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58" r:id="rId1"/>
    <p:sldMasterId id="2147483648" r:id="rId2"/>
    <p:sldMasterId id="2147483668" r:id="rId3"/>
    <p:sldMasterId id="2147483670" r:id="rId4"/>
  </p:sldMasterIdLst>
  <p:notesMasterIdLst>
    <p:notesMasterId r:id="rId58"/>
  </p:notesMasterIdLst>
  <p:handoutMasterIdLst>
    <p:handoutMasterId r:id="rId59"/>
  </p:handoutMasterIdLst>
  <p:sldIdLst>
    <p:sldId id="288" r:id="rId5"/>
    <p:sldId id="594" r:id="rId6"/>
    <p:sldId id="609" r:id="rId7"/>
    <p:sldId id="643" r:id="rId8"/>
    <p:sldId id="645" r:id="rId9"/>
    <p:sldId id="647" r:id="rId10"/>
    <p:sldId id="446" r:id="rId11"/>
    <p:sldId id="534" r:id="rId12"/>
    <p:sldId id="584" r:id="rId13"/>
    <p:sldId id="448" r:id="rId14"/>
    <p:sldId id="648" r:id="rId15"/>
    <p:sldId id="649" r:id="rId16"/>
    <p:sldId id="676" r:id="rId17"/>
    <p:sldId id="674" r:id="rId18"/>
    <p:sldId id="675" r:id="rId19"/>
    <p:sldId id="600" r:id="rId20"/>
    <p:sldId id="558" r:id="rId21"/>
    <p:sldId id="559" r:id="rId22"/>
    <p:sldId id="651" r:id="rId23"/>
    <p:sldId id="652" r:id="rId24"/>
    <p:sldId id="681" r:id="rId25"/>
    <p:sldId id="682" r:id="rId26"/>
    <p:sldId id="683" r:id="rId27"/>
    <p:sldId id="684" r:id="rId28"/>
    <p:sldId id="256" r:id="rId29"/>
    <p:sldId id="257" r:id="rId30"/>
    <p:sldId id="258" r:id="rId31"/>
    <p:sldId id="621" r:id="rId32"/>
    <p:sldId id="653" r:id="rId33"/>
    <p:sldId id="654" r:id="rId34"/>
    <p:sldId id="657" r:id="rId35"/>
    <p:sldId id="655" r:id="rId36"/>
    <p:sldId id="670" r:id="rId37"/>
    <p:sldId id="656" r:id="rId38"/>
    <p:sldId id="658" r:id="rId39"/>
    <p:sldId id="659" r:id="rId40"/>
    <p:sldId id="680" r:id="rId41"/>
    <p:sldId id="679" r:id="rId42"/>
    <p:sldId id="660" r:id="rId43"/>
    <p:sldId id="661" r:id="rId44"/>
    <p:sldId id="665" r:id="rId45"/>
    <p:sldId id="666" r:id="rId46"/>
    <p:sldId id="671" r:id="rId47"/>
    <p:sldId id="668" r:id="rId48"/>
    <p:sldId id="678" r:id="rId49"/>
    <p:sldId id="669" r:id="rId50"/>
    <p:sldId id="677" r:id="rId51"/>
    <p:sldId id="662" r:id="rId52"/>
    <p:sldId id="663" r:id="rId53"/>
    <p:sldId id="664" r:id="rId54"/>
    <p:sldId id="685" r:id="rId55"/>
    <p:sldId id="353" r:id="rId56"/>
    <p:sldId id="307" r:id="rId57"/>
  </p:sldIdLst>
  <p:sldSz cx="12192000" cy="6858000"/>
  <p:notesSz cx="6858000" cy="9144000"/>
  <p:embeddedFontLst>
    <p:embeddedFont>
      <p:font typeface="Abadi" panose="020B0604020104020204" pitchFamily="34" charset="-94"/>
      <p:regular r:id="rId60"/>
      <p:bold r:id="rId61"/>
      <p:italic r:id="rId62"/>
      <p:boldItalic r:id="rId63"/>
    </p:embeddedFont>
    <p:embeddedFont>
      <p:font typeface="Cambria" panose="02040503050406030204" pitchFamily="18" charset="0"/>
      <p:regular r:id="rId64"/>
      <p:bold r:id="rId65"/>
      <p:italic r:id="rId66"/>
      <p:boldItalic r:id="rId67"/>
    </p:embeddedFont>
    <p:embeddedFont>
      <p:font typeface="Century Gothic" panose="020B0502020202020204" pitchFamily="34" charset="0"/>
      <p:regular r:id="rId68"/>
      <p:bold r:id="rId69"/>
      <p:italic r:id="rId70"/>
      <p:boldItalic r:id="rId71"/>
    </p:embeddedFont>
  </p:embeddedFontLst>
  <p:defaultText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C14225-4F77-DA6C-F818-123D1E043262}" name="Eyüp Burak Ceyhan" initials="EC" userId="S::ebceyhan@personel.bartin.edu.tr::9d6d8030-2752-4823-88db-9147d80c34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D0FF"/>
    <a:srgbClr val="D5EDFC"/>
    <a:srgbClr val="FFC00A"/>
    <a:srgbClr val="0047AB"/>
    <a:srgbClr val="333333"/>
    <a:srgbClr val="E119AD"/>
    <a:srgbClr val="DA28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8603FDC-E32A-4AB5-989C-0864C3EAD2B8}" styleName="Tema Uygulanmış Stil 2 - Vurgu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Açık Stil 2 - Vurgu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0A1B5D5-9B99-4C35-A422-299274C87663}" styleName="Orta Stil 1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56" autoAdjust="0"/>
  </p:normalViewPr>
  <p:slideViewPr>
    <p:cSldViewPr snapToGrid="0">
      <p:cViewPr varScale="1">
        <p:scale>
          <a:sx n="86" d="100"/>
          <a:sy n="86" d="100"/>
        </p:scale>
        <p:origin x="1518"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4.fntdata"/><Relationship Id="rId6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2.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5.fntdata"/><Relationship Id="rId69" Type="http://schemas.openxmlformats.org/officeDocument/2006/relationships/font" Target="fonts/font10.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8/10/relationships/authors" Target="authors.xml"/><Relationship Id="rId7" Type="http://schemas.openxmlformats.org/officeDocument/2006/relationships/slide" Target="slides/slide3.xml"/><Relationship Id="rId71" Type="http://schemas.openxmlformats.org/officeDocument/2006/relationships/font" Target="fonts/font12.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256A29-379E-4C09-94A0-03BB8EBC1A8B}" type="doc">
      <dgm:prSet loTypeId="urn:microsoft.com/office/officeart/2009/layout/CirclePictureHierarchy" loCatId="picture" qsTypeId="urn:microsoft.com/office/officeart/2005/8/quickstyle/simple1" qsCatId="simple" csTypeId="urn:microsoft.com/office/officeart/2005/8/colors/colorful3" csCatId="colorful" phldr="1"/>
      <dgm:spPr/>
      <dgm:t>
        <a:bodyPr/>
        <a:lstStyle/>
        <a:p>
          <a:endParaRPr lang="tr-TR"/>
        </a:p>
      </dgm:t>
    </dgm:pt>
    <dgm:pt modelId="{165D8476-1099-43E3-A6A8-1A643925FF6F}">
      <dgm:prSet phldrT="[Metin]" custT="1"/>
      <dgm:spPr/>
      <dgm:t>
        <a:bodyPr/>
        <a:lstStyle/>
        <a:p>
          <a:r>
            <a:rPr lang="tr-TR" sz="2000" b="1" dirty="0"/>
            <a:t>Rektör</a:t>
          </a:r>
        </a:p>
        <a:p>
          <a:r>
            <a:rPr lang="tr-TR" sz="2000" dirty="0"/>
            <a:t>Prof. Dr. </a:t>
          </a:r>
          <a:r>
            <a:rPr lang="tr-TR" sz="2000" b="0" i="0" dirty="0"/>
            <a:t>Ahmet AKKAYA</a:t>
          </a:r>
          <a:endParaRPr lang="tr-TR" sz="2000" b="0" dirty="0"/>
        </a:p>
      </dgm:t>
    </dgm:pt>
    <dgm:pt modelId="{7DCD9CC5-3B61-49EE-B6EA-D878F325E85F}" type="parTrans" cxnId="{D5CAAFFA-479C-4049-8458-3BEFC5815296}">
      <dgm:prSet/>
      <dgm:spPr/>
      <dgm:t>
        <a:bodyPr/>
        <a:lstStyle/>
        <a:p>
          <a:endParaRPr lang="tr-TR"/>
        </a:p>
      </dgm:t>
    </dgm:pt>
    <dgm:pt modelId="{31DCDF36-0DDD-45F9-8B68-B30B3A3C8291}" type="sibTrans" cxnId="{D5CAAFFA-479C-4049-8458-3BEFC5815296}">
      <dgm:prSet/>
      <dgm:spPr/>
      <dgm:t>
        <a:bodyPr/>
        <a:lstStyle/>
        <a:p>
          <a:endParaRPr lang="tr-TR"/>
        </a:p>
      </dgm:t>
    </dgm:pt>
    <dgm:pt modelId="{980990F2-F480-4C75-B790-91EB015BF0E1}">
      <dgm:prSet phldrT="[Metin]" custT="1"/>
      <dgm:spPr/>
      <dgm:t>
        <a:bodyPr/>
        <a:lstStyle/>
        <a:p>
          <a:r>
            <a:rPr lang="tr-TR" sz="1200" b="1" dirty="0"/>
            <a:t>Mühendislik, Mimarlık ve Tasarım Fakültesi Dekanı</a:t>
          </a:r>
        </a:p>
        <a:p>
          <a:r>
            <a:rPr lang="tr-TR" sz="1200" dirty="0"/>
            <a:t>Prof. Dr. </a:t>
          </a:r>
          <a:r>
            <a:rPr lang="tr-TR" sz="1200" b="0" i="0" dirty="0"/>
            <a:t>Handan UCUN ÖZEL</a:t>
          </a:r>
          <a:endParaRPr lang="tr-TR" sz="1200" b="0" dirty="0"/>
        </a:p>
      </dgm:t>
    </dgm:pt>
    <dgm:pt modelId="{804E094A-AA2A-4659-88CC-F15E523D2ED4}" type="parTrans" cxnId="{3C8F02D0-4020-4099-87FA-0A863339275D}">
      <dgm:prSet/>
      <dgm:spPr/>
      <dgm:t>
        <a:bodyPr/>
        <a:lstStyle/>
        <a:p>
          <a:endParaRPr lang="tr-TR"/>
        </a:p>
      </dgm:t>
    </dgm:pt>
    <dgm:pt modelId="{035DD81B-D864-4F0E-8CA4-C49E234E680C}" type="sibTrans" cxnId="{3C8F02D0-4020-4099-87FA-0A863339275D}">
      <dgm:prSet/>
      <dgm:spPr/>
      <dgm:t>
        <a:bodyPr/>
        <a:lstStyle/>
        <a:p>
          <a:endParaRPr lang="tr-TR"/>
        </a:p>
      </dgm:t>
    </dgm:pt>
    <dgm:pt modelId="{55C05213-BED2-4553-97FC-521618517992}">
      <dgm:prSet phldrT="[Metin]" custT="1"/>
      <dgm:spPr/>
      <dgm:t>
        <a:bodyPr/>
        <a:lstStyle/>
        <a:p>
          <a:r>
            <a:rPr lang="tr-TR" sz="1400" b="1" dirty="0"/>
            <a:t>Rektör Yardımcısı</a:t>
          </a:r>
        </a:p>
        <a:p>
          <a:r>
            <a:rPr lang="tr-TR" sz="1400" dirty="0"/>
            <a:t>Prof. Dr. </a:t>
          </a:r>
          <a:r>
            <a:rPr lang="tr-TR" sz="1400" dirty="0" err="1"/>
            <a:t>Yafes</a:t>
          </a:r>
          <a:r>
            <a:rPr lang="tr-TR" sz="1400" dirty="0"/>
            <a:t> YILDIZ</a:t>
          </a:r>
        </a:p>
      </dgm:t>
    </dgm:pt>
    <dgm:pt modelId="{4A2C5C0E-A1CC-4D0B-81BD-5AC8B729C910}" type="parTrans" cxnId="{5FD40872-908D-4248-AF69-237CAA8D4F51}">
      <dgm:prSet/>
      <dgm:spPr/>
      <dgm:t>
        <a:bodyPr/>
        <a:lstStyle/>
        <a:p>
          <a:endParaRPr lang="tr-TR"/>
        </a:p>
      </dgm:t>
    </dgm:pt>
    <dgm:pt modelId="{DB0BDF06-8736-4565-AEC6-10DC986DC74A}" type="sibTrans" cxnId="{5FD40872-908D-4248-AF69-237CAA8D4F51}">
      <dgm:prSet/>
      <dgm:spPr/>
      <dgm:t>
        <a:bodyPr/>
        <a:lstStyle/>
        <a:p>
          <a:endParaRPr lang="tr-TR"/>
        </a:p>
      </dgm:t>
    </dgm:pt>
    <dgm:pt modelId="{49C8A7A5-3AEC-4172-84BE-97D99787D196}">
      <dgm:prSet custT="1"/>
      <dgm:spPr/>
      <dgm:t>
        <a:bodyPr/>
        <a:lstStyle/>
        <a:p>
          <a:r>
            <a:rPr lang="tr-TR" sz="1200" b="1" dirty="0"/>
            <a:t>Rektör Yardımcısı</a:t>
          </a:r>
        </a:p>
        <a:p>
          <a:r>
            <a:rPr lang="tr-TR" sz="1200" dirty="0"/>
            <a:t>Prof. Dr. Zafer CEYLAN</a:t>
          </a:r>
        </a:p>
      </dgm:t>
    </dgm:pt>
    <dgm:pt modelId="{2A46DA07-A772-40EF-B47C-CDF39C587102}" type="sibTrans" cxnId="{5ED99157-364D-4D24-8927-F053FBDAA899}">
      <dgm:prSet/>
      <dgm:spPr/>
      <dgm:t>
        <a:bodyPr/>
        <a:lstStyle/>
        <a:p>
          <a:endParaRPr lang="tr-TR"/>
        </a:p>
      </dgm:t>
    </dgm:pt>
    <dgm:pt modelId="{8B966C8F-600C-4E6B-AE71-F945F82E980D}" type="parTrans" cxnId="{5ED99157-364D-4D24-8927-F053FBDAA899}">
      <dgm:prSet/>
      <dgm:spPr/>
      <dgm:t>
        <a:bodyPr/>
        <a:lstStyle/>
        <a:p>
          <a:endParaRPr lang="tr-TR"/>
        </a:p>
      </dgm:t>
    </dgm:pt>
    <dgm:pt modelId="{553434F8-8CAF-48E9-8D76-A741FEC2A561}">
      <dgm:prSet custT="1"/>
      <dgm:spPr/>
      <dgm:t>
        <a:bodyPr/>
        <a:lstStyle/>
        <a:p>
          <a:r>
            <a:rPr lang="tr-TR" sz="1200" b="1" dirty="0"/>
            <a:t>Rektör Yardımcısı</a:t>
          </a:r>
        </a:p>
        <a:p>
          <a:r>
            <a:rPr lang="tr-TR" sz="1200" dirty="0"/>
            <a:t>Prof. Dr. Mehmet Cengiz KARAİSMAİLOĞLU</a:t>
          </a:r>
        </a:p>
      </dgm:t>
    </dgm:pt>
    <dgm:pt modelId="{DAF048C8-0EED-4D40-BE72-C56673B16917}" type="parTrans" cxnId="{E09A634F-26C5-4DB0-8379-60E1285920B9}">
      <dgm:prSet/>
      <dgm:spPr/>
      <dgm:t>
        <a:bodyPr/>
        <a:lstStyle/>
        <a:p>
          <a:endParaRPr lang="tr-TR"/>
        </a:p>
      </dgm:t>
    </dgm:pt>
    <dgm:pt modelId="{458A3263-50C3-4FFD-8F8F-9BACD42F517D}" type="sibTrans" cxnId="{E09A634F-26C5-4DB0-8379-60E1285920B9}">
      <dgm:prSet/>
      <dgm:spPr/>
      <dgm:t>
        <a:bodyPr/>
        <a:lstStyle/>
        <a:p>
          <a:endParaRPr lang="tr-TR"/>
        </a:p>
      </dgm:t>
    </dgm:pt>
    <dgm:pt modelId="{6017EA25-E0EE-4359-BADD-2C49B0A6195A}" type="pres">
      <dgm:prSet presAssocID="{19256A29-379E-4C09-94A0-03BB8EBC1A8B}" presName="hierChild1" presStyleCnt="0">
        <dgm:presLayoutVars>
          <dgm:chPref val="1"/>
          <dgm:dir/>
          <dgm:animOne val="branch"/>
          <dgm:animLvl val="lvl"/>
          <dgm:resizeHandles/>
        </dgm:presLayoutVars>
      </dgm:prSet>
      <dgm:spPr/>
    </dgm:pt>
    <dgm:pt modelId="{601C6CC2-CAB7-4080-8BD9-FA36C00959AE}" type="pres">
      <dgm:prSet presAssocID="{165D8476-1099-43E3-A6A8-1A643925FF6F}" presName="hierRoot1" presStyleCnt="0"/>
      <dgm:spPr/>
    </dgm:pt>
    <dgm:pt modelId="{EB148138-A2D5-4DF4-9D50-F1AC4D2BC4C6}" type="pres">
      <dgm:prSet presAssocID="{165D8476-1099-43E3-A6A8-1A643925FF6F}" presName="composite" presStyleCnt="0"/>
      <dgm:spPr/>
    </dgm:pt>
    <dgm:pt modelId="{18256283-27A8-4174-A7A1-1DC2FD6D1B83}" type="pres">
      <dgm:prSet presAssocID="{165D8476-1099-43E3-A6A8-1A643925FF6F}" presName="image" presStyleLbl="node0" presStyleIdx="0" presStyleCnt="1" custScaleX="198908" custScaleY="198620" custLinFactNeighborX="45854" custLinFactNeighborY="-52248"/>
      <dgm:spPr>
        <a:blipFill dpi="0" rotWithShape="1">
          <a:blip xmlns:r="http://schemas.openxmlformats.org/officeDocument/2006/relationships" r:embed="rId1"/>
          <a:srcRect/>
          <a:stretch>
            <a:fillRect l="-206" t="-1637" r="206" b="-54363"/>
          </a:stretch>
        </a:blipFill>
      </dgm:spPr>
    </dgm:pt>
    <dgm:pt modelId="{4D0D967D-E8FC-46A2-8ECB-2799295D2D78}" type="pres">
      <dgm:prSet presAssocID="{165D8476-1099-43E3-A6A8-1A643925FF6F}" presName="text" presStyleLbl="revTx" presStyleIdx="0" presStyleCnt="5" custScaleX="354723" custLinFactX="100000" custLinFactNeighborX="109542" custLinFactNeighborY="-91415">
        <dgm:presLayoutVars>
          <dgm:chPref val="3"/>
        </dgm:presLayoutVars>
      </dgm:prSet>
      <dgm:spPr/>
    </dgm:pt>
    <dgm:pt modelId="{046044D8-1D5C-4A5B-8853-EF7C77234949}" type="pres">
      <dgm:prSet presAssocID="{165D8476-1099-43E3-A6A8-1A643925FF6F}" presName="hierChild2" presStyleCnt="0"/>
      <dgm:spPr/>
    </dgm:pt>
    <dgm:pt modelId="{602810C2-62AE-4533-9EEC-7A9F54103D63}" type="pres">
      <dgm:prSet presAssocID="{4A2C5C0E-A1CC-4D0B-81BD-5AC8B729C910}" presName="Name10" presStyleLbl="parChTrans1D2" presStyleIdx="0" presStyleCnt="4"/>
      <dgm:spPr/>
    </dgm:pt>
    <dgm:pt modelId="{322D29E2-802F-474E-A3A4-0248B8056F48}" type="pres">
      <dgm:prSet presAssocID="{55C05213-BED2-4553-97FC-521618517992}" presName="hierRoot2" presStyleCnt="0"/>
      <dgm:spPr/>
    </dgm:pt>
    <dgm:pt modelId="{7DD483BA-C1F6-49AD-A37E-557E6F077001}" type="pres">
      <dgm:prSet presAssocID="{55C05213-BED2-4553-97FC-521618517992}" presName="composite2" presStyleCnt="0"/>
      <dgm:spPr/>
    </dgm:pt>
    <dgm:pt modelId="{BF2759ED-CD48-4D04-A0C8-B5DCF9B3113B}" type="pres">
      <dgm:prSet presAssocID="{55C05213-BED2-4553-97FC-521618517992}" presName="image2" presStyleLbl="node2" presStyleIdx="0" presStyleCnt="4" custScaleX="194169" custScaleY="187870" custLinFactX="100000" custLinFactNeighborX="137338" custLinFactNeighborY="-5335"/>
      <dgm:spPr>
        <a:blipFill>
          <a:blip xmlns:r="http://schemas.openxmlformats.org/officeDocument/2006/relationships" r:embed="rId2"/>
          <a:srcRect/>
          <a:stretch>
            <a:fillRect l="-23000" r="-23000"/>
          </a:stretch>
        </a:blipFill>
      </dgm:spPr>
    </dgm:pt>
    <dgm:pt modelId="{C76F7D23-B5D9-40E3-A01E-DA380ADD1D3F}" type="pres">
      <dgm:prSet presAssocID="{55C05213-BED2-4553-97FC-521618517992}" presName="text2" presStyleLbl="revTx" presStyleIdx="1" presStyleCnt="5" custScaleX="233768" custScaleY="65294" custLinFactY="63952" custLinFactNeighborX="78686" custLinFactNeighborY="100000">
        <dgm:presLayoutVars>
          <dgm:chPref val="3"/>
        </dgm:presLayoutVars>
      </dgm:prSet>
      <dgm:spPr/>
    </dgm:pt>
    <dgm:pt modelId="{8374A8BF-49DE-4F21-9CAF-531AF06B528D}" type="pres">
      <dgm:prSet presAssocID="{55C05213-BED2-4553-97FC-521618517992}" presName="hierChild3" presStyleCnt="0"/>
      <dgm:spPr/>
    </dgm:pt>
    <dgm:pt modelId="{E237E77F-E5CF-4ABE-8ADC-9564B73B45A3}" type="pres">
      <dgm:prSet presAssocID="{8B966C8F-600C-4E6B-AE71-F945F82E980D}" presName="Name10" presStyleLbl="parChTrans1D2" presStyleIdx="1" presStyleCnt="4"/>
      <dgm:spPr/>
    </dgm:pt>
    <dgm:pt modelId="{93489772-DD94-4C7A-987E-4238885194F6}" type="pres">
      <dgm:prSet presAssocID="{49C8A7A5-3AEC-4172-84BE-97D99787D196}" presName="hierRoot2" presStyleCnt="0"/>
      <dgm:spPr/>
    </dgm:pt>
    <dgm:pt modelId="{ECE94607-2457-4E80-9C0D-55D2BBE85053}" type="pres">
      <dgm:prSet presAssocID="{49C8A7A5-3AEC-4172-84BE-97D99787D196}" presName="composite2" presStyleCnt="0"/>
      <dgm:spPr/>
    </dgm:pt>
    <dgm:pt modelId="{56D64CB7-3B39-40D8-BE68-BBD7E4AD68E5}" type="pres">
      <dgm:prSet presAssocID="{49C8A7A5-3AEC-4172-84BE-97D99787D196}" presName="image2" presStyleLbl="node2" presStyleIdx="1" presStyleCnt="4" custScaleX="189700" custScaleY="189700" custLinFactX="62987" custLinFactNeighborX="100000" custLinFactNeighborY="14753"/>
      <dgm:spPr>
        <a:blipFill>
          <a:blip xmlns:r="http://schemas.openxmlformats.org/officeDocument/2006/relationships" r:embed="rId3"/>
          <a:srcRect/>
          <a:stretch>
            <a:fillRect l="-25000" r="-25000"/>
          </a:stretch>
        </a:blipFill>
      </dgm:spPr>
    </dgm:pt>
    <dgm:pt modelId="{8C1C8026-5DA5-4EFB-A5ED-C6B7C7C733FB}" type="pres">
      <dgm:prSet presAssocID="{49C8A7A5-3AEC-4172-84BE-97D99787D196}" presName="text2" presStyleLbl="revTx" presStyleIdx="2" presStyleCnt="5" custScaleX="190097" custLinFactY="67749" custLinFactNeighborX="33864" custLinFactNeighborY="100000">
        <dgm:presLayoutVars>
          <dgm:chPref val="3"/>
        </dgm:presLayoutVars>
      </dgm:prSet>
      <dgm:spPr/>
    </dgm:pt>
    <dgm:pt modelId="{AB304CC9-3D1B-4E68-8FB3-26C88404F7CC}" type="pres">
      <dgm:prSet presAssocID="{49C8A7A5-3AEC-4172-84BE-97D99787D196}" presName="hierChild3" presStyleCnt="0"/>
      <dgm:spPr/>
    </dgm:pt>
    <dgm:pt modelId="{8EFEE560-489F-4A99-9039-2EB807E3D6A8}" type="pres">
      <dgm:prSet presAssocID="{DAF048C8-0EED-4D40-BE72-C56673B16917}" presName="Name10" presStyleLbl="parChTrans1D2" presStyleIdx="2" presStyleCnt="4"/>
      <dgm:spPr/>
    </dgm:pt>
    <dgm:pt modelId="{78BAE06E-2732-4BD2-9663-5B860B77F3D1}" type="pres">
      <dgm:prSet presAssocID="{553434F8-8CAF-48E9-8D76-A741FEC2A561}" presName="hierRoot2" presStyleCnt="0"/>
      <dgm:spPr/>
    </dgm:pt>
    <dgm:pt modelId="{52F5E01E-4C49-4739-86C1-86949C0A843E}" type="pres">
      <dgm:prSet presAssocID="{553434F8-8CAF-48E9-8D76-A741FEC2A561}" presName="composite2" presStyleCnt="0"/>
      <dgm:spPr/>
    </dgm:pt>
    <dgm:pt modelId="{DDA81564-139C-4747-B93A-3C2F248D3C77}" type="pres">
      <dgm:prSet presAssocID="{553434F8-8CAF-48E9-8D76-A741FEC2A561}" presName="image2" presStyleLbl="node2" presStyleIdx="2" presStyleCnt="4" custScaleX="199897" custScaleY="192740" custLinFactX="12853" custLinFactNeighborX="100000" custLinFactNeighborY="-8008"/>
      <dgm:spPr>
        <a:blipFill>
          <a:blip xmlns:r="http://schemas.openxmlformats.org/officeDocument/2006/relationships" r:embed="rId4"/>
          <a:srcRect/>
          <a:stretch>
            <a:fillRect l="-22000" r="-22000"/>
          </a:stretch>
        </a:blipFill>
      </dgm:spPr>
    </dgm:pt>
    <dgm:pt modelId="{32718484-87C6-4041-9B7C-8497CBE3A41D}" type="pres">
      <dgm:prSet presAssocID="{553434F8-8CAF-48E9-8D76-A741FEC2A561}" presName="text2" presStyleLbl="revTx" presStyleIdx="3" presStyleCnt="5" custScaleX="195729" custLinFactY="72039" custLinFactNeighborX="12534" custLinFactNeighborY="100000">
        <dgm:presLayoutVars>
          <dgm:chPref val="3"/>
        </dgm:presLayoutVars>
      </dgm:prSet>
      <dgm:spPr/>
    </dgm:pt>
    <dgm:pt modelId="{62CC50B6-C156-4C55-9D20-3D3BC4BE193A}" type="pres">
      <dgm:prSet presAssocID="{553434F8-8CAF-48E9-8D76-A741FEC2A561}" presName="hierChild3" presStyleCnt="0"/>
      <dgm:spPr/>
    </dgm:pt>
    <dgm:pt modelId="{77F5DA5F-30C1-4608-A66A-82C7CCA20348}" type="pres">
      <dgm:prSet presAssocID="{804E094A-AA2A-4659-88CC-F15E523D2ED4}" presName="Name10" presStyleLbl="parChTrans1D2" presStyleIdx="3" presStyleCnt="4"/>
      <dgm:spPr/>
    </dgm:pt>
    <dgm:pt modelId="{22147E63-8C09-47C9-BB74-64C96B1A4BFF}" type="pres">
      <dgm:prSet presAssocID="{980990F2-F480-4C75-B790-91EB015BF0E1}" presName="hierRoot2" presStyleCnt="0"/>
      <dgm:spPr/>
    </dgm:pt>
    <dgm:pt modelId="{85D931A8-7FE4-4984-9B92-0986BB79A921}" type="pres">
      <dgm:prSet presAssocID="{980990F2-F480-4C75-B790-91EB015BF0E1}" presName="composite2" presStyleCnt="0"/>
      <dgm:spPr/>
    </dgm:pt>
    <dgm:pt modelId="{33C44DCA-3A3E-4D88-B3CB-768C1ADFA8EB}" type="pres">
      <dgm:prSet presAssocID="{980990F2-F480-4C75-B790-91EB015BF0E1}" presName="image2" presStyleLbl="node2" presStyleIdx="3" presStyleCnt="4" custScaleX="185484" custScaleY="185484" custLinFactNeighborX="65441" custLinFactNeighborY="-69108"/>
      <dgm:spPr>
        <a:blipFill dpi="0" rotWithShape="1">
          <a:blip xmlns:r="http://schemas.openxmlformats.org/officeDocument/2006/relationships" r:embed="rId5"/>
          <a:srcRect/>
          <a:stretch>
            <a:fillRect l="-29914" t="-36935" r="-32956" b="5589"/>
          </a:stretch>
        </a:blipFill>
      </dgm:spPr>
    </dgm:pt>
    <dgm:pt modelId="{21638025-4C30-4329-B920-601E7625DE37}" type="pres">
      <dgm:prSet presAssocID="{980990F2-F480-4C75-B790-91EB015BF0E1}" presName="text2" presStyleLbl="revTx" presStyleIdx="4" presStyleCnt="5" custScaleX="228339" custScaleY="129488" custLinFactNeighborX="-20396" custLinFactNeighborY="82356">
        <dgm:presLayoutVars>
          <dgm:chPref val="3"/>
        </dgm:presLayoutVars>
      </dgm:prSet>
      <dgm:spPr/>
    </dgm:pt>
    <dgm:pt modelId="{D255A699-14A3-47A9-8D2F-1A8965E6CBAA}" type="pres">
      <dgm:prSet presAssocID="{980990F2-F480-4C75-B790-91EB015BF0E1}" presName="hierChild3" presStyleCnt="0"/>
      <dgm:spPr/>
    </dgm:pt>
  </dgm:ptLst>
  <dgm:cxnLst>
    <dgm:cxn modelId="{F26D1D00-2547-434A-9391-DBF0EA84E99E}" type="presOf" srcId="{55C05213-BED2-4553-97FC-521618517992}" destId="{C76F7D23-B5D9-40E3-A01E-DA380ADD1D3F}" srcOrd="0" destOrd="0" presId="urn:microsoft.com/office/officeart/2009/layout/CirclePictureHierarchy"/>
    <dgm:cxn modelId="{7BFDEE12-DD75-4130-A5C7-92FA7503039A}" type="presOf" srcId="{553434F8-8CAF-48E9-8D76-A741FEC2A561}" destId="{32718484-87C6-4041-9B7C-8497CBE3A41D}" srcOrd="0" destOrd="0" presId="urn:microsoft.com/office/officeart/2009/layout/CirclePictureHierarchy"/>
    <dgm:cxn modelId="{DBC89244-D2EA-404A-BC5D-E6DD56254AF7}" type="presOf" srcId="{8B966C8F-600C-4E6B-AE71-F945F82E980D}" destId="{E237E77F-E5CF-4ABE-8ADC-9564B73B45A3}" srcOrd="0" destOrd="0" presId="urn:microsoft.com/office/officeart/2009/layout/CirclePictureHierarchy"/>
    <dgm:cxn modelId="{CBEB1266-D78A-4E3E-B409-1DB8036DD477}" type="presOf" srcId="{165D8476-1099-43E3-A6A8-1A643925FF6F}" destId="{4D0D967D-E8FC-46A2-8ECB-2799295D2D78}" srcOrd="0" destOrd="0" presId="urn:microsoft.com/office/officeart/2009/layout/CirclePictureHierarchy"/>
    <dgm:cxn modelId="{751A494C-CEB7-4B39-B4D9-04AC10A3E9D1}" type="presOf" srcId="{DAF048C8-0EED-4D40-BE72-C56673B16917}" destId="{8EFEE560-489F-4A99-9039-2EB807E3D6A8}" srcOrd="0" destOrd="0" presId="urn:microsoft.com/office/officeart/2009/layout/CirclePictureHierarchy"/>
    <dgm:cxn modelId="{E09A634F-26C5-4DB0-8379-60E1285920B9}" srcId="{165D8476-1099-43E3-A6A8-1A643925FF6F}" destId="{553434F8-8CAF-48E9-8D76-A741FEC2A561}" srcOrd="2" destOrd="0" parTransId="{DAF048C8-0EED-4D40-BE72-C56673B16917}" sibTransId="{458A3263-50C3-4FFD-8F8F-9BACD42F517D}"/>
    <dgm:cxn modelId="{5FD40872-908D-4248-AF69-237CAA8D4F51}" srcId="{165D8476-1099-43E3-A6A8-1A643925FF6F}" destId="{55C05213-BED2-4553-97FC-521618517992}" srcOrd="0" destOrd="0" parTransId="{4A2C5C0E-A1CC-4D0B-81BD-5AC8B729C910}" sibTransId="{DB0BDF06-8736-4565-AEC6-10DC986DC74A}"/>
    <dgm:cxn modelId="{5ED99157-364D-4D24-8927-F053FBDAA899}" srcId="{165D8476-1099-43E3-A6A8-1A643925FF6F}" destId="{49C8A7A5-3AEC-4172-84BE-97D99787D196}" srcOrd="1" destOrd="0" parTransId="{8B966C8F-600C-4E6B-AE71-F945F82E980D}" sibTransId="{2A46DA07-A772-40EF-B47C-CDF39C587102}"/>
    <dgm:cxn modelId="{AF3B1F7C-C894-4EF6-B1C9-8379C777A950}" type="presOf" srcId="{19256A29-379E-4C09-94A0-03BB8EBC1A8B}" destId="{6017EA25-E0EE-4359-BADD-2C49B0A6195A}" srcOrd="0" destOrd="0" presId="urn:microsoft.com/office/officeart/2009/layout/CirclePictureHierarchy"/>
    <dgm:cxn modelId="{D5082894-76ED-4BDD-85E3-EE14B4C45E61}" type="presOf" srcId="{980990F2-F480-4C75-B790-91EB015BF0E1}" destId="{21638025-4C30-4329-B920-601E7625DE37}" srcOrd="0" destOrd="0" presId="urn:microsoft.com/office/officeart/2009/layout/CirclePictureHierarchy"/>
    <dgm:cxn modelId="{2BE282B6-EBFE-48E0-96CD-5436573B14AF}" type="presOf" srcId="{804E094A-AA2A-4659-88CC-F15E523D2ED4}" destId="{77F5DA5F-30C1-4608-A66A-82C7CCA20348}" srcOrd="0" destOrd="0" presId="urn:microsoft.com/office/officeart/2009/layout/CirclePictureHierarchy"/>
    <dgm:cxn modelId="{177995CE-8C4D-49F5-BDE2-A464AD624269}" type="presOf" srcId="{49C8A7A5-3AEC-4172-84BE-97D99787D196}" destId="{8C1C8026-5DA5-4EFB-A5ED-C6B7C7C733FB}" srcOrd="0" destOrd="0" presId="urn:microsoft.com/office/officeart/2009/layout/CirclePictureHierarchy"/>
    <dgm:cxn modelId="{445B77CF-3AF0-445E-B617-5F50843193DA}" type="presOf" srcId="{4A2C5C0E-A1CC-4D0B-81BD-5AC8B729C910}" destId="{602810C2-62AE-4533-9EEC-7A9F54103D63}" srcOrd="0" destOrd="0" presId="urn:microsoft.com/office/officeart/2009/layout/CirclePictureHierarchy"/>
    <dgm:cxn modelId="{3C8F02D0-4020-4099-87FA-0A863339275D}" srcId="{165D8476-1099-43E3-A6A8-1A643925FF6F}" destId="{980990F2-F480-4C75-B790-91EB015BF0E1}" srcOrd="3" destOrd="0" parTransId="{804E094A-AA2A-4659-88CC-F15E523D2ED4}" sibTransId="{035DD81B-D864-4F0E-8CA4-C49E234E680C}"/>
    <dgm:cxn modelId="{D5CAAFFA-479C-4049-8458-3BEFC5815296}" srcId="{19256A29-379E-4C09-94A0-03BB8EBC1A8B}" destId="{165D8476-1099-43E3-A6A8-1A643925FF6F}" srcOrd="0" destOrd="0" parTransId="{7DCD9CC5-3B61-49EE-B6EA-D878F325E85F}" sibTransId="{31DCDF36-0DDD-45F9-8B68-B30B3A3C8291}"/>
    <dgm:cxn modelId="{69C2FF28-1519-4161-A7C3-2F6859E33F31}" type="presParOf" srcId="{6017EA25-E0EE-4359-BADD-2C49B0A6195A}" destId="{601C6CC2-CAB7-4080-8BD9-FA36C00959AE}" srcOrd="0" destOrd="0" presId="urn:microsoft.com/office/officeart/2009/layout/CirclePictureHierarchy"/>
    <dgm:cxn modelId="{6F698040-16B1-4D71-8834-47BC935F842D}" type="presParOf" srcId="{601C6CC2-CAB7-4080-8BD9-FA36C00959AE}" destId="{EB148138-A2D5-4DF4-9D50-F1AC4D2BC4C6}" srcOrd="0" destOrd="0" presId="urn:microsoft.com/office/officeart/2009/layout/CirclePictureHierarchy"/>
    <dgm:cxn modelId="{65F1A12E-43CA-4E61-AE03-A13E01E2B636}" type="presParOf" srcId="{EB148138-A2D5-4DF4-9D50-F1AC4D2BC4C6}" destId="{18256283-27A8-4174-A7A1-1DC2FD6D1B83}" srcOrd="0" destOrd="0" presId="urn:microsoft.com/office/officeart/2009/layout/CirclePictureHierarchy"/>
    <dgm:cxn modelId="{B1CF7B6A-1434-45B1-9628-0740FE00DDBF}" type="presParOf" srcId="{EB148138-A2D5-4DF4-9D50-F1AC4D2BC4C6}" destId="{4D0D967D-E8FC-46A2-8ECB-2799295D2D78}" srcOrd="1" destOrd="0" presId="urn:microsoft.com/office/officeart/2009/layout/CirclePictureHierarchy"/>
    <dgm:cxn modelId="{7BA056FB-79CC-4F29-9F36-9835036E2C26}" type="presParOf" srcId="{601C6CC2-CAB7-4080-8BD9-FA36C00959AE}" destId="{046044D8-1D5C-4A5B-8853-EF7C77234949}" srcOrd="1" destOrd="0" presId="urn:microsoft.com/office/officeart/2009/layout/CirclePictureHierarchy"/>
    <dgm:cxn modelId="{FFA124F3-FF8B-42F7-9497-6FFE18A9B01B}" type="presParOf" srcId="{046044D8-1D5C-4A5B-8853-EF7C77234949}" destId="{602810C2-62AE-4533-9EEC-7A9F54103D63}" srcOrd="0" destOrd="0" presId="urn:microsoft.com/office/officeart/2009/layout/CirclePictureHierarchy"/>
    <dgm:cxn modelId="{F790068F-624E-4DE4-8CEF-D95C78E0E5D5}" type="presParOf" srcId="{046044D8-1D5C-4A5B-8853-EF7C77234949}" destId="{322D29E2-802F-474E-A3A4-0248B8056F48}" srcOrd="1" destOrd="0" presId="urn:microsoft.com/office/officeart/2009/layout/CirclePictureHierarchy"/>
    <dgm:cxn modelId="{E33FF04E-DEA6-47CD-94B3-5B01BAB74B83}" type="presParOf" srcId="{322D29E2-802F-474E-A3A4-0248B8056F48}" destId="{7DD483BA-C1F6-49AD-A37E-557E6F077001}" srcOrd="0" destOrd="0" presId="urn:microsoft.com/office/officeart/2009/layout/CirclePictureHierarchy"/>
    <dgm:cxn modelId="{80F52B77-B49E-4332-BCDD-8666AACB18DE}" type="presParOf" srcId="{7DD483BA-C1F6-49AD-A37E-557E6F077001}" destId="{BF2759ED-CD48-4D04-A0C8-B5DCF9B3113B}" srcOrd="0" destOrd="0" presId="urn:microsoft.com/office/officeart/2009/layout/CirclePictureHierarchy"/>
    <dgm:cxn modelId="{6A989431-0532-4A95-A03F-B2E0E92288C6}" type="presParOf" srcId="{7DD483BA-C1F6-49AD-A37E-557E6F077001}" destId="{C76F7D23-B5D9-40E3-A01E-DA380ADD1D3F}" srcOrd="1" destOrd="0" presId="urn:microsoft.com/office/officeart/2009/layout/CirclePictureHierarchy"/>
    <dgm:cxn modelId="{64755896-D8B0-47F7-8286-AD0EB4B07DC1}" type="presParOf" srcId="{322D29E2-802F-474E-A3A4-0248B8056F48}" destId="{8374A8BF-49DE-4F21-9CAF-531AF06B528D}" srcOrd="1" destOrd="0" presId="urn:microsoft.com/office/officeart/2009/layout/CirclePictureHierarchy"/>
    <dgm:cxn modelId="{08E9BAE9-F26A-4F67-A422-AA7357724ED2}" type="presParOf" srcId="{046044D8-1D5C-4A5B-8853-EF7C77234949}" destId="{E237E77F-E5CF-4ABE-8ADC-9564B73B45A3}" srcOrd="2" destOrd="0" presId="urn:microsoft.com/office/officeart/2009/layout/CirclePictureHierarchy"/>
    <dgm:cxn modelId="{0AE4E971-B811-412A-B910-788226AC0F98}" type="presParOf" srcId="{046044D8-1D5C-4A5B-8853-EF7C77234949}" destId="{93489772-DD94-4C7A-987E-4238885194F6}" srcOrd="3" destOrd="0" presId="urn:microsoft.com/office/officeart/2009/layout/CirclePictureHierarchy"/>
    <dgm:cxn modelId="{A5F05FCF-CC2C-42D1-B8FE-2AEA3663FA74}" type="presParOf" srcId="{93489772-DD94-4C7A-987E-4238885194F6}" destId="{ECE94607-2457-4E80-9C0D-55D2BBE85053}" srcOrd="0" destOrd="0" presId="urn:microsoft.com/office/officeart/2009/layout/CirclePictureHierarchy"/>
    <dgm:cxn modelId="{504C6BCB-BBEE-4D1A-9125-7EA178EF1BE6}" type="presParOf" srcId="{ECE94607-2457-4E80-9C0D-55D2BBE85053}" destId="{56D64CB7-3B39-40D8-BE68-BBD7E4AD68E5}" srcOrd="0" destOrd="0" presId="urn:microsoft.com/office/officeart/2009/layout/CirclePictureHierarchy"/>
    <dgm:cxn modelId="{E6B6CF69-9671-4E34-8215-0E192030EDB3}" type="presParOf" srcId="{ECE94607-2457-4E80-9C0D-55D2BBE85053}" destId="{8C1C8026-5DA5-4EFB-A5ED-C6B7C7C733FB}" srcOrd="1" destOrd="0" presId="urn:microsoft.com/office/officeart/2009/layout/CirclePictureHierarchy"/>
    <dgm:cxn modelId="{3F7B9892-19DC-433D-B587-2261890D3206}" type="presParOf" srcId="{93489772-DD94-4C7A-987E-4238885194F6}" destId="{AB304CC9-3D1B-4E68-8FB3-26C88404F7CC}" srcOrd="1" destOrd="0" presId="urn:microsoft.com/office/officeart/2009/layout/CirclePictureHierarchy"/>
    <dgm:cxn modelId="{BE573793-35E8-4531-A873-A48B29EE3A51}" type="presParOf" srcId="{046044D8-1D5C-4A5B-8853-EF7C77234949}" destId="{8EFEE560-489F-4A99-9039-2EB807E3D6A8}" srcOrd="4" destOrd="0" presId="urn:microsoft.com/office/officeart/2009/layout/CirclePictureHierarchy"/>
    <dgm:cxn modelId="{DE5808D2-5F7F-4494-B2F7-333AE9C166F6}" type="presParOf" srcId="{046044D8-1D5C-4A5B-8853-EF7C77234949}" destId="{78BAE06E-2732-4BD2-9663-5B860B77F3D1}" srcOrd="5" destOrd="0" presId="urn:microsoft.com/office/officeart/2009/layout/CirclePictureHierarchy"/>
    <dgm:cxn modelId="{0C328E40-0032-4E6F-8DC6-0D71C67772C9}" type="presParOf" srcId="{78BAE06E-2732-4BD2-9663-5B860B77F3D1}" destId="{52F5E01E-4C49-4739-86C1-86949C0A843E}" srcOrd="0" destOrd="0" presId="urn:microsoft.com/office/officeart/2009/layout/CirclePictureHierarchy"/>
    <dgm:cxn modelId="{4AE80D46-9200-4485-861B-2563C0330438}" type="presParOf" srcId="{52F5E01E-4C49-4739-86C1-86949C0A843E}" destId="{DDA81564-139C-4747-B93A-3C2F248D3C77}" srcOrd="0" destOrd="0" presId="urn:microsoft.com/office/officeart/2009/layout/CirclePictureHierarchy"/>
    <dgm:cxn modelId="{CFA26320-F9F8-4A8B-80B0-FA9AF84A7523}" type="presParOf" srcId="{52F5E01E-4C49-4739-86C1-86949C0A843E}" destId="{32718484-87C6-4041-9B7C-8497CBE3A41D}" srcOrd="1" destOrd="0" presId="urn:microsoft.com/office/officeart/2009/layout/CirclePictureHierarchy"/>
    <dgm:cxn modelId="{A3D52A3F-CB78-43D8-91DD-1A0AF8192115}" type="presParOf" srcId="{78BAE06E-2732-4BD2-9663-5B860B77F3D1}" destId="{62CC50B6-C156-4C55-9D20-3D3BC4BE193A}" srcOrd="1" destOrd="0" presId="urn:microsoft.com/office/officeart/2009/layout/CirclePictureHierarchy"/>
    <dgm:cxn modelId="{192DFC21-431B-4725-9E09-494CFB56568D}" type="presParOf" srcId="{046044D8-1D5C-4A5B-8853-EF7C77234949}" destId="{77F5DA5F-30C1-4608-A66A-82C7CCA20348}" srcOrd="6" destOrd="0" presId="urn:microsoft.com/office/officeart/2009/layout/CirclePictureHierarchy"/>
    <dgm:cxn modelId="{E84C5DD4-BDD3-420E-B743-E3B01AD303D5}" type="presParOf" srcId="{046044D8-1D5C-4A5B-8853-EF7C77234949}" destId="{22147E63-8C09-47C9-BB74-64C96B1A4BFF}" srcOrd="7" destOrd="0" presId="urn:microsoft.com/office/officeart/2009/layout/CirclePictureHierarchy"/>
    <dgm:cxn modelId="{CF4C7B81-2990-4412-87F1-C37F1B1ED4EA}" type="presParOf" srcId="{22147E63-8C09-47C9-BB74-64C96B1A4BFF}" destId="{85D931A8-7FE4-4984-9B92-0986BB79A921}" srcOrd="0" destOrd="0" presId="urn:microsoft.com/office/officeart/2009/layout/CirclePictureHierarchy"/>
    <dgm:cxn modelId="{4774A8DC-D7CC-4386-BFEF-FFBAC3E4349A}" type="presParOf" srcId="{85D931A8-7FE4-4984-9B92-0986BB79A921}" destId="{33C44DCA-3A3E-4D88-B3CB-768C1ADFA8EB}" srcOrd="0" destOrd="0" presId="urn:microsoft.com/office/officeart/2009/layout/CirclePictureHierarchy"/>
    <dgm:cxn modelId="{CB4A0C6D-9F7F-4C9F-AB64-96FEF41E3592}" type="presParOf" srcId="{85D931A8-7FE4-4984-9B92-0986BB79A921}" destId="{21638025-4C30-4329-B920-601E7625DE37}" srcOrd="1" destOrd="0" presId="urn:microsoft.com/office/officeart/2009/layout/CirclePictureHierarchy"/>
    <dgm:cxn modelId="{8B57897A-57D1-4A24-A81F-BC532CBF4FCC}" type="presParOf" srcId="{22147E63-8C09-47C9-BB74-64C96B1A4BFF}" destId="{D255A699-14A3-47A9-8D2F-1A8965E6CBAA}"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5DA5F-30C1-4608-A66A-82C7CCA20348}">
      <dsp:nvSpPr>
        <dsp:cNvPr id="0" name=""/>
        <dsp:cNvSpPr/>
      </dsp:nvSpPr>
      <dsp:spPr>
        <a:xfrm>
          <a:off x="4736819" y="2398155"/>
          <a:ext cx="4253098" cy="94722"/>
        </a:xfrm>
        <a:custGeom>
          <a:avLst/>
          <a:gdLst/>
          <a:ahLst/>
          <a:cxnLst/>
          <a:rect l="0" t="0" r="0" b="0"/>
          <a:pathLst>
            <a:path>
              <a:moveTo>
                <a:pt x="0" y="0"/>
              </a:moveTo>
              <a:lnTo>
                <a:pt x="4253098" y="0"/>
              </a:lnTo>
              <a:lnTo>
                <a:pt x="4253098" y="9472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FEE560-489F-4A99-9039-2EB807E3D6A8}">
      <dsp:nvSpPr>
        <dsp:cNvPr id="0" name=""/>
        <dsp:cNvSpPr/>
      </dsp:nvSpPr>
      <dsp:spPr>
        <a:xfrm>
          <a:off x="4736819" y="2398155"/>
          <a:ext cx="2001042" cy="496914"/>
        </a:xfrm>
        <a:custGeom>
          <a:avLst/>
          <a:gdLst/>
          <a:ahLst/>
          <a:cxnLst/>
          <a:rect l="0" t="0" r="0" b="0"/>
          <a:pathLst>
            <a:path>
              <a:moveTo>
                <a:pt x="0" y="0"/>
              </a:moveTo>
              <a:lnTo>
                <a:pt x="0" y="394062"/>
              </a:lnTo>
              <a:lnTo>
                <a:pt x="2001042" y="394062"/>
              </a:lnTo>
              <a:lnTo>
                <a:pt x="2001042" y="49691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37E77F-E5CF-4ABE-8ADC-9564B73B45A3}">
      <dsp:nvSpPr>
        <dsp:cNvPr id="0" name=""/>
        <dsp:cNvSpPr/>
      </dsp:nvSpPr>
      <dsp:spPr>
        <a:xfrm>
          <a:off x="4484091" y="2398155"/>
          <a:ext cx="252728" cy="646739"/>
        </a:xfrm>
        <a:custGeom>
          <a:avLst/>
          <a:gdLst/>
          <a:ahLst/>
          <a:cxnLst/>
          <a:rect l="0" t="0" r="0" b="0"/>
          <a:pathLst>
            <a:path>
              <a:moveTo>
                <a:pt x="252728" y="0"/>
              </a:moveTo>
              <a:lnTo>
                <a:pt x="252728" y="543887"/>
              </a:lnTo>
              <a:lnTo>
                <a:pt x="0" y="543887"/>
              </a:lnTo>
              <a:lnTo>
                <a:pt x="0" y="64673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2810C2-62AE-4533-9EEC-7A9F54103D63}">
      <dsp:nvSpPr>
        <dsp:cNvPr id="0" name=""/>
        <dsp:cNvSpPr/>
      </dsp:nvSpPr>
      <dsp:spPr>
        <a:xfrm>
          <a:off x="2207691" y="2398155"/>
          <a:ext cx="2529128" cy="514509"/>
        </a:xfrm>
        <a:custGeom>
          <a:avLst/>
          <a:gdLst/>
          <a:ahLst/>
          <a:cxnLst/>
          <a:rect l="0" t="0" r="0" b="0"/>
          <a:pathLst>
            <a:path>
              <a:moveTo>
                <a:pt x="2529128" y="0"/>
              </a:moveTo>
              <a:lnTo>
                <a:pt x="2529128" y="411657"/>
              </a:lnTo>
              <a:lnTo>
                <a:pt x="0" y="411657"/>
              </a:lnTo>
              <a:lnTo>
                <a:pt x="0" y="514509"/>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256283-27A8-4174-A7A1-1DC2FD6D1B83}">
      <dsp:nvSpPr>
        <dsp:cNvPr id="0" name=""/>
        <dsp:cNvSpPr/>
      </dsp:nvSpPr>
      <dsp:spPr>
        <a:xfrm>
          <a:off x="4082162" y="1090735"/>
          <a:ext cx="1309315" cy="1307419"/>
        </a:xfrm>
        <a:prstGeom prst="ellipse">
          <a:avLst/>
        </a:prstGeom>
        <a:blipFill dpi="0" rotWithShape="1">
          <a:blip xmlns:r="http://schemas.openxmlformats.org/officeDocument/2006/relationships" r:embed="rId1"/>
          <a:srcRect/>
          <a:stretch>
            <a:fillRect l="-206" t="-1637" r="206" b="-54363"/>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0D967D-E8FC-46A2-8ECB-2799295D2D78}">
      <dsp:nvSpPr>
        <dsp:cNvPr id="0" name=""/>
        <dsp:cNvSpPr/>
      </dsp:nvSpPr>
      <dsp:spPr>
        <a:xfrm>
          <a:off x="5575543" y="1155856"/>
          <a:ext cx="3502456" cy="65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t>Rektör</a:t>
          </a:r>
        </a:p>
        <a:p>
          <a:pPr marL="0" lvl="0" indent="0" algn="l" defTabSz="889000">
            <a:lnSpc>
              <a:spcPct val="90000"/>
            </a:lnSpc>
            <a:spcBef>
              <a:spcPct val="0"/>
            </a:spcBef>
            <a:spcAft>
              <a:spcPct val="35000"/>
            </a:spcAft>
            <a:buNone/>
          </a:pPr>
          <a:r>
            <a:rPr lang="tr-TR" sz="2000" kern="1200" dirty="0"/>
            <a:t>Prof. Dr. </a:t>
          </a:r>
          <a:r>
            <a:rPr lang="tr-TR" sz="2000" b="0" i="0" kern="1200" dirty="0"/>
            <a:t>Ahmet AKKAYA</a:t>
          </a:r>
          <a:endParaRPr lang="tr-TR" sz="2000" b="0" kern="1200" dirty="0"/>
        </a:p>
      </dsp:txBody>
      <dsp:txXfrm>
        <a:off x="5575543" y="1155856"/>
        <a:ext cx="3502456" cy="658251"/>
      </dsp:txXfrm>
    </dsp:sp>
    <dsp:sp modelId="{BF2759ED-CD48-4D04-A0C8-B5DCF9B3113B}">
      <dsp:nvSpPr>
        <dsp:cNvPr id="0" name=""/>
        <dsp:cNvSpPr/>
      </dsp:nvSpPr>
      <dsp:spPr>
        <a:xfrm>
          <a:off x="1568631" y="2912665"/>
          <a:ext cx="1278121" cy="1236657"/>
        </a:xfrm>
        <a:prstGeom prst="ellipse">
          <a:avLst/>
        </a:prstGeom>
        <a:blipFill>
          <a:blip xmlns:r="http://schemas.openxmlformats.org/officeDocument/2006/relationships" r:embed="rId2"/>
          <a:srcRect/>
          <a:stretch>
            <a:fillRect l="-23000" r="-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6F7D23-B5D9-40E3-A01E-DA380ADD1D3F}">
      <dsp:nvSpPr>
        <dsp:cNvPr id="0" name=""/>
        <dsp:cNvSpPr/>
      </dsp:nvSpPr>
      <dsp:spPr>
        <a:xfrm>
          <a:off x="1091066" y="4428783"/>
          <a:ext cx="2308173" cy="429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tr-TR" sz="1400" b="1" kern="1200" dirty="0"/>
            <a:t>Rektör Yardımcısı</a:t>
          </a:r>
        </a:p>
        <a:p>
          <a:pPr marL="0" lvl="0" indent="0" algn="l" defTabSz="622300">
            <a:lnSpc>
              <a:spcPct val="90000"/>
            </a:lnSpc>
            <a:spcBef>
              <a:spcPct val="0"/>
            </a:spcBef>
            <a:spcAft>
              <a:spcPct val="35000"/>
            </a:spcAft>
            <a:buNone/>
          </a:pPr>
          <a:r>
            <a:rPr lang="tr-TR" sz="1400" kern="1200" dirty="0"/>
            <a:t>Prof. Dr. </a:t>
          </a:r>
          <a:r>
            <a:rPr lang="tr-TR" sz="1400" kern="1200" dirty="0" err="1"/>
            <a:t>Yafes</a:t>
          </a:r>
          <a:r>
            <a:rPr lang="tr-TR" sz="1400" kern="1200" dirty="0"/>
            <a:t> YILDIZ</a:t>
          </a:r>
        </a:p>
      </dsp:txBody>
      <dsp:txXfrm>
        <a:off x="1091066" y="4428783"/>
        <a:ext cx="2308173" cy="429799"/>
      </dsp:txXfrm>
    </dsp:sp>
    <dsp:sp modelId="{56D64CB7-3B39-40D8-BE68-BBD7E4AD68E5}">
      <dsp:nvSpPr>
        <dsp:cNvPr id="0" name=""/>
        <dsp:cNvSpPr/>
      </dsp:nvSpPr>
      <dsp:spPr>
        <a:xfrm>
          <a:off x="3859739" y="3044894"/>
          <a:ext cx="1248703" cy="1248703"/>
        </a:xfrm>
        <a:prstGeom prst="ellipse">
          <a:avLst/>
        </a:prstGeom>
        <a:blipFill>
          <a:blip xmlns:r="http://schemas.openxmlformats.org/officeDocument/2006/relationships" r:embed="rId3"/>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1C8026-5DA5-4EFB-A5ED-C6B7C7C733FB}">
      <dsp:nvSpPr>
        <dsp:cNvPr id="0" name=""/>
        <dsp:cNvSpPr/>
      </dsp:nvSpPr>
      <dsp:spPr>
        <a:xfrm>
          <a:off x="3629919" y="4345574"/>
          <a:ext cx="1876975" cy="65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b="1" kern="1200" dirty="0"/>
            <a:t>Rektör Yardımcısı</a:t>
          </a:r>
        </a:p>
        <a:p>
          <a:pPr marL="0" lvl="0" indent="0" algn="l" defTabSz="533400">
            <a:lnSpc>
              <a:spcPct val="90000"/>
            </a:lnSpc>
            <a:spcBef>
              <a:spcPct val="0"/>
            </a:spcBef>
            <a:spcAft>
              <a:spcPct val="35000"/>
            </a:spcAft>
            <a:buNone/>
          </a:pPr>
          <a:r>
            <a:rPr lang="tr-TR" sz="1200" kern="1200" dirty="0"/>
            <a:t>Prof. Dr. Zafer CEYLAN</a:t>
          </a:r>
        </a:p>
      </dsp:txBody>
      <dsp:txXfrm>
        <a:off x="3629919" y="4345574"/>
        <a:ext cx="1876975" cy="658251"/>
      </dsp:txXfrm>
    </dsp:sp>
    <dsp:sp modelId="{DDA81564-139C-4747-B93A-3C2F248D3C77}">
      <dsp:nvSpPr>
        <dsp:cNvPr id="0" name=""/>
        <dsp:cNvSpPr/>
      </dsp:nvSpPr>
      <dsp:spPr>
        <a:xfrm>
          <a:off x="6079949" y="2895070"/>
          <a:ext cx="1315825" cy="1268714"/>
        </a:xfrm>
        <a:prstGeom prst="ellipse">
          <a:avLst/>
        </a:prstGeom>
        <a:blipFill>
          <a:blip xmlns:r="http://schemas.openxmlformats.org/officeDocument/2006/relationships" r:embed="rId4"/>
          <a:srcRect/>
          <a:stretch>
            <a:fillRect l="-22000" r="-2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718484-87C6-4041-9B7C-8497CBE3A41D}">
      <dsp:nvSpPr>
        <dsp:cNvPr id="0" name=""/>
        <dsp:cNvSpPr/>
      </dsp:nvSpPr>
      <dsp:spPr>
        <a:xfrm>
          <a:off x="5975285" y="4383818"/>
          <a:ext cx="1932584" cy="65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b="1" kern="1200" dirty="0"/>
            <a:t>Rektör Yardımcısı</a:t>
          </a:r>
        </a:p>
        <a:p>
          <a:pPr marL="0" lvl="0" indent="0" algn="l" defTabSz="533400">
            <a:lnSpc>
              <a:spcPct val="90000"/>
            </a:lnSpc>
            <a:spcBef>
              <a:spcPct val="0"/>
            </a:spcBef>
            <a:spcAft>
              <a:spcPct val="35000"/>
            </a:spcAft>
            <a:buNone/>
          </a:pPr>
          <a:r>
            <a:rPr lang="tr-TR" sz="1200" kern="1200" dirty="0"/>
            <a:t>Prof. Dr. Mehmet Cengiz KARAİSMAİLOĞLU</a:t>
          </a:r>
        </a:p>
      </dsp:txBody>
      <dsp:txXfrm>
        <a:off x="5975285" y="4383818"/>
        <a:ext cx="1932584" cy="658251"/>
      </dsp:txXfrm>
    </dsp:sp>
    <dsp:sp modelId="{33C44DCA-3A3E-4D88-B3CB-768C1ADFA8EB}">
      <dsp:nvSpPr>
        <dsp:cNvPr id="0" name=""/>
        <dsp:cNvSpPr/>
      </dsp:nvSpPr>
      <dsp:spPr>
        <a:xfrm>
          <a:off x="8379442" y="2492878"/>
          <a:ext cx="1220951" cy="1220951"/>
        </a:xfrm>
        <a:prstGeom prst="ellipse">
          <a:avLst/>
        </a:prstGeom>
        <a:blipFill dpi="0" rotWithShape="1">
          <a:blip xmlns:r="http://schemas.openxmlformats.org/officeDocument/2006/relationships" r:embed="rId5"/>
          <a:srcRect/>
          <a:stretch>
            <a:fillRect l="-29914" t="-36935" r="-32956" b="5589"/>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38025-4C30-4329-B920-601E7625DE37}">
      <dsp:nvSpPr>
        <dsp:cNvPr id="0" name=""/>
        <dsp:cNvSpPr/>
      </dsp:nvSpPr>
      <dsp:spPr>
        <a:xfrm>
          <a:off x="8053296" y="3672544"/>
          <a:ext cx="2254568" cy="852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b="1" kern="1200" dirty="0"/>
            <a:t>Mühendislik, Mimarlık ve Tasarım Fakültesi Dekanı</a:t>
          </a:r>
        </a:p>
        <a:p>
          <a:pPr marL="0" lvl="0" indent="0" algn="l" defTabSz="533400">
            <a:lnSpc>
              <a:spcPct val="90000"/>
            </a:lnSpc>
            <a:spcBef>
              <a:spcPct val="0"/>
            </a:spcBef>
            <a:spcAft>
              <a:spcPct val="35000"/>
            </a:spcAft>
            <a:buNone/>
          </a:pPr>
          <a:r>
            <a:rPr lang="tr-TR" sz="1200" kern="1200" dirty="0"/>
            <a:t>Prof. Dr. </a:t>
          </a:r>
          <a:r>
            <a:rPr lang="tr-TR" sz="1200" b="0" i="0" kern="1200" dirty="0"/>
            <a:t>Handan UCUN ÖZEL</a:t>
          </a:r>
          <a:endParaRPr lang="tr-TR" sz="1200" b="0" kern="1200" dirty="0"/>
        </a:p>
      </dsp:txBody>
      <dsp:txXfrm>
        <a:off x="8053296" y="3672544"/>
        <a:ext cx="2254568" cy="852357"/>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5146C-3DC4-DF41-A0D3-C0E497570C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Y"/>
          </a:p>
        </p:txBody>
      </p:sp>
      <p:sp>
        <p:nvSpPr>
          <p:cNvPr id="3" name="Date Placeholder 2">
            <a:extLst>
              <a:ext uri="{FF2B5EF4-FFF2-40B4-BE49-F238E27FC236}">
                <a16:creationId xmlns:a16="http://schemas.microsoft.com/office/drawing/2014/main" id="{8E933E6C-A646-6247-A5B1-B8457CF4CB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3B3091-739A-FF4F-AF70-D74A8559211B}" type="datetimeFigureOut">
              <a:rPr lang="en-CY" smtClean="0"/>
              <a:t>10/05/2026</a:t>
            </a:fld>
            <a:endParaRPr lang="en-CY"/>
          </a:p>
        </p:txBody>
      </p:sp>
      <p:sp>
        <p:nvSpPr>
          <p:cNvPr id="4" name="Footer Placeholder 3">
            <a:extLst>
              <a:ext uri="{FF2B5EF4-FFF2-40B4-BE49-F238E27FC236}">
                <a16:creationId xmlns:a16="http://schemas.microsoft.com/office/drawing/2014/main" id="{B5BD3F19-1B58-D34C-B208-249BCDF1CF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Y"/>
          </a:p>
        </p:txBody>
      </p:sp>
      <p:sp>
        <p:nvSpPr>
          <p:cNvPr id="5" name="Slide Number Placeholder 4">
            <a:extLst>
              <a:ext uri="{FF2B5EF4-FFF2-40B4-BE49-F238E27FC236}">
                <a16:creationId xmlns:a16="http://schemas.microsoft.com/office/drawing/2014/main" id="{A56916F8-477B-E542-A33B-561F76CE14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639A44-982C-D941-B474-F5BB3BB1070F}" type="slidenum">
              <a:rPr lang="en-CY" smtClean="0"/>
              <a:t>‹#›</a:t>
            </a:fld>
            <a:endParaRPr lang="en-CY"/>
          </a:p>
        </p:txBody>
      </p:sp>
    </p:spTree>
    <p:extLst>
      <p:ext uri="{BB962C8B-B14F-4D97-AF65-F5344CB8AC3E}">
        <p14:creationId xmlns:p14="http://schemas.microsoft.com/office/powerpoint/2010/main" val="1113633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46BB69-2F50-EF40-ABFF-C2DAE660CED5}" type="datetimeFigureOut">
              <a:rPr lang="en-CY" smtClean="0"/>
              <a:t>10/05/2026</a:t>
            </a:fld>
            <a:endParaRPr lang="en-C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001CC2-CA78-3243-A310-31E07E0EA572}" type="slidenum">
              <a:rPr lang="en-CY" smtClean="0"/>
              <a:t>‹#›</a:t>
            </a:fld>
            <a:endParaRPr lang="en-CY"/>
          </a:p>
        </p:txBody>
      </p:sp>
    </p:spTree>
    <p:extLst>
      <p:ext uri="{BB962C8B-B14F-4D97-AF65-F5344CB8AC3E}">
        <p14:creationId xmlns:p14="http://schemas.microsoft.com/office/powerpoint/2010/main" val="2309035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001CC2-CA78-3243-A310-31E07E0EA572}" type="slidenum">
              <a:rPr lang="en-CY" smtClean="0"/>
              <a:t>4</a:t>
            </a:fld>
            <a:endParaRPr lang="en-CY"/>
          </a:p>
        </p:txBody>
      </p:sp>
    </p:spTree>
    <p:extLst>
      <p:ext uri="{BB962C8B-B14F-4D97-AF65-F5344CB8AC3E}">
        <p14:creationId xmlns:p14="http://schemas.microsoft.com/office/powerpoint/2010/main" val="3210423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11 bölüm bulunmaktadır.</a:t>
            </a:r>
          </a:p>
        </p:txBody>
      </p:sp>
      <p:sp>
        <p:nvSpPr>
          <p:cNvPr id="4" name="Slayt Numarası Yer Tutucusu 3"/>
          <p:cNvSpPr>
            <a:spLocks noGrp="1"/>
          </p:cNvSpPr>
          <p:nvPr>
            <p:ph type="sldNum" sz="quarter" idx="5"/>
          </p:nvPr>
        </p:nvSpPr>
        <p:spPr/>
        <p:txBody>
          <a:bodyPr/>
          <a:lstStyle/>
          <a:p>
            <a:fld id="{18001CC2-CA78-3243-A310-31E07E0EA572}" type="slidenum">
              <a:rPr lang="en-CY" smtClean="0"/>
              <a:t>7</a:t>
            </a:fld>
            <a:endParaRPr lang="en-CY"/>
          </a:p>
        </p:txBody>
      </p:sp>
    </p:spTree>
    <p:extLst>
      <p:ext uri="{BB962C8B-B14F-4D97-AF65-F5344CB8AC3E}">
        <p14:creationId xmlns:p14="http://schemas.microsoft.com/office/powerpoint/2010/main" val="1054635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001CC2-CA78-3243-A310-31E07E0EA572}" type="slidenum">
              <a:rPr lang="en-CY" smtClean="0"/>
              <a:t>12</a:t>
            </a:fld>
            <a:endParaRPr lang="en-CY"/>
          </a:p>
        </p:txBody>
      </p:sp>
    </p:spTree>
    <p:extLst>
      <p:ext uri="{BB962C8B-B14F-4D97-AF65-F5344CB8AC3E}">
        <p14:creationId xmlns:p14="http://schemas.microsoft.com/office/powerpoint/2010/main" val="1675532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001CC2-CA78-3243-A310-31E07E0EA572}" type="slidenum">
              <a:rPr lang="en-CY" smtClean="0"/>
              <a:t>21</a:t>
            </a:fld>
            <a:endParaRPr lang="en-CY"/>
          </a:p>
        </p:txBody>
      </p:sp>
    </p:spTree>
    <p:extLst>
      <p:ext uri="{BB962C8B-B14F-4D97-AF65-F5344CB8AC3E}">
        <p14:creationId xmlns:p14="http://schemas.microsoft.com/office/powerpoint/2010/main" val="456107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001CC2-CA78-3243-A310-31E07E0EA572}" type="slidenum">
              <a:rPr lang="en-CY" smtClean="0"/>
              <a:t>23</a:t>
            </a:fld>
            <a:endParaRPr lang="en-CY"/>
          </a:p>
        </p:txBody>
      </p:sp>
    </p:spTree>
    <p:extLst>
      <p:ext uri="{BB962C8B-B14F-4D97-AF65-F5344CB8AC3E}">
        <p14:creationId xmlns:p14="http://schemas.microsoft.com/office/powerpoint/2010/main" val="1979467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 Bilim ve Teknoloji Kulübü tarafından elektrikli araç üretilmesi,</a:t>
            </a:r>
          </a:p>
        </p:txBody>
      </p:sp>
      <p:sp>
        <p:nvSpPr>
          <p:cNvPr id="4" name="Slayt Numarası Yer Tutucusu 3"/>
          <p:cNvSpPr>
            <a:spLocks noGrp="1"/>
          </p:cNvSpPr>
          <p:nvPr>
            <p:ph type="sldNum" sz="quarter" idx="5"/>
          </p:nvPr>
        </p:nvSpPr>
        <p:spPr/>
        <p:txBody>
          <a:bodyPr/>
          <a:lstStyle/>
          <a:p>
            <a:fld id="{18001CC2-CA78-3243-A310-31E07E0EA572}" type="slidenum">
              <a:rPr lang="en-CY" smtClean="0"/>
              <a:t>36</a:t>
            </a:fld>
            <a:endParaRPr lang="en-CY"/>
          </a:p>
        </p:txBody>
      </p:sp>
    </p:spTree>
    <p:extLst>
      <p:ext uri="{BB962C8B-B14F-4D97-AF65-F5344CB8AC3E}">
        <p14:creationId xmlns:p14="http://schemas.microsoft.com/office/powerpoint/2010/main" val="561120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001CC2-CA78-3243-A310-31E07E0EA572}" type="slidenum">
              <a:rPr lang="en-CY" smtClean="0"/>
              <a:t>38</a:t>
            </a:fld>
            <a:endParaRPr lang="en-CY"/>
          </a:p>
        </p:txBody>
      </p:sp>
    </p:spTree>
    <p:extLst>
      <p:ext uri="{BB962C8B-B14F-4D97-AF65-F5344CB8AC3E}">
        <p14:creationId xmlns:p14="http://schemas.microsoft.com/office/powerpoint/2010/main" val="1944091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Sadece bir şikayet hattı olmadığını, aynı zamanda öneri ve özellikle de memnuniyetlerin geri bildirimi konusunda kullanılması konusun</a:t>
            </a:r>
          </a:p>
        </p:txBody>
      </p:sp>
      <p:sp>
        <p:nvSpPr>
          <p:cNvPr id="4" name="Slayt Numarası Yer Tutucusu 3"/>
          <p:cNvSpPr>
            <a:spLocks noGrp="1"/>
          </p:cNvSpPr>
          <p:nvPr>
            <p:ph type="sldNum" sz="quarter" idx="5"/>
          </p:nvPr>
        </p:nvSpPr>
        <p:spPr/>
        <p:txBody>
          <a:bodyPr/>
          <a:lstStyle/>
          <a:p>
            <a:fld id="{18001CC2-CA78-3243-A310-31E07E0EA572}" type="slidenum">
              <a:rPr lang="en-CY" smtClean="0"/>
              <a:t>40</a:t>
            </a:fld>
            <a:endParaRPr lang="en-CY"/>
          </a:p>
        </p:txBody>
      </p:sp>
    </p:spTree>
    <p:extLst>
      <p:ext uri="{BB962C8B-B14F-4D97-AF65-F5344CB8AC3E}">
        <p14:creationId xmlns:p14="http://schemas.microsoft.com/office/powerpoint/2010/main" val="132645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pPr marL="0" algn="l" rtl="0" eaLnBrk="1" fontAlgn="t" latinLnBrk="0" hangingPunct="1">
              <a:lnSpc>
                <a:spcPct val="107000"/>
              </a:lnSpc>
              <a:spcBef>
                <a:spcPts val="0"/>
              </a:spcBef>
              <a:spcAft>
                <a:spcPts val="800"/>
              </a:spcAft>
            </a:pPr>
            <a:endParaRPr lang="tr-TR" sz="1800" b="0" i="0" u="none" strike="noStrike" dirty="0">
              <a:effectLst/>
              <a:latin typeface="Arial" panose="020B0604020202020204" pitchFamily="34" charset="0"/>
            </a:endParaRPr>
          </a:p>
          <a:p>
            <a:pPr lvl="0"/>
            <a:r>
              <a:rPr lang="tr-TR" sz="1200" b="0" i="0" kern="1200" dirty="0">
                <a:solidFill>
                  <a:schemeClr val="tx1"/>
                </a:solidFill>
                <a:effectLst/>
                <a:latin typeface="+mn-lt"/>
                <a:ea typeface="+mn-ea"/>
                <a:cs typeface="+mn-cs"/>
              </a:rPr>
              <a:t>Başvuru değerlendirmesi, Genel Akademik Not Ortalaması (GNO) ve üniversitemizce yapılan dil sınavlarının hesaplamasıyla yapılmaktadır. Genel akademik ortalaması lisans ve </a:t>
            </a:r>
            <a:r>
              <a:rPr lang="tr-TR" sz="1200" b="0" i="0" kern="1200" dirty="0" err="1">
                <a:solidFill>
                  <a:schemeClr val="tx1"/>
                </a:solidFill>
                <a:effectLst/>
                <a:latin typeface="+mn-lt"/>
                <a:ea typeface="+mn-ea"/>
                <a:cs typeface="+mn-cs"/>
              </a:rPr>
              <a:t>önlisans</a:t>
            </a:r>
            <a:r>
              <a:rPr lang="tr-TR" sz="1200" b="0" i="0" kern="1200" dirty="0">
                <a:solidFill>
                  <a:schemeClr val="tx1"/>
                </a:solidFill>
                <a:effectLst/>
                <a:latin typeface="+mn-lt"/>
                <a:ea typeface="+mn-ea"/>
                <a:cs typeface="+mn-cs"/>
              </a:rPr>
              <a:t> öğrencileri için 2.20'nin; lisansüstü öğrencileri için 2.50'nin üstünde olan öğrenciler başarılı sayılırlar. </a:t>
            </a:r>
          </a:p>
          <a:p>
            <a:pPr lvl="0"/>
            <a:br>
              <a:rPr lang="tr-TR" dirty="0"/>
            </a:br>
            <a:r>
              <a:rPr lang="tr-TR" sz="1200" b="0" i="0" kern="1200" dirty="0">
                <a:solidFill>
                  <a:schemeClr val="tx1"/>
                </a:solidFill>
                <a:effectLst/>
                <a:latin typeface="+mn-lt"/>
                <a:ea typeface="+mn-ea"/>
                <a:cs typeface="+mn-cs"/>
              </a:rPr>
              <a:t>Başvuru sırasında henüz transkripti oluşmamış olan; </a:t>
            </a:r>
            <a:r>
              <a:rPr lang="tr-TR" sz="1200" b="0" i="0" kern="1200" dirty="0" err="1">
                <a:solidFill>
                  <a:schemeClr val="tx1"/>
                </a:solidFill>
                <a:effectLst/>
                <a:latin typeface="+mn-lt"/>
                <a:ea typeface="+mn-ea"/>
                <a:cs typeface="+mn-cs"/>
              </a:rPr>
              <a:t>önlisanstan</a:t>
            </a:r>
            <a:r>
              <a:rPr lang="tr-TR" sz="1200" b="0" i="0" kern="1200" dirty="0">
                <a:solidFill>
                  <a:schemeClr val="tx1"/>
                </a:solidFill>
                <a:effectLst/>
                <a:latin typeface="+mn-lt"/>
                <a:ea typeface="+mn-ea"/>
                <a:cs typeface="+mn-cs"/>
              </a:rPr>
              <a:t> geçiş yapan öğrenciler için </a:t>
            </a:r>
            <a:r>
              <a:rPr lang="tr-TR" sz="1200" b="0" i="0" kern="1200" dirty="0" err="1">
                <a:solidFill>
                  <a:schemeClr val="tx1"/>
                </a:solidFill>
                <a:effectLst/>
                <a:latin typeface="+mn-lt"/>
                <a:ea typeface="+mn-ea"/>
                <a:cs typeface="+mn-cs"/>
              </a:rPr>
              <a:t>önlisans</a:t>
            </a:r>
            <a:r>
              <a:rPr lang="tr-TR" sz="1200" b="0" i="0" kern="1200" dirty="0">
                <a:solidFill>
                  <a:schemeClr val="tx1"/>
                </a:solidFill>
                <a:effectLst/>
                <a:latin typeface="+mn-lt"/>
                <a:ea typeface="+mn-ea"/>
                <a:cs typeface="+mn-cs"/>
              </a:rPr>
              <a:t> mezuniyet notu en az 2,20/4,00 olmalı. Birinci sınıf öğrencileri için lise mezuniyet notu en az 75/100 olmalı.</a:t>
            </a:r>
          </a:p>
          <a:p>
            <a:r>
              <a:rPr lang="tr-TR" sz="1200" b="0" i="1" kern="1200" dirty="0">
                <a:solidFill>
                  <a:schemeClr val="tx1"/>
                </a:solidFill>
                <a:effectLst/>
                <a:latin typeface="+mn-lt"/>
                <a:ea typeface="+mn-ea"/>
                <a:cs typeface="+mn-cs"/>
              </a:rPr>
              <a:t>Seçim aşamasında </a:t>
            </a:r>
            <a:r>
              <a:rPr lang="tr-TR" sz="1200" b="1" i="0" kern="1200" dirty="0">
                <a:solidFill>
                  <a:schemeClr val="tx1"/>
                </a:solidFill>
                <a:effectLst/>
                <a:latin typeface="+mn-lt"/>
                <a:ea typeface="+mn-ea"/>
                <a:cs typeface="+mn-cs"/>
              </a:rPr>
              <a:t>değerlendirme ölçütü ve ağırlıkları şöyledir:</a:t>
            </a:r>
            <a:br>
              <a:rPr lang="tr-TR" dirty="0"/>
            </a:br>
            <a:r>
              <a:rPr lang="tr-TR" sz="1200" b="1" i="0" kern="1200" dirty="0">
                <a:solidFill>
                  <a:schemeClr val="tx1"/>
                </a:solidFill>
                <a:effectLst/>
                <a:latin typeface="+mn-lt"/>
                <a:ea typeface="+mn-ea"/>
                <a:cs typeface="+mn-cs"/>
              </a:rPr>
              <a:t>Genel Akademik Not Ortalaması             : % 50</a:t>
            </a:r>
            <a:br>
              <a:rPr lang="tr-TR" dirty="0"/>
            </a:br>
            <a:r>
              <a:rPr lang="tr-TR" sz="1200" b="1" i="0" kern="1200" dirty="0">
                <a:solidFill>
                  <a:schemeClr val="tx1"/>
                </a:solidFill>
                <a:effectLst/>
                <a:latin typeface="+mn-lt"/>
                <a:ea typeface="+mn-ea"/>
                <a:cs typeface="+mn-cs"/>
              </a:rPr>
              <a:t>Dil Sınavlarındaki Başarı Ortalaması         : % 50</a:t>
            </a:r>
            <a:endParaRPr lang="tr-TR" dirty="0"/>
          </a:p>
        </p:txBody>
      </p:sp>
      <p:sp>
        <p:nvSpPr>
          <p:cNvPr id="4" name="Slayt Numarası Yer Tutucusu 3"/>
          <p:cNvSpPr>
            <a:spLocks noGrp="1"/>
          </p:cNvSpPr>
          <p:nvPr>
            <p:ph type="sldNum" sz="quarter" idx="5"/>
          </p:nvPr>
        </p:nvSpPr>
        <p:spPr/>
        <p:txBody>
          <a:bodyPr/>
          <a:lstStyle/>
          <a:p>
            <a:fld id="{18001CC2-CA78-3243-A310-31E07E0EA572}" type="slidenum">
              <a:rPr lang="en-CY" smtClean="0"/>
              <a:t>44</a:t>
            </a:fld>
            <a:endParaRPr lang="en-CY"/>
          </a:p>
        </p:txBody>
      </p:sp>
    </p:spTree>
    <p:extLst>
      <p:ext uri="{BB962C8B-B14F-4D97-AF65-F5344CB8AC3E}">
        <p14:creationId xmlns:p14="http://schemas.microsoft.com/office/powerpoint/2010/main" val="728304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3F58E-BD31-0547-455B-1066E41AED46}"/>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A6C74429-A1BC-7BA2-BFD9-E9B9A10BB0BD}"/>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4367136D-053E-52DE-0C1E-BB1C71B98F95}"/>
              </a:ext>
            </a:extLst>
          </p:cNvPr>
          <p:cNvSpPr>
            <a:spLocks noGrp="1"/>
          </p:cNvSpPr>
          <p:nvPr>
            <p:ph type="body" idx="1"/>
          </p:nvPr>
        </p:nvSpPr>
        <p:spPr/>
        <p:txBody>
          <a:bodyPr/>
          <a:lstStyle/>
          <a:p>
            <a:pPr marL="0" algn="l" rtl="0" eaLnBrk="1" fontAlgn="t" latinLnBrk="0" hangingPunct="1">
              <a:lnSpc>
                <a:spcPct val="107000"/>
              </a:lnSpc>
              <a:spcBef>
                <a:spcPts val="0"/>
              </a:spcBef>
              <a:spcAft>
                <a:spcPts val="800"/>
              </a:spcAft>
            </a:pPr>
            <a:endParaRPr lang="tr-TR" sz="1800" b="0" i="0" u="none" strike="noStrike" dirty="0">
              <a:effectLst/>
              <a:latin typeface="Arial" panose="020B0604020202020204" pitchFamily="34" charset="0"/>
            </a:endParaRPr>
          </a:p>
          <a:p>
            <a:pPr lvl="0"/>
            <a:r>
              <a:rPr lang="tr-TR" sz="1200" b="0" i="0" kern="1200" dirty="0">
                <a:solidFill>
                  <a:schemeClr val="tx1"/>
                </a:solidFill>
                <a:effectLst/>
                <a:latin typeface="+mn-lt"/>
                <a:ea typeface="+mn-ea"/>
                <a:cs typeface="+mn-cs"/>
              </a:rPr>
              <a:t>Başvuru değerlendirmesi, Genel Akademik Not Ortalaması (GNO) ve üniversitemizce yapılan dil sınavlarının hesaplamasıyla yapılmaktadır. Genel akademik ortalaması lisans ve </a:t>
            </a:r>
            <a:r>
              <a:rPr lang="tr-TR" sz="1200" b="0" i="0" kern="1200" dirty="0" err="1">
                <a:solidFill>
                  <a:schemeClr val="tx1"/>
                </a:solidFill>
                <a:effectLst/>
                <a:latin typeface="+mn-lt"/>
                <a:ea typeface="+mn-ea"/>
                <a:cs typeface="+mn-cs"/>
              </a:rPr>
              <a:t>önlisans</a:t>
            </a:r>
            <a:r>
              <a:rPr lang="tr-TR" sz="1200" b="0" i="0" kern="1200" dirty="0">
                <a:solidFill>
                  <a:schemeClr val="tx1"/>
                </a:solidFill>
                <a:effectLst/>
                <a:latin typeface="+mn-lt"/>
                <a:ea typeface="+mn-ea"/>
                <a:cs typeface="+mn-cs"/>
              </a:rPr>
              <a:t> öğrencileri için 2.20'nin; lisansüstü öğrencileri için 2.50'nin üstünde olan öğrenciler başarılı sayılırlar. </a:t>
            </a:r>
          </a:p>
          <a:p>
            <a:pPr lvl="0"/>
            <a:br>
              <a:rPr lang="tr-TR" dirty="0"/>
            </a:br>
            <a:r>
              <a:rPr lang="tr-TR" sz="1200" b="0" i="0" kern="1200" dirty="0">
                <a:solidFill>
                  <a:schemeClr val="tx1"/>
                </a:solidFill>
                <a:effectLst/>
                <a:latin typeface="+mn-lt"/>
                <a:ea typeface="+mn-ea"/>
                <a:cs typeface="+mn-cs"/>
              </a:rPr>
              <a:t>Başvuru sırasında henüz transkripti oluşmamış olan; </a:t>
            </a:r>
            <a:r>
              <a:rPr lang="tr-TR" sz="1200" b="0" i="0" kern="1200" dirty="0" err="1">
                <a:solidFill>
                  <a:schemeClr val="tx1"/>
                </a:solidFill>
                <a:effectLst/>
                <a:latin typeface="+mn-lt"/>
                <a:ea typeface="+mn-ea"/>
                <a:cs typeface="+mn-cs"/>
              </a:rPr>
              <a:t>önlisanstan</a:t>
            </a:r>
            <a:r>
              <a:rPr lang="tr-TR" sz="1200" b="0" i="0" kern="1200" dirty="0">
                <a:solidFill>
                  <a:schemeClr val="tx1"/>
                </a:solidFill>
                <a:effectLst/>
                <a:latin typeface="+mn-lt"/>
                <a:ea typeface="+mn-ea"/>
                <a:cs typeface="+mn-cs"/>
              </a:rPr>
              <a:t> geçiş yapan öğrenciler için </a:t>
            </a:r>
            <a:r>
              <a:rPr lang="tr-TR" sz="1200" b="0" i="0" kern="1200" dirty="0" err="1">
                <a:solidFill>
                  <a:schemeClr val="tx1"/>
                </a:solidFill>
                <a:effectLst/>
                <a:latin typeface="+mn-lt"/>
                <a:ea typeface="+mn-ea"/>
                <a:cs typeface="+mn-cs"/>
              </a:rPr>
              <a:t>önlisans</a:t>
            </a:r>
            <a:r>
              <a:rPr lang="tr-TR" sz="1200" b="0" i="0" kern="1200" dirty="0">
                <a:solidFill>
                  <a:schemeClr val="tx1"/>
                </a:solidFill>
                <a:effectLst/>
                <a:latin typeface="+mn-lt"/>
                <a:ea typeface="+mn-ea"/>
                <a:cs typeface="+mn-cs"/>
              </a:rPr>
              <a:t> mezuniyet notu en az 2,20/4,00 olmalı. Birinci sınıf öğrencileri için lise mezuniyet notu en az 75/100 olmalı.</a:t>
            </a:r>
          </a:p>
          <a:p>
            <a:r>
              <a:rPr lang="tr-TR" sz="1200" b="0" i="1" kern="1200" dirty="0">
                <a:solidFill>
                  <a:schemeClr val="tx1"/>
                </a:solidFill>
                <a:effectLst/>
                <a:latin typeface="+mn-lt"/>
                <a:ea typeface="+mn-ea"/>
                <a:cs typeface="+mn-cs"/>
              </a:rPr>
              <a:t>Seçim aşamasında </a:t>
            </a:r>
            <a:r>
              <a:rPr lang="tr-TR" sz="1200" b="1" i="0" kern="1200" dirty="0">
                <a:solidFill>
                  <a:schemeClr val="tx1"/>
                </a:solidFill>
                <a:effectLst/>
                <a:latin typeface="+mn-lt"/>
                <a:ea typeface="+mn-ea"/>
                <a:cs typeface="+mn-cs"/>
              </a:rPr>
              <a:t>değerlendirme ölçütü ve ağırlıkları şöyledir:</a:t>
            </a:r>
            <a:br>
              <a:rPr lang="tr-TR" dirty="0"/>
            </a:br>
            <a:r>
              <a:rPr lang="tr-TR" sz="1200" b="1" i="0" kern="1200" dirty="0">
                <a:solidFill>
                  <a:schemeClr val="tx1"/>
                </a:solidFill>
                <a:effectLst/>
                <a:latin typeface="+mn-lt"/>
                <a:ea typeface="+mn-ea"/>
                <a:cs typeface="+mn-cs"/>
              </a:rPr>
              <a:t>Genel Akademik Not Ortalaması             : % 50</a:t>
            </a:r>
            <a:br>
              <a:rPr lang="tr-TR" dirty="0"/>
            </a:br>
            <a:r>
              <a:rPr lang="tr-TR" sz="1200" b="1" i="0" kern="1200" dirty="0">
                <a:solidFill>
                  <a:schemeClr val="tx1"/>
                </a:solidFill>
                <a:effectLst/>
                <a:latin typeface="+mn-lt"/>
                <a:ea typeface="+mn-ea"/>
                <a:cs typeface="+mn-cs"/>
              </a:rPr>
              <a:t>Dil Sınavlarındaki Başarı Ortalaması         : % 50</a:t>
            </a:r>
            <a:endParaRPr lang="tr-TR" dirty="0"/>
          </a:p>
        </p:txBody>
      </p:sp>
      <p:sp>
        <p:nvSpPr>
          <p:cNvPr id="4" name="Slayt Numarası Yer Tutucusu 3">
            <a:extLst>
              <a:ext uri="{FF2B5EF4-FFF2-40B4-BE49-F238E27FC236}">
                <a16:creationId xmlns:a16="http://schemas.microsoft.com/office/drawing/2014/main" id="{330E5362-7B8B-4A81-F577-995152F0DBE7}"/>
              </a:ext>
            </a:extLst>
          </p:cNvPr>
          <p:cNvSpPr>
            <a:spLocks noGrp="1"/>
          </p:cNvSpPr>
          <p:nvPr>
            <p:ph type="sldNum" sz="quarter" idx="5"/>
          </p:nvPr>
        </p:nvSpPr>
        <p:spPr/>
        <p:txBody>
          <a:bodyPr/>
          <a:lstStyle/>
          <a:p>
            <a:fld id="{18001CC2-CA78-3243-A310-31E07E0EA572}" type="slidenum">
              <a:rPr lang="en-CY" smtClean="0"/>
              <a:t>45</a:t>
            </a:fld>
            <a:endParaRPr lang="en-CY"/>
          </a:p>
        </p:txBody>
      </p:sp>
    </p:spTree>
    <p:extLst>
      <p:ext uri="{BB962C8B-B14F-4D97-AF65-F5344CB8AC3E}">
        <p14:creationId xmlns:p14="http://schemas.microsoft.com/office/powerpoint/2010/main" val="4262499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1" u="none" strike="noStrike" kern="1200" dirty="0">
                <a:solidFill>
                  <a:schemeClr val="tx1"/>
                </a:solidFill>
                <a:effectLst/>
                <a:latin typeface="+mn-lt"/>
                <a:ea typeface="+mn-ea"/>
                <a:cs typeface="+mn-cs"/>
              </a:rPr>
              <a:t>UI </a:t>
            </a:r>
            <a:r>
              <a:rPr lang="tr-TR" sz="1200" b="1" u="none" strike="noStrike" kern="1200" dirty="0" err="1">
                <a:solidFill>
                  <a:schemeClr val="tx1"/>
                </a:solidFill>
                <a:effectLst/>
                <a:latin typeface="+mn-lt"/>
                <a:ea typeface="+mn-ea"/>
                <a:cs typeface="+mn-cs"/>
              </a:rPr>
              <a:t>GreenMetric</a:t>
            </a:r>
            <a:r>
              <a:rPr lang="tr-TR"/>
              <a:t>, üniversitelerin kampüslerindeki </a:t>
            </a:r>
            <a:r>
              <a:rPr lang="tr-TR" sz="1200" b="0" u="none" strike="noStrike" kern="1200">
                <a:solidFill>
                  <a:schemeClr val="tx1"/>
                </a:solidFill>
                <a:effectLst/>
                <a:latin typeface="+mn-lt"/>
                <a:ea typeface="+mn-ea"/>
                <a:cs typeface="+mn-cs"/>
              </a:rPr>
              <a:t>çevresel sürdürülebilirlik</a:t>
            </a:r>
            <a:r>
              <a:rPr lang="tr-TR"/>
              <a:t> çabalarını, politikalarını ve ekolojik ayak izlerini ölçer.</a:t>
            </a:r>
          </a:p>
        </p:txBody>
      </p:sp>
      <p:sp>
        <p:nvSpPr>
          <p:cNvPr id="4" name="Slayt Numarası Yer Tutucusu 3"/>
          <p:cNvSpPr>
            <a:spLocks noGrp="1"/>
          </p:cNvSpPr>
          <p:nvPr>
            <p:ph type="sldNum" sz="quarter" idx="5"/>
          </p:nvPr>
        </p:nvSpPr>
        <p:spPr/>
        <p:txBody>
          <a:bodyPr/>
          <a:lstStyle/>
          <a:p>
            <a:fld id="{18001CC2-CA78-3243-A310-31E07E0EA572}" type="slidenum">
              <a:rPr lang="en-CY" smtClean="0"/>
              <a:t>51</a:t>
            </a:fld>
            <a:endParaRPr lang="en-CY"/>
          </a:p>
        </p:txBody>
      </p:sp>
    </p:spTree>
    <p:extLst>
      <p:ext uri="{BB962C8B-B14F-4D97-AF65-F5344CB8AC3E}">
        <p14:creationId xmlns:p14="http://schemas.microsoft.com/office/powerpoint/2010/main" val="2201113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1FA6D6-1043-6C4C-A419-52403A2C56A5}"/>
              </a:ext>
            </a:extLst>
          </p:cNvPr>
          <p:cNvSpPr/>
          <p:nvPr userDrawn="1"/>
        </p:nvSpPr>
        <p:spPr>
          <a:xfrm>
            <a:off x="0" y="0"/>
            <a:ext cx="12192000" cy="6858000"/>
          </a:xfrm>
          <a:prstGeom prst="rect">
            <a:avLst/>
          </a:prstGeom>
          <a:solidFill>
            <a:srgbClr val="0047AB">
              <a:alpha val="85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Y"/>
          </a:p>
        </p:txBody>
      </p:sp>
      <p:pic>
        <p:nvPicPr>
          <p:cNvPr id="5" name="Picture 4">
            <a:extLst>
              <a:ext uri="{FF2B5EF4-FFF2-40B4-BE49-F238E27FC236}">
                <a16:creationId xmlns:a16="http://schemas.microsoft.com/office/drawing/2014/main" id="{6B581836-0B2D-6A43-B5F9-B5FEDDC812DF}"/>
              </a:ext>
            </a:extLst>
          </p:cNvPr>
          <p:cNvPicPr>
            <a:picLocks noChangeAspect="1"/>
          </p:cNvPicPr>
          <p:nvPr userDrawn="1"/>
        </p:nvPicPr>
        <p:blipFill>
          <a:blip r:embed="rId2"/>
          <a:srcRect/>
          <a:stretch/>
        </p:blipFill>
        <p:spPr>
          <a:xfrm>
            <a:off x="3936000" y="2129809"/>
            <a:ext cx="4320000" cy="2005714"/>
          </a:xfrm>
          <a:prstGeom prst="rect">
            <a:avLst/>
          </a:prstGeom>
        </p:spPr>
      </p:pic>
      <p:cxnSp>
        <p:nvCxnSpPr>
          <p:cNvPr id="3" name="Düz Bağlayıcı 2">
            <a:extLst>
              <a:ext uri="{FF2B5EF4-FFF2-40B4-BE49-F238E27FC236}">
                <a16:creationId xmlns:a16="http://schemas.microsoft.com/office/drawing/2014/main" id="{8C77971C-9DD0-7673-332B-E6F047E8158D}"/>
              </a:ext>
            </a:extLst>
          </p:cNvPr>
          <p:cNvCxnSpPr>
            <a:cxnSpLocks/>
          </p:cNvCxnSpPr>
          <p:nvPr userDrawn="1"/>
        </p:nvCxnSpPr>
        <p:spPr>
          <a:xfrm>
            <a:off x="5736000" y="5122841"/>
            <a:ext cx="720000" cy="0"/>
          </a:xfrm>
          <a:prstGeom prst="line">
            <a:avLst/>
          </a:prstGeom>
          <a:ln w="4445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44108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a:gsLst>
            <a:gs pos="100000">
              <a:schemeClr val="accent1">
                <a:lumMod val="5000"/>
                <a:lumOff val="95000"/>
              </a:schemeClr>
            </a:gs>
            <a:gs pos="0">
              <a:srgbClr val="6FD0FF">
                <a:lumMod val="20000"/>
                <a:lumOff val="80000"/>
              </a:srgbClr>
            </a:gs>
          </a:gsLst>
          <a:lin ang="5400000" scaled="1"/>
        </a:grad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6112D45F-85A6-CD11-5582-9FD3A4BDA5A5}"/>
              </a:ext>
            </a:extLst>
          </p:cNvPr>
          <p:cNvSpPr/>
          <p:nvPr userDrawn="1"/>
        </p:nvSpPr>
        <p:spPr>
          <a:xfrm>
            <a:off x="0" y="0"/>
            <a:ext cx="12192000" cy="6858000"/>
          </a:xfrm>
          <a:prstGeom prst="rect">
            <a:avLst/>
          </a:prstGeom>
          <a:solidFill>
            <a:srgbClr val="0047A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Y"/>
          </a:p>
        </p:txBody>
      </p:sp>
      <p:pic>
        <p:nvPicPr>
          <p:cNvPr id="12" name="Resim 11">
            <a:extLst>
              <a:ext uri="{FF2B5EF4-FFF2-40B4-BE49-F238E27FC236}">
                <a16:creationId xmlns:a16="http://schemas.microsoft.com/office/drawing/2014/main" id="{E5A43913-1D4F-F732-F735-64CE889C0332}"/>
              </a:ext>
            </a:extLst>
          </p:cNvPr>
          <p:cNvPicPr>
            <a:picLocks noChangeAspect="1"/>
          </p:cNvPicPr>
          <p:nvPr userDrawn="1"/>
        </p:nvPicPr>
        <p:blipFill>
          <a:blip r:embed="rId2"/>
          <a:stretch>
            <a:fillRect/>
          </a:stretch>
        </p:blipFill>
        <p:spPr>
          <a:xfrm>
            <a:off x="10361168" y="0"/>
            <a:ext cx="1830832" cy="6461760"/>
          </a:xfrm>
          <a:prstGeom prst="rect">
            <a:avLst/>
          </a:prstGeom>
        </p:spPr>
      </p:pic>
    </p:spTree>
    <p:extLst>
      <p:ext uri="{BB962C8B-B14F-4D97-AF65-F5344CB8AC3E}">
        <p14:creationId xmlns:p14="http://schemas.microsoft.com/office/powerpoint/2010/main" val="3871839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5182B1-3DB6-CD42-8D67-1268CF1563A5}"/>
              </a:ext>
            </a:extLst>
          </p:cNvPr>
          <p:cNvSpPr/>
          <p:nvPr userDrawn="1"/>
        </p:nvSpPr>
        <p:spPr>
          <a:xfrm>
            <a:off x="1726" y="-1"/>
            <a:ext cx="12190274" cy="6358411"/>
          </a:xfrm>
          <a:prstGeom prst="rect">
            <a:avLst/>
          </a:prstGeom>
          <a:solidFill>
            <a:srgbClr val="6FD0FF"/>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71E7D75-75A2-6E42-A595-B83F9718DE7F}"/>
              </a:ext>
            </a:extLst>
          </p:cNvPr>
          <p:cNvSpPr>
            <a:spLocks noGrp="1"/>
          </p:cNvSpPr>
          <p:nvPr>
            <p:ph type="ctrTitle" hasCustomPrompt="1"/>
          </p:nvPr>
        </p:nvSpPr>
        <p:spPr>
          <a:xfrm>
            <a:off x="1524000" y="1122363"/>
            <a:ext cx="9144000" cy="2387600"/>
          </a:xfrm>
          <a:prstGeom prst="rect">
            <a:avLst/>
          </a:prstGeom>
          <a:solidFill>
            <a:srgbClr val="6FD0FF"/>
          </a:solidFill>
        </p:spPr>
        <p:txBody>
          <a:bodyPr anchor="b"/>
          <a:lstStyle>
            <a:lvl1pPr algn="ctr">
              <a:defRPr sz="3600">
                <a:solidFill>
                  <a:srgbClr val="0047AB"/>
                </a:solidFill>
              </a:defRPr>
            </a:lvl1pPr>
          </a:lstStyle>
          <a:p>
            <a:r>
              <a:rPr lang="en-GB" err="1"/>
              <a:t>Bölüm</a:t>
            </a:r>
            <a:r>
              <a:rPr lang="en-GB"/>
              <a:t> </a:t>
            </a:r>
            <a:r>
              <a:rPr lang="en-GB" err="1"/>
              <a:t>Başlığı</a:t>
            </a:r>
            <a:endParaRPr lang="en-CY"/>
          </a:p>
        </p:txBody>
      </p:sp>
      <p:sp>
        <p:nvSpPr>
          <p:cNvPr id="3" name="Subtitle 2">
            <a:extLst>
              <a:ext uri="{FF2B5EF4-FFF2-40B4-BE49-F238E27FC236}">
                <a16:creationId xmlns:a16="http://schemas.microsoft.com/office/drawing/2014/main" id="{A5B18D00-D1B5-B147-8AA4-CA7B73F5F922}"/>
              </a:ext>
            </a:extLst>
          </p:cNvPr>
          <p:cNvSpPr>
            <a:spLocks noGrp="1"/>
          </p:cNvSpPr>
          <p:nvPr>
            <p:ph type="subTitle" idx="1" hasCustomPrompt="1"/>
          </p:nvPr>
        </p:nvSpPr>
        <p:spPr>
          <a:xfrm>
            <a:off x="1524000" y="3602038"/>
            <a:ext cx="9144000" cy="1655762"/>
          </a:xfrm>
          <a:prstGeom prst="rect">
            <a:avLst/>
          </a:prstGeom>
        </p:spPr>
        <p:txBody>
          <a:bodyPr/>
          <a:lstStyle>
            <a:lvl1pPr marL="0" indent="0" algn="ctr">
              <a:buNone/>
              <a:defRPr sz="1800">
                <a:solidFill>
                  <a:srgbClr val="0047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Açıklama</a:t>
            </a:r>
            <a:r>
              <a:rPr lang="en-GB"/>
              <a:t> </a:t>
            </a:r>
            <a:r>
              <a:rPr lang="en-GB" err="1"/>
              <a:t>Bölümü</a:t>
            </a:r>
            <a:endParaRPr lang="en-CY"/>
          </a:p>
        </p:txBody>
      </p:sp>
      <p:sp>
        <p:nvSpPr>
          <p:cNvPr id="6" name="Slide Number Placeholder 5">
            <a:extLst>
              <a:ext uri="{FF2B5EF4-FFF2-40B4-BE49-F238E27FC236}">
                <a16:creationId xmlns:a16="http://schemas.microsoft.com/office/drawing/2014/main" id="{3386AE2D-03C9-3B77-02AC-773539E3763E}"/>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2017338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3EBD5C-65F7-5345-853C-35B697487CFC}"/>
              </a:ext>
            </a:extLst>
          </p:cNvPr>
          <p:cNvSpPr/>
          <p:nvPr userDrawn="1"/>
        </p:nvSpPr>
        <p:spPr>
          <a:xfrm>
            <a:off x="0" y="1"/>
            <a:ext cx="12192000" cy="6349999"/>
          </a:xfrm>
          <a:prstGeom prst="rect">
            <a:avLst/>
          </a:prstGeom>
          <a:solidFill>
            <a:srgbClr val="DFE2E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7" name="Title 1">
            <a:extLst>
              <a:ext uri="{FF2B5EF4-FFF2-40B4-BE49-F238E27FC236}">
                <a16:creationId xmlns:a16="http://schemas.microsoft.com/office/drawing/2014/main" id="{4851CC8B-AAEB-EF4B-B907-F5A6E3AA5629}"/>
              </a:ext>
            </a:extLst>
          </p:cNvPr>
          <p:cNvSpPr>
            <a:spLocks noGrp="1"/>
          </p:cNvSpPr>
          <p:nvPr>
            <p:ph type="ctrTitle" hasCustomPrompt="1"/>
          </p:nvPr>
        </p:nvSpPr>
        <p:spPr>
          <a:xfrm>
            <a:off x="1524000" y="1122363"/>
            <a:ext cx="9144000" cy="2387600"/>
          </a:xfrm>
          <a:prstGeom prst="rect">
            <a:avLst/>
          </a:prstGeom>
        </p:spPr>
        <p:txBody>
          <a:bodyPr anchor="b"/>
          <a:lstStyle>
            <a:lvl1pPr algn="ctr">
              <a:defRPr sz="3600" b="1">
                <a:solidFill>
                  <a:srgbClr val="333333"/>
                </a:solidFill>
                <a:latin typeface="Arial" panose="020B0604020202020204" pitchFamily="34" charset="0"/>
                <a:cs typeface="Arial" panose="020B0604020202020204" pitchFamily="34" charset="0"/>
              </a:defRPr>
            </a:lvl1pPr>
          </a:lstStyle>
          <a:p>
            <a:r>
              <a:rPr lang="en-GB" err="1"/>
              <a:t>Bölüm</a:t>
            </a:r>
            <a:r>
              <a:rPr lang="en-GB"/>
              <a:t> </a:t>
            </a:r>
            <a:r>
              <a:rPr lang="en-GB" err="1"/>
              <a:t>Başlığı</a:t>
            </a:r>
            <a:endParaRPr lang="en-CY"/>
          </a:p>
        </p:txBody>
      </p:sp>
      <p:sp>
        <p:nvSpPr>
          <p:cNvPr id="8" name="Subtitle 2">
            <a:extLst>
              <a:ext uri="{FF2B5EF4-FFF2-40B4-BE49-F238E27FC236}">
                <a16:creationId xmlns:a16="http://schemas.microsoft.com/office/drawing/2014/main" id="{59821F38-FA87-CD43-9DCB-A7EEDC81D92B}"/>
              </a:ext>
            </a:extLst>
          </p:cNvPr>
          <p:cNvSpPr>
            <a:spLocks noGrp="1"/>
          </p:cNvSpPr>
          <p:nvPr>
            <p:ph type="subTitle" idx="1" hasCustomPrompt="1"/>
          </p:nvPr>
        </p:nvSpPr>
        <p:spPr>
          <a:xfrm>
            <a:off x="1524000" y="3602038"/>
            <a:ext cx="9144000" cy="1655762"/>
          </a:xfrm>
          <a:prstGeom prst="rect">
            <a:avLst/>
          </a:prstGeom>
        </p:spPr>
        <p:txBody>
          <a:bodyPr/>
          <a:lstStyle>
            <a:lvl1pPr marL="0" indent="0" algn="ctr">
              <a:buNone/>
              <a:defRPr sz="1800" b="0">
                <a:solidFill>
                  <a:schemeClr val="tx1">
                    <a:lumMod val="50000"/>
                    <a:lumOff val="50000"/>
                  </a:schemeClr>
                </a:solidFill>
                <a:latin typeface="Arial" panose="020B0604020202020204" pitchFamily="34" charset="0"/>
                <a:cs typeface="Arial" panose="020B0604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GB" err="1"/>
              <a:t>Açıklama</a:t>
            </a:r>
            <a:r>
              <a:rPr lang="en-GB"/>
              <a:t> </a:t>
            </a:r>
            <a:r>
              <a:rPr lang="en-GB" err="1"/>
              <a:t>Bölümü</a:t>
            </a:r>
            <a:endParaRPr lang="en-CY"/>
          </a:p>
        </p:txBody>
      </p:sp>
      <p:sp>
        <p:nvSpPr>
          <p:cNvPr id="5" name="Slide Number Placeholder 5">
            <a:extLst>
              <a:ext uri="{FF2B5EF4-FFF2-40B4-BE49-F238E27FC236}">
                <a16:creationId xmlns:a16="http://schemas.microsoft.com/office/drawing/2014/main" id="{64D75734-6E21-329A-61DD-A50938058338}"/>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148246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CF7305-3668-8A4D-BBD7-EBE10BD2FC7B}"/>
              </a:ext>
            </a:extLst>
          </p:cNvPr>
          <p:cNvSpPr>
            <a:spLocks noGrp="1"/>
          </p:cNvSpPr>
          <p:nvPr>
            <p:ph idx="1" hasCustomPrompt="1"/>
          </p:nvPr>
        </p:nvSpPr>
        <p:spPr>
          <a:xfrm>
            <a:off x="838200" y="1800000"/>
            <a:ext cx="10515600" cy="3999570"/>
          </a:xfrm>
          <a:prstGeom prst="rect">
            <a:avLst/>
          </a:prstGeom>
        </p:spPr>
        <p:txBody>
          <a:bodyPr/>
          <a:lstStyle>
            <a:lvl1pPr marL="0" indent="0" algn="just">
              <a:lnSpc>
                <a:spcPct val="100000"/>
              </a:lnSpc>
              <a:buFontTx/>
              <a:buNone/>
              <a:defRPr sz="2000">
                <a:solidFill>
                  <a:srgbClr val="333333"/>
                </a:solidFill>
              </a:defRPr>
            </a:lvl1pPr>
            <a:lvl2pPr marL="496888" indent="-212725">
              <a:buFontTx/>
              <a:buBlip>
                <a:blip r:embed="rId2"/>
              </a:buBlip>
              <a:tabLst/>
              <a:defRPr sz="1800"/>
            </a:lvl2pPr>
            <a:lvl3pPr marL="801688" indent="-254000">
              <a:buFontTx/>
              <a:buBlip>
                <a:blip r:embed="rId2"/>
              </a:buBlip>
              <a:tabLst/>
              <a:defRPr sz="1600"/>
            </a:lvl3pPr>
            <a:lvl4pPr marL="1076325" indent="-254000">
              <a:buFontTx/>
              <a:buBlip>
                <a:blip r:embed="rId2"/>
              </a:buBlip>
              <a:tabLst/>
              <a:defRPr sz="1600"/>
            </a:lvl4pPr>
            <a:lvl5pPr marL="1339850" indent="-254000">
              <a:buFontTx/>
              <a:buBlip>
                <a:blip r:embed="rId2"/>
              </a:buBlip>
              <a:tabLst/>
              <a:defRPr sz="1600"/>
            </a:lvl5pPr>
          </a:lstStyle>
          <a:p>
            <a:pPr lvl="0"/>
            <a:r>
              <a:rPr lang="tr-TR"/>
              <a:t>İçerik / Açıklama metni</a:t>
            </a:r>
          </a:p>
        </p:txBody>
      </p:sp>
      <p:sp>
        <p:nvSpPr>
          <p:cNvPr id="5" name="Title 1">
            <a:extLst>
              <a:ext uri="{FF2B5EF4-FFF2-40B4-BE49-F238E27FC236}">
                <a16:creationId xmlns:a16="http://schemas.microsoft.com/office/drawing/2014/main" id="{FB1AFEE9-0839-2E44-82CC-3489C6B97D1E}"/>
              </a:ext>
            </a:extLst>
          </p:cNvPr>
          <p:cNvSpPr>
            <a:spLocks noGrp="1"/>
          </p:cNvSpPr>
          <p:nvPr>
            <p:ph type="title" hasCustomPrompt="1"/>
          </p:nvPr>
        </p:nvSpPr>
        <p:spPr>
          <a:xfrm>
            <a:off x="838200" y="365126"/>
            <a:ext cx="10515600" cy="697958"/>
          </a:xfrm>
          <a:prstGeom prst="rect">
            <a:avLst/>
          </a:prstGeom>
        </p:spPr>
        <p:txBody>
          <a:bodyPr/>
          <a:lstStyle/>
          <a:p>
            <a:r>
              <a:rPr lang="en-GB" err="1"/>
              <a:t>Başlık</a:t>
            </a:r>
            <a:r>
              <a:rPr lang="en-GB"/>
              <a:t> </a:t>
            </a:r>
            <a:r>
              <a:rPr lang="en-GB" err="1"/>
              <a:t>Alanı</a:t>
            </a:r>
            <a:endParaRPr lang="en-CY"/>
          </a:p>
        </p:txBody>
      </p:sp>
      <p:sp>
        <p:nvSpPr>
          <p:cNvPr id="7" name="Text Placeholder 3">
            <a:extLst>
              <a:ext uri="{FF2B5EF4-FFF2-40B4-BE49-F238E27FC236}">
                <a16:creationId xmlns:a16="http://schemas.microsoft.com/office/drawing/2014/main" id="{5A73863A-AE98-4748-8B77-0CE9D72EBACB}"/>
              </a:ext>
            </a:extLst>
          </p:cNvPr>
          <p:cNvSpPr>
            <a:spLocks noGrp="1"/>
          </p:cNvSpPr>
          <p:nvPr>
            <p:ph type="body" sz="quarter" idx="14" hasCustomPrompt="1"/>
          </p:nvPr>
        </p:nvSpPr>
        <p:spPr>
          <a:xfrm>
            <a:off x="838200" y="1080000"/>
            <a:ext cx="10515600" cy="409420"/>
          </a:xfrm>
        </p:spPr>
        <p:txBody>
          <a:bodyPr/>
          <a:lstStyle>
            <a:lvl1pPr marL="0" indent="0">
              <a:buNone/>
              <a:defRPr sz="2200">
                <a:solidFill>
                  <a:srgbClr val="6FD0FF"/>
                </a:solidFill>
              </a:defRPr>
            </a:lvl1pPr>
          </a:lstStyle>
          <a:p>
            <a:pPr lvl="0"/>
            <a:r>
              <a:rPr lang="tr-TR"/>
              <a:t>Alt Başlık Alanı</a:t>
            </a:r>
            <a:endParaRPr lang="en-CY"/>
          </a:p>
        </p:txBody>
      </p:sp>
      <p:sp>
        <p:nvSpPr>
          <p:cNvPr id="9" name="Text Placeholder 3">
            <a:extLst>
              <a:ext uri="{FF2B5EF4-FFF2-40B4-BE49-F238E27FC236}">
                <a16:creationId xmlns:a16="http://schemas.microsoft.com/office/drawing/2014/main" id="{45925EDE-6CDB-0245-B273-18212B7CEF71}"/>
              </a:ext>
            </a:extLst>
          </p:cNvPr>
          <p:cNvSpPr>
            <a:spLocks noGrp="1"/>
          </p:cNvSpPr>
          <p:nvPr>
            <p:ph type="body" sz="quarter" idx="15" hasCustomPrompt="1"/>
          </p:nvPr>
        </p:nvSpPr>
        <p:spPr>
          <a:xfrm>
            <a:off x="838200" y="5882957"/>
            <a:ext cx="10515600" cy="365125"/>
          </a:xfrm>
        </p:spPr>
        <p:txBody>
          <a:bodyPr anchor="ctr" anchorCtr="0"/>
          <a:lstStyle>
            <a:lvl1pPr marL="0" indent="0">
              <a:buNone/>
              <a:defRPr sz="900">
                <a:solidFill>
                  <a:schemeClr val="bg1">
                    <a:lumMod val="50000"/>
                  </a:schemeClr>
                </a:solidFill>
              </a:defRPr>
            </a:lvl1pPr>
          </a:lstStyle>
          <a:p>
            <a:pPr lvl="0"/>
            <a:r>
              <a:rPr lang="en-CY"/>
              <a:t>Not:</a:t>
            </a:r>
          </a:p>
        </p:txBody>
      </p:sp>
      <p:sp>
        <p:nvSpPr>
          <p:cNvPr id="8" name="Slide Number Placeholder 5">
            <a:extLst>
              <a:ext uri="{FF2B5EF4-FFF2-40B4-BE49-F238E27FC236}">
                <a16:creationId xmlns:a16="http://schemas.microsoft.com/office/drawing/2014/main" id="{39751445-4954-8B0A-E577-15B58682E87A}"/>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2203080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CF7305-3668-8A4D-BBD7-EBE10BD2FC7B}"/>
              </a:ext>
            </a:extLst>
          </p:cNvPr>
          <p:cNvSpPr>
            <a:spLocks noGrp="1"/>
          </p:cNvSpPr>
          <p:nvPr>
            <p:ph idx="1" hasCustomPrompt="1"/>
          </p:nvPr>
        </p:nvSpPr>
        <p:spPr>
          <a:xfrm>
            <a:off x="838200" y="1800000"/>
            <a:ext cx="10515600" cy="3999570"/>
          </a:xfrm>
          <a:prstGeom prst="rect">
            <a:avLst/>
          </a:prstGeom>
        </p:spPr>
        <p:txBody>
          <a:bodyPr/>
          <a:lstStyle>
            <a:lvl1pPr marL="228600" indent="-228600">
              <a:buFont typeface="Wingdings" pitchFamily="2" charset="2"/>
              <a:buChar char="§"/>
              <a:defRPr sz="2000">
                <a:solidFill>
                  <a:srgbClr val="333333"/>
                </a:solidFill>
              </a:defRPr>
            </a:lvl1pPr>
            <a:lvl2pPr marL="496888" indent="-212725">
              <a:buFont typeface="Wingdings" pitchFamily="2" charset="2"/>
              <a:buChar char="§"/>
              <a:tabLst/>
              <a:defRPr sz="1800">
                <a:solidFill>
                  <a:srgbClr val="333333"/>
                </a:solidFill>
              </a:defRPr>
            </a:lvl2pPr>
            <a:lvl3pPr marL="801688" indent="-254000">
              <a:buFont typeface="Wingdings" pitchFamily="2" charset="2"/>
              <a:buChar char="§"/>
              <a:tabLst/>
              <a:defRPr sz="1600">
                <a:solidFill>
                  <a:srgbClr val="333333"/>
                </a:solidFill>
              </a:defRPr>
            </a:lvl3pPr>
            <a:lvl4pPr marL="1076325" indent="-254000">
              <a:buFont typeface="Wingdings" pitchFamily="2" charset="2"/>
              <a:buChar char="§"/>
              <a:tabLst/>
              <a:defRPr sz="1600">
                <a:solidFill>
                  <a:srgbClr val="333333"/>
                </a:solidFill>
              </a:defRPr>
            </a:lvl4pPr>
            <a:lvl5pPr marL="1339850" indent="-254000">
              <a:buFont typeface="Wingdings" pitchFamily="2" charset="2"/>
              <a:buChar char="§"/>
              <a:tabLst/>
              <a:defRPr sz="1600">
                <a:solidFill>
                  <a:srgbClr val="333333"/>
                </a:solidFill>
              </a:defRPr>
            </a:lvl5pPr>
          </a:lstStyle>
          <a:p>
            <a:pPr lvl="0"/>
            <a:r>
              <a:rPr lang="en-GB"/>
              <a:t>Ana </a:t>
            </a:r>
            <a:r>
              <a:rPr lang="en-GB" err="1"/>
              <a:t>metin</a:t>
            </a:r>
            <a:r>
              <a:rPr lang="en-GB"/>
              <a:t> </a:t>
            </a:r>
            <a:r>
              <a:rPr lang="en-GB" err="1"/>
              <a:t>stillerini</a:t>
            </a:r>
            <a:r>
              <a:rPr lang="en-GB"/>
              <a:t> </a:t>
            </a:r>
            <a:r>
              <a:rPr lang="en-GB" err="1"/>
              <a:t>düzenlemek</a:t>
            </a:r>
            <a:r>
              <a:rPr lang="en-GB"/>
              <a:t> </a:t>
            </a:r>
            <a:r>
              <a:rPr lang="en-GB" err="1"/>
              <a:t>için</a:t>
            </a:r>
            <a:r>
              <a:rPr lang="en-GB"/>
              <a:t> </a:t>
            </a:r>
            <a:r>
              <a:rPr lang="en-GB" err="1"/>
              <a:t>tıklayın</a:t>
            </a:r>
            <a:endParaRPr lang="en-GB"/>
          </a:p>
          <a:p>
            <a:pPr lvl="1"/>
            <a:r>
              <a:rPr lang="en-GB" err="1"/>
              <a:t>İkinci</a:t>
            </a:r>
            <a:r>
              <a:rPr lang="en-GB"/>
              <a:t> </a:t>
            </a:r>
            <a:r>
              <a:rPr lang="en-GB" err="1"/>
              <a:t>düzey</a:t>
            </a:r>
            <a:endParaRPr lang="en-GB"/>
          </a:p>
          <a:p>
            <a:pPr lvl="2"/>
            <a:r>
              <a:rPr lang="en-GB" err="1"/>
              <a:t>Üçüncü</a:t>
            </a:r>
            <a:r>
              <a:rPr lang="en-GB"/>
              <a:t> </a:t>
            </a:r>
            <a:r>
              <a:rPr lang="en-GB" err="1"/>
              <a:t>düzey</a:t>
            </a:r>
            <a:endParaRPr lang="en-GB"/>
          </a:p>
          <a:p>
            <a:pPr lvl="3"/>
            <a:r>
              <a:rPr lang="en-GB" err="1"/>
              <a:t>Dördüncü</a:t>
            </a:r>
            <a:r>
              <a:rPr lang="en-GB"/>
              <a:t> </a:t>
            </a:r>
            <a:r>
              <a:rPr lang="en-GB" err="1"/>
              <a:t>düzey</a:t>
            </a:r>
            <a:endParaRPr lang="en-GB"/>
          </a:p>
          <a:p>
            <a:pPr lvl="4"/>
            <a:r>
              <a:rPr lang="en-GB" err="1"/>
              <a:t>Beşinci</a:t>
            </a:r>
            <a:r>
              <a:rPr lang="en-GB"/>
              <a:t> </a:t>
            </a:r>
            <a:r>
              <a:rPr lang="en-GB" err="1"/>
              <a:t>düzey</a:t>
            </a:r>
            <a:endParaRPr lang="en-CY"/>
          </a:p>
        </p:txBody>
      </p:sp>
      <p:sp>
        <p:nvSpPr>
          <p:cNvPr id="5" name="Title 1">
            <a:extLst>
              <a:ext uri="{FF2B5EF4-FFF2-40B4-BE49-F238E27FC236}">
                <a16:creationId xmlns:a16="http://schemas.microsoft.com/office/drawing/2014/main" id="{FB1AFEE9-0839-2E44-82CC-3489C6B97D1E}"/>
              </a:ext>
            </a:extLst>
          </p:cNvPr>
          <p:cNvSpPr>
            <a:spLocks noGrp="1"/>
          </p:cNvSpPr>
          <p:nvPr>
            <p:ph type="title" hasCustomPrompt="1"/>
          </p:nvPr>
        </p:nvSpPr>
        <p:spPr>
          <a:xfrm>
            <a:off x="838200" y="365126"/>
            <a:ext cx="10515600" cy="698400"/>
          </a:xfrm>
          <a:prstGeom prst="rect">
            <a:avLst/>
          </a:prstGeom>
        </p:spPr>
        <p:txBody>
          <a:bodyPr/>
          <a:lstStyle/>
          <a:p>
            <a:r>
              <a:rPr lang="en-GB" err="1"/>
              <a:t>Başlık</a:t>
            </a:r>
            <a:r>
              <a:rPr lang="en-GB"/>
              <a:t> </a:t>
            </a:r>
            <a:r>
              <a:rPr lang="en-GB" err="1"/>
              <a:t>Alanı</a:t>
            </a:r>
            <a:endParaRPr lang="en-CY"/>
          </a:p>
        </p:txBody>
      </p:sp>
      <p:sp>
        <p:nvSpPr>
          <p:cNvPr id="7" name="Text Placeholder 3">
            <a:extLst>
              <a:ext uri="{FF2B5EF4-FFF2-40B4-BE49-F238E27FC236}">
                <a16:creationId xmlns:a16="http://schemas.microsoft.com/office/drawing/2014/main" id="{5A73863A-AE98-4748-8B77-0CE9D72EBACB}"/>
              </a:ext>
            </a:extLst>
          </p:cNvPr>
          <p:cNvSpPr>
            <a:spLocks noGrp="1"/>
          </p:cNvSpPr>
          <p:nvPr>
            <p:ph type="body" sz="quarter" idx="14" hasCustomPrompt="1"/>
          </p:nvPr>
        </p:nvSpPr>
        <p:spPr>
          <a:xfrm>
            <a:off x="838200" y="1080000"/>
            <a:ext cx="10515600" cy="409420"/>
          </a:xfrm>
        </p:spPr>
        <p:txBody>
          <a:bodyPr/>
          <a:lstStyle>
            <a:lvl1pPr marL="0" indent="0">
              <a:buNone/>
              <a:defRPr sz="2200">
                <a:solidFill>
                  <a:srgbClr val="6FD0FF"/>
                </a:solidFill>
              </a:defRPr>
            </a:lvl1pPr>
          </a:lstStyle>
          <a:p>
            <a:pPr lvl="0"/>
            <a:r>
              <a:rPr lang="tr-TR"/>
              <a:t>Alt Başlık Alanı</a:t>
            </a:r>
            <a:endParaRPr lang="en-CY"/>
          </a:p>
        </p:txBody>
      </p:sp>
      <p:sp>
        <p:nvSpPr>
          <p:cNvPr id="9" name="Text Placeholder 3">
            <a:extLst>
              <a:ext uri="{FF2B5EF4-FFF2-40B4-BE49-F238E27FC236}">
                <a16:creationId xmlns:a16="http://schemas.microsoft.com/office/drawing/2014/main" id="{45925EDE-6CDB-0245-B273-18212B7CEF71}"/>
              </a:ext>
            </a:extLst>
          </p:cNvPr>
          <p:cNvSpPr>
            <a:spLocks noGrp="1"/>
          </p:cNvSpPr>
          <p:nvPr>
            <p:ph type="body" sz="quarter" idx="15" hasCustomPrompt="1"/>
          </p:nvPr>
        </p:nvSpPr>
        <p:spPr>
          <a:xfrm>
            <a:off x="838200" y="5882957"/>
            <a:ext cx="10515600" cy="365125"/>
          </a:xfrm>
        </p:spPr>
        <p:txBody>
          <a:bodyPr anchor="ctr" anchorCtr="0"/>
          <a:lstStyle>
            <a:lvl1pPr marL="0" indent="0">
              <a:buNone/>
              <a:defRPr sz="900">
                <a:solidFill>
                  <a:schemeClr val="bg1">
                    <a:lumMod val="50000"/>
                  </a:schemeClr>
                </a:solidFill>
              </a:defRPr>
            </a:lvl1pPr>
          </a:lstStyle>
          <a:p>
            <a:pPr lvl="0"/>
            <a:r>
              <a:rPr lang="en-CY"/>
              <a:t>Not:</a:t>
            </a:r>
          </a:p>
        </p:txBody>
      </p:sp>
      <p:sp>
        <p:nvSpPr>
          <p:cNvPr id="8" name="Slide Number Placeholder 5">
            <a:extLst>
              <a:ext uri="{FF2B5EF4-FFF2-40B4-BE49-F238E27FC236}">
                <a16:creationId xmlns:a16="http://schemas.microsoft.com/office/drawing/2014/main" id="{39751445-4954-8B0A-E577-15B58682E87A}"/>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3442234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E6574C-A213-374F-A892-824C0F34709C}"/>
              </a:ext>
            </a:extLst>
          </p:cNvPr>
          <p:cNvSpPr>
            <a:spLocks noGrp="1"/>
          </p:cNvSpPr>
          <p:nvPr>
            <p:ph sz="half" idx="1" hasCustomPrompt="1"/>
          </p:nvPr>
        </p:nvSpPr>
        <p:spPr>
          <a:xfrm>
            <a:off x="838200" y="1800000"/>
            <a:ext cx="5181600" cy="3999570"/>
          </a:xfrm>
          <a:prstGeom prst="rect">
            <a:avLst/>
          </a:prstGeom>
        </p:spPr>
        <p:txBody>
          <a:bodyPr/>
          <a:lstStyle>
            <a:lvl1pPr marL="228600" indent="-228600">
              <a:buSzPct val="100000"/>
              <a:buFont typeface="Wingdings" pitchFamily="2" charset="2"/>
              <a:buChar char="§"/>
              <a:defRPr>
                <a:solidFill>
                  <a:srgbClr val="333333"/>
                </a:solidFill>
              </a:defRPr>
            </a:lvl1pPr>
            <a:lvl2pPr marL="496888" indent="-212725">
              <a:buSzPct val="100000"/>
              <a:buFont typeface="Wingdings" pitchFamily="2" charset="2"/>
              <a:buChar char="§"/>
              <a:defRPr>
                <a:solidFill>
                  <a:srgbClr val="333333"/>
                </a:solidFill>
              </a:defRPr>
            </a:lvl2pPr>
            <a:lvl3pPr marL="801688" indent="-254000">
              <a:buSzPct val="100000"/>
              <a:buFont typeface="Wingdings" pitchFamily="2" charset="2"/>
              <a:buChar char="§"/>
              <a:defRPr>
                <a:solidFill>
                  <a:srgbClr val="333333"/>
                </a:solidFill>
              </a:defRPr>
            </a:lvl3pPr>
            <a:lvl4pPr marL="1076325" indent="-254000">
              <a:buSzPct val="100000"/>
              <a:buFont typeface="Wingdings" pitchFamily="2" charset="2"/>
              <a:buChar char="§"/>
              <a:defRPr>
                <a:solidFill>
                  <a:srgbClr val="333333"/>
                </a:solidFill>
              </a:defRPr>
            </a:lvl4pPr>
            <a:lvl5pPr marL="1339850" indent="-254000">
              <a:buSzPct val="100000"/>
              <a:buFont typeface="Wingdings" pitchFamily="2" charset="2"/>
              <a:buChar char="§"/>
              <a:defRPr>
                <a:solidFill>
                  <a:srgbClr val="333333"/>
                </a:solidFill>
              </a:defRPr>
            </a:lvl5pPr>
          </a:lstStyle>
          <a:p>
            <a:pPr lvl="0"/>
            <a:r>
              <a:rPr lang="en-GB"/>
              <a:t>Ana </a:t>
            </a:r>
            <a:r>
              <a:rPr lang="en-GB" err="1"/>
              <a:t>metin</a:t>
            </a:r>
            <a:r>
              <a:rPr lang="en-GB"/>
              <a:t> </a:t>
            </a:r>
            <a:r>
              <a:rPr lang="en-GB" err="1"/>
              <a:t>stillerini</a:t>
            </a:r>
            <a:r>
              <a:rPr lang="en-GB"/>
              <a:t> </a:t>
            </a:r>
            <a:r>
              <a:rPr lang="en-GB" err="1"/>
              <a:t>düzenlemek</a:t>
            </a:r>
            <a:r>
              <a:rPr lang="en-GB"/>
              <a:t> </a:t>
            </a:r>
            <a:r>
              <a:rPr lang="en-GB" err="1"/>
              <a:t>için</a:t>
            </a:r>
            <a:r>
              <a:rPr lang="en-GB"/>
              <a:t> </a:t>
            </a:r>
            <a:r>
              <a:rPr lang="en-GB" err="1"/>
              <a:t>tıklayın</a:t>
            </a:r>
            <a:endParaRPr lang="en-GB"/>
          </a:p>
          <a:p>
            <a:pPr lvl="1"/>
            <a:r>
              <a:rPr lang="en-GB" err="1"/>
              <a:t>İkinci</a:t>
            </a:r>
            <a:r>
              <a:rPr lang="en-GB"/>
              <a:t> </a:t>
            </a:r>
            <a:r>
              <a:rPr lang="en-GB" err="1"/>
              <a:t>düzey</a:t>
            </a:r>
            <a:endParaRPr lang="en-GB"/>
          </a:p>
          <a:p>
            <a:pPr lvl="2"/>
            <a:r>
              <a:rPr lang="en-GB" err="1"/>
              <a:t>Üçüncü</a:t>
            </a:r>
            <a:r>
              <a:rPr lang="en-GB"/>
              <a:t> </a:t>
            </a:r>
            <a:r>
              <a:rPr lang="en-GB" err="1"/>
              <a:t>düzey</a:t>
            </a:r>
            <a:endParaRPr lang="en-GB"/>
          </a:p>
          <a:p>
            <a:pPr lvl="3"/>
            <a:r>
              <a:rPr lang="en-GB" err="1"/>
              <a:t>Dördüncü</a:t>
            </a:r>
            <a:r>
              <a:rPr lang="en-GB"/>
              <a:t> </a:t>
            </a:r>
            <a:r>
              <a:rPr lang="en-GB" err="1"/>
              <a:t>düzey</a:t>
            </a:r>
            <a:endParaRPr lang="en-GB"/>
          </a:p>
          <a:p>
            <a:pPr lvl="4"/>
            <a:r>
              <a:rPr lang="en-GB" err="1"/>
              <a:t>Beşinci</a:t>
            </a:r>
            <a:r>
              <a:rPr lang="en-GB"/>
              <a:t> </a:t>
            </a:r>
            <a:r>
              <a:rPr lang="en-GB" err="1"/>
              <a:t>düzey</a:t>
            </a:r>
            <a:endParaRPr lang="en-CY"/>
          </a:p>
        </p:txBody>
      </p:sp>
      <p:sp>
        <p:nvSpPr>
          <p:cNvPr id="4" name="Content Placeholder 3">
            <a:extLst>
              <a:ext uri="{FF2B5EF4-FFF2-40B4-BE49-F238E27FC236}">
                <a16:creationId xmlns:a16="http://schemas.microsoft.com/office/drawing/2014/main" id="{3F51D97F-EFAC-774B-9912-9CD11937DA75}"/>
              </a:ext>
            </a:extLst>
          </p:cNvPr>
          <p:cNvSpPr>
            <a:spLocks noGrp="1"/>
          </p:cNvSpPr>
          <p:nvPr>
            <p:ph sz="half" idx="2" hasCustomPrompt="1"/>
          </p:nvPr>
        </p:nvSpPr>
        <p:spPr>
          <a:xfrm>
            <a:off x="6172200" y="1800000"/>
            <a:ext cx="5181600" cy="3999570"/>
          </a:xfrm>
          <a:prstGeom prst="rect">
            <a:avLst/>
          </a:prstGeom>
        </p:spPr>
        <p:txBody>
          <a:bodyPr/>
          <a:lstStyle>
            <a:lvl1pPr marL="228600" indent="-228600">
              <a:buFont typeface="Wingdings" pitchFamily="2" charset="2"/>
              <a:buChar char="§"/>
              <a:defRPr>
                <a:solidFill>
                  <a:srgbClr val="333333"/>
                </a:solidFill>
              </a:defRPr>
            </a:lvl1pPr>
            <a:lvl2pPr marL="496888" indent="-212725">
              <a:buFont typeface="Wingdings" pitchFamily="2" charset="2"/>
              <a:buChar char="§"/>
              <a:defRPr>
                <a:solidFill>
                  <a:srgbClr val="333333"/>
                </a:solidFill>
              </a:defRPr>
            </a:lvl2pPr>
            <a:lvl3pPr marL="801688" indent="-254000">
              <a:buFont typeface="Wingdings" pitchFamily="2" charset="2"/>
              <a:buChar char="§"/>
              <a:defRPr>
                <a:solidFill>
                  <a:srgbClr val="333333"/>
                </a:solidFill>
              </a:defRPr>
            </a:lvl3pPr>
            <a:lvl4pPr marL="1076325" indent="-254000">
              <a:buFont typeface="Wingdings" pitchFamily="2" charset="2"/>
              <a:buChar char="§"/>
              <a:defRPr>
                <a:solidFill>
                  <a:srgbClr val="333333"/>
                </a:solidFill>
              </a:defRPr>
            </a:lvl4pPr>
            <a:lvl5pPr marL="1339850" indent="-254000">
              <a:buFont typeface="Wingdings" pitchFamily="2" charset="2"/>
              <a:buChar char="§"/>
              <a:defRPr>
                <a:solidFill>
                  <a:srgbClr val="333333"/>
                </a:solidFill>
              </a:defRPr>
            </a:lvl5pPr>
          </a:lstStyle>
          <a:p>
            <a:pPr lvl="0"/>
            <a:r>
              <a:rPr lang="en-GB"/>
              <a:t>Ana </a:t>
            </a:r>
            <a:r>
              <a:rPr lang="en-GB" err="1"/>
              <a:t>metin</a:t>
            </a:r>
            <a:r>
              <a:rPr lang="en-GB"/>
              <a:t> </a:t>
            </a:r>
            <a:r>
              <a:rPr lang="en-GB" err="1"/>
              <a:t>stillerini</a:t>
            </a:r>
            <a:r>
              <a:rPr lang="en-GB"/>
              <a:t> </a:t>
            </a:r>
            <a:r>
              <a:rPr lang="en-GB" err="1"/>
              <a:t>düzenlemek</a:t>
            </a:r>
            <a:r>
              <a:rPr lang="en-GB"/>
              <a:t> </a:t>
            </a:r>
            <a:r>
              <a:rPr lang="en-GB" err="1"/>
              <a:t>için</a:t>
            </a:r>
            <a:r>
              <a:rPr lang="en-GB"/>
              <a:t> </a:t>
            </a:r>
            <a:r>
              <a:rPr lang="en-GB" err="1"/>
              <a:t>tıklayın</a:t>
            </a:r>
            <a:endParaRPr lang="en-GB"/>
          </a:p>
          <a:p>
            <a:pPr lvl="1"/>
            <a:r>
              <a:rPr lang="en-GB" err="1"/>
              <a:t>İkinci</a:t>
            </a:r>
            <a:r>
              <a:rPr lang="en-GB"/>
              <a:t> </a:t>
            </a:r>
            <a:r>
              <a:rPr lang="en-GB" err="1"/>
              <a:t>düzey</a:t>
            </a:r>
            <a:endParaRPr lang="en-GB"/>
          </a:p>
          <a:p>
            <a:pPr lvl="2"/>
            <a:r>
              <a:rPr lang="en-GB" err="1"/>
              <a:t>Üçüncü</a:t>
            </a:r>
            <a:r>
              <a:rPr lang="en-GB"/>
              <a:t> </a:t>
            </a:r>
            <a:r>
              <a:rPr lang="en-GB" err="1"/>
              <a:t>düzey</a:t>
            </a:r>
            <a:endParaRPr lang="en-GB"/>
          </a:p>
          <a:p>
            <a:pPr lvl="3"/>
            <a:r>
              <a:rPr lang="en-GB" err="1"/>
              <a:t>Dördüncü</a:t>
            </a:r>
            <a:r>
              <a:rPr lang="en-GB"/>
              <a:t> </a:t>
            </a:r>
            <a:r>
              <a:rPr lang="en-GB" err="1"/>
              <a:t>düzey</a:t>
            </a:r>
            <a:endParaRPr lang="en-GB"/>
          </a:p>
          <a:p>
            <a:pPr lvl="4"/>
            <a:r>
              <a:rPr lang="en-GB" err="1"/>
              <a:t>Beşinci</a:t>
            </a:r>
            <a:r>
              <a:rPr lang="en-GB"/>
              <a:t> </a:t>
            </a:r>
            <a:r>
              <a:rPr lang="en-GB" err="1"/>
              <a:t>düzey</a:t>
            </a:r>
            <a:endParaRPr lang="en-CY"/>
          </a:p>
        </p:txBody>
      </p:sp>
      <p:sp>
        <p:nvSpPr>
          <p:cNvPr id="6" name="Title 1">
            <a:extLst>
              <a:ext uri="{FF2B5EF4-FFF2-40B4-BE49-F238E27FC236}">
                <a16:creationId xmlns:a16="http://schemas.microsoft.com/office/drawing/2014/main" id="{0BA728ED-4529-2C4E-99F5-259FE4834819}"/>
              </a:ext>
            </a:extLst>
          </p:cNvPr>
          <p:cNvSpPr>
            <a:spLocks noGrp="1"/>
          </p:cNvSpPr>
          <p:nvPr>
            <p:ph type="title" hasCustomPrompt="1"/>
          </p:nvPr>
        </p:nvSpPr>
        <p:spPr>
          <a:xfrm>
            <a:off x="838200" y="365126"/>
            <a:ext cx="10515600" cy="697958"/>
          </a:xfrm>
          <a:prstGeom prst="rect">
            <a:avLst/>
          </a:prstGeom>
        </p:spPr>
        <p:txBody>
          <a:bodyPr/>
          <a:lstStyle/>
          <a:p>
            <a:r>
              <a:rPr lang="en-GB" err="1"/>
              <a:t>Başlık</a:t>
            </a:r>
            <a:r>
              <a:rPr lang="en-GB"/>
              <a:t> </a:t>
            </a:r>
            <a:r>
              <a:rPr lang="en-GB" err="1"/>
              <a:t>Alanı</a:t>
            </a:r>
            <a:endParaRPr lang="en-CY"/>
          </a:p>
        </p:txBody>
      </p:sp>
      <p:sp>
        <p:nvSpPr>
          <p:cNvPr id="8" name="Text Placeholder 3">
            <a:extLst>
              <a:ext uri="{FF2B5EF4-FFF2-40B4-BE49-F238E27FC236}">
                <a16:creationId xmlns:a16="http://schemas.microsoft.com/office/drawing/2014/main" id="{8AA9581E-3914-FF4F-88DA-49D107FF591C}"/>
              </a:ext>
            </a:extLst>
          </p:cNvPr>
          <p:cNvSpPr>
            <a:spLocks noGrp="1"/>
          </p:cNvSpPr>
          <p:nvPr>
            <p:ph type="body" sz="quarter" idx="14" hasCustomPrompt="1"/>
          </p:nvPr>
        </p:nvSpPr>
        <p:spPr>
          <a:xfrm>
            <a:off x="838200" y="1080000"/>
            <a:ext cx="10515600" cy="409420"/>
          </a:xfrm>
        </p:spPr>
        <p:txBody>
          <a:bodyPr/>
          <a:lstStyle>
            <a:lvl1pPr marL="0" indent="0">
              <a:buNone/>
              <a:defRPr sz="2200">
                <a:solidFill>
                  <a:srgbClr val="6FD0FF"/>
                </a:solidFill>
              </a:defRPr>
            </a:lvl1pPr>
          </a:lstStyle>
          <a:p>
            <a:pPr lvl="0"/>
            <a:r>
              <a:rPr lang="tr-TR"/>
              <a:t>Alt Başlık Alanı</a:t>
            </a:r>
            <a:endParaRPr lang="en-CY"/>
          </a:p>
        </p:txBody>
      </p:sp>
      <p:sp>
        <p:nvSpPr>
          <p:cNvPr id="9" name="Text Placeholder 3">
            <a:extLst>
              <a:ext uri="{FF2B5EF4-FFF2-40B4-BE49-F238E27FC236}">
                <a16:creationId xmlns:a16="http://schemas.microsoft.com/office/drawing/2014/main" id="{D0D1B397-3664-A248-8479-E4573794CA4D}"/>
              </a:ext>
            </a:extLst>
          </p:cNvPr>
          <p:cNvSpPr>
            <a:spLocks noGrp="1"/>
          </p:cNvSpPr>
          <p:nvPr>
            <p:ph type="body" sz="quarter" idx="15" hasCustomPrompt="1"/>
          </p:nvPr>
        </p:nvSpPr>
        <p:spPr>
          <a:xfrm>
            <a:off x="838200" y="5882957"/>
            <a:ext cx="10515600" cy="365125"/>
          </a:xfrm>
        </p:spPr>
        <p:txBody>
          <a:bodyPr anchor="ctr" anchorCtr="0"/>
          <a:lstStyle>
            <a:lvl1pPr marL="0" indent="0">
              <a:buNone/>
              <a:defRPr sz="900">
                <a:solidFill>
                  <a:schemeClr val="bg1">
                    <a:lumMod val="50000"/>
                  </a:schemeClr>
                </a:solidFill>
              </a:defRPr>
            </a:lvl1pPr>
          </a:lstStyle>
          <a:p>
            <a:pPr lvl="0"/>
            <a:r>
              <a:rPr lang="en-CY"/>
              <a:t>Not:</a:t>
            </a:r>
          </a:p>
        </p:txBody>
      </p:sp>
      <p:sp>
        <p:nvSpPr>
          <p:cNvPr id="10" name="Slide Number Placeholder 5">
            <a:extLst>
              <a:ext uri="{FF2B5EF4-FFF2-40B4-BE49-F238E27FC236}">
                <a16:creationId xmlns:a16="http://schemas.microsoft.com/office/drawing/2014/main" id="{FCA5B1D8-4549-0CE5-1CBE-5A74B885ED62}"/>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3639642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E6574C-A213-374F-A892-824C0F34709C}"/>
              </a:ext>
            </a:extLst>
          </p:cNvPr>
          <p:cNvSpPr>
            <a:spLocks noGrp="1"/>
          </p:cNvSpPr>
          <p:nvPr>
            <p:ph sz="half" idx="1"/>
          </p:nvPr>
        </p:nvSpPr>
        <p:spPr>
          <a:xfrm>
            <a:off x="838200" y="1800000"/>
            <a:ext cx="5181600" cy="3999570"/>
          </a:xfrm>
          <a:prstGeom prst="rect">
            <a:avLst/>
          </a:prstGeom>
        </p:spPr>
        <p:txBody>
          <a:bodyPr/>
          <a:lstStyle>
            <a:lvl1pPr>
              <a:buSzPct val="100000"/>
              <a:buFontTx/>
              <a:buNone/>
              <a:defRPr>
                <a:solidFill>
                  <a:srgbClr val="333333"/>
                </a:solidFill>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endParaRPr lang="en-CY"/>
          </a:p>
        </p:txBody>
      </p:sp>
      <p:sp>
        <p:nvSpPr>
          <p:cNvPr id="4" name="Content Placeholder 3">
            <a:extLst>
              <a:ext uri="{FF2B5EF4-FFF2-40B4-BE49-F238E27FC236}">
                <a16:creationId xmlns:a16="http://schemas.microsoft.com/office/drawing/2014/main" id="{3F51D97F-EFAC-774B-9912-9CD11937DA75}"/>
              </a:ext>
            </a:extLst>
          </p:cNvPr>
          <p:cNvSpPr>
            <a:spLocks noGrp="1"/>
          </p:cNvSpPr>
          <p:nvPr>
            <p:ph sz="half" idx="2" hasCustomPrompt="1"/>
          </p:nvPr>
        </p:nvSpPr>
        <p:spPr>
          <a:xfrm>
            <a:off x="6172200" y="1800000"/>
            <a:ext cx="5181600" cy="3999570"/>
          </a:xfrm>
          <a:prstGeom prst="rect">
            <a:avLst/>
          </a:prstGeom>
        </p:spPr>
        <p:txBody>
          <a:bodyPr/>
          <a:lstStyle>
            <a:lvl1pPr marL="228600" indent="-228600">
              <a:buFont typeface="Wingdings" pitchFamily="2" charset="2"/>
              <a:buChar char="§"/>
              <a:defRPr>
                <a:solidFill>
                  <a:srgbClr val="333333"/>
                </a:solidFill>
              </a:defRPr>
            </a:lvl1pPr>
            <a:lvl2pPr marL="496888" indent="-212725">
              <a:buFont typeface="Wingdings" pitchFamily="2" charset="2"/>
              <a:buChar char="§"/>
              <a:defRPr>
                <a:solidFill>
                  <a:srgbClr val="333333"/>
                </a:solidFill>
              </a:defRPr>
            </a:lvl2pPr>
            <a:lvl3pPr marL="801688" indent="-254000">
              <a:buFont typeface="Wingdings" pitchFamily="2" charset="2"/>
              <a:buChar char="§"/>
              <a:defRPr>
                <a:solidFill>
                  <a:srgbClr val="333333"/>
                </a:solidFill>
              </a:defRPr>
            </a:lvl3pPr>
            <a:lvl4pPr marL="1076325" indent="-254000">
              <a:buFont typeface="Wingdings" pitchFamily="2" charset="2"/>
              <a:buChar char="§"/>
              <a:defRPr>
                <a:solidFill>
                  <a:srgbClr val="333333"/>
                </a:solidFill>
              </a:defRPr>
            </a:lvl4pPr>
            <a:lvl5pPr marL="1339850" indent="-254000">
              <a:buFont typeface="Wingdings" pitchFamily="2" charset="2"/>
              <a:buChar char="§"/>
              <a:defRPr>
                <a:solidFill>
                  <a:srgbClr val="333333"/>
                </a:solidFill>
              </a:defRPr>
            </a:lvl5pPr>
          </a:lstStyle>
          <a:p>
            <a:pPr lvl="0"/>
            <a:r>
              <a:rPr lang="en-GB"/>
              <a:t>Ana </a:t>
            </a:r>
            <a:r>
              <a:rPr lang="en-GB" err="1"/>
              <a:t>metin</a:t>
            </a:r>
            <a:r>
              <a:rPr lang="en-GB"/>
              <a:t> </a:t>
            </a:r>
            <a:r>
              <a:rPr lang="en-GB" err="1"/>
              <a:t>stillerini</a:t>
            </a:r>
            <a:r>
              <a:rPr lang="en-GB"/>
              <a:t> </a:t>
            </a:r>
            <a:r>
              <a:rPr lang="en-GB" err="1"/>
              <a:t>düzenlemek</a:t>
            </a:r>
            <a:r>
              <a:rPr lang="en-GB"/>
              <a:t> </a:t>
            </a:r>
            <a:r>
              <a:rPr lang="en-GB" err="1"/>
              <a:t>için</a:t>
            </a:r>
            <a:r>
              <a:rPr lang="en-GB"/>
              <a:t> </a:t>
            </a:r>
            <a:r>
              <a:rPr lang="en-GB" err="1"/>
              <a:t>tıklayın</a:t>
            </a:r>
            <a:endParaRPr lang="en-GB"/>
          </a:p>
          <a:p>
            <a:pPr lvl="1"/>
            <a:r>
              <a:rPr lang="en-GB" err="1"/>
              <a:t>İkinci</a:t>
            </a:r>
            <a:r>
              <a:rPr lang="en-GB"/>
              <a:t> </a:t>
            </a:r>
            <a:r>
              <a:rPr lang="en-GB" err="1"/>
              <a:t>düzey</a:t>
            </a:r>
            <a:endParaRPr lang="en-GB"/>
          </a:p>
          <a:p>
            <a:pPr lvl="2"/>
            <a:r>
              <a:rPr lang="en-GB" err="1"/>
              <a:t>Üçüncü</a:t>
            </a:r>
            <a:r>
              <a:rPr lang="en-GB"/>
              <a:t> </a:t>
            </a:r>
            <a:r>
              <a:rPr lang="en-GB" err="1"/>
              <a:t>düzey</a:t>
            </a:r>
            <a:endParaRPr lang="en-GB"/>
          </a:p>
          <a:p>
            <a:pPr lvl="3"/>
            <a:r>
              <a:rPr lang="en-GB" err="1"/>
              <a:t>Dördüncü</a:t>
            </a:r>
            <a:r>
              <a:rPr lang="en-GB"/>
              <a:t> </a:t>
            </a:r>
            <a:r>
              <a:rPr lang="en-GB" err="1"/>
              <a:t>düzey</a:t>
            </a:r>
            <a:endParaRPr lang="en-GB"/>
          </a:p>
          <a:p>
            <a:pPr lvl="4"/>
            <a:r>
              <a:rPr lang="en-GB" err="1"/>
              <a:t>Beşinci</a:t>
            </a:r>
            <a:r>
              <a:rPr lang="en-GB"/>
              <a:t> </a:t>
            </a:r>
            <a:r>
              <a:rPr lang="en-GB" err="1"/>
              <a:t>düzey</a:t>
            </a:r>
            <a:endParaRPr lang="en-CY"/>
          </a:p>
        </p:txBody>
      </p:sp>
      <p:sp>
        <p:nvSpPr>
          <p:cNvPr id="6" name="Title 1">
            <a:extLst>
              <a:ext uri="{FF2B5EF4-FFF2-40B4-BE49-F238E27FC236}">
                <a16:creationId xmlns:a16="http://schemas.microsoft.com/office/drawing/2014/main" id="{F046F1CC-CEF7-5A43-B472-AC4D5A4EE031}"/>
              </a:ext>
            </a:extLst>
          </p:cNvPr>
          <p:cNvSpPr>
            <a:spLocks noGrp="1"/>
          </p:cNvSpPr>
          <p:nvPr>
            <p:ph type="title" hasCustomPrompt="1"/>
          </p:nvPr>
        </p:nvSpPr>
        <p:spPr>
          <a:xfrm>
            <a:off x="838200" y="365126"/>
            <a:ext cx="10515600" cy="697958"/>
          </a:xfrm>
          <a:prstGeom prst="rect">
            <a:avLst/>
          </a:prstGeom>
        </p:spPr>
        <p:txBody>
          <a:bodyPr/>
          <a:lstStyle/>
          <a:p>
            <a:r>
              <a:rPr lang="en-GB" err="1"/>
              <a:t>Başlık</a:t>
            </a:r>
            <a:r>
              <a:rPr lang="en-GB"/>
              <a:t> </a:t>
            </a:r>
            <a:r>
              <a:rPr lang="en-GB" err="1"/>
              <a:t>Alanı</a:t>
            </a:r>
            <a:endParaRPr lang="en-CY"/>
          </a:p>
        </p:txBody>
      </p:sp>
      <p:sp>
        <p:nvSpPr>
          <p:cNvPr id="8" name="Text Placeholder 3">
            <a:extLst>
              <a:ext uri="{FF2B5EF4-FFF2-40B4-BE49-F238E27FC236}">
                <a16:creationId xmlns:a16="http://schemas.microsoft.com/office/drawing/2014/main" id="{0AAEF3AA-A3F7-DF49-854E-6F6CC8A31808}"/>
              </a:ext>
            </a:extLst>
          </p:cNvPr>
          <p:cNvSpPr>
            <a:spLocks noGrp="1"/>
          </p:cNvSpPr>
          <p:nvPr>
            <p:ph type="body" sz="quarter" idx="14" hasCustomPrompt="1"/>
          </p:nvPr>
        </p:nvSpPr>
        <p:spPr>
          <a:xfrm>
            <a:off x="838200" y="1080305"/>
            <a:ext cx="10515600" cy="409420"/>
          </a:xfrm>
        </p:spPr>
        <p:txBody>
          <a:bodyPr/>
          <a:lstStyle>
            <a:lvl1pPr marL="0" indent="0">
              <a:buNone/>
              <a:defRPr sz="2200">
                <a:solidFill>
                  <a:srgbClr val="6FD0FF"/>
                </a:solidFill>
              </a:defRPr>
            </a:lvl1pPr>
          </a:lstStyle>
          <a:p>
            <a:pPr lvl="0"/>
            <a:r>
              <a:rPr lang="tr-TR"/>
              <a:t>Alt Başlık Alanı</a:t>
            </a:r>
            <a:endParaRPr lang="en-CY"/>
          </a:p>
        </p:txBody>
      </p:sp>
      <p:sp>
        <p:nvSpPr>
          <p:cNvPr id="11" name="Text Placeholder 3">
            <a:extLst>
              <a:ext uri="{FF2B5EF4-FFF2-40B4-BE49-F238E27FC236}">
                <a16:creationId xmlns:a16="http://schemas.microsoft.com/office/drawing/2014/main" id="{8B096BFD-D334-144C-BD95-B9E5B7621299}"/>
              </a:ext>
            </a:extLst>
          </p:cNvPr>
          <p:cNvSpPr>
            <a:spLocks noGrp="1"/>
          </p:cNvSpPr>
          <p:nvPr>
            <p:ph type="body" sz="quarter" idx="15" hasCustomPrompt="1"/>
          </p:nvPr>
        </p:nvSpPr>
        <p:spPr>
          <a:xfrm>
            <a:off x="838200" y="5882957"/>
            <a:ext cx="10515600" cy="365125"/>
          </a:xfrm>
        </p:spPr>
        <p:txBody>
          <a:bodyPr anchor="ctr" anchorCtr="0"/>
          <a:lstStyle>
            <a:lvl1pPr marL="0" indent="0">
              <a:buNone/>
              <a:defRPr sz="900">
                <a:solidFill>
                  <a:schemeClr val="bg1">
                    <a:lumMod val="50000"/>
                  </a:schemeClr>
                </a:solidFill>
              </a:defRPr>
            </a:lvl1pPr>
          </a:lstStyle>
          <a:p>
            <a:pPr lvl="0"/>
            <a:r>
              <a:rPr lang="en-CY"/>
              <a:t>Not:</a:t>
            </a:r>
          </a:p>
        </p:txBody>
      </p:sp>
      <p:sp>
        <p:nvSpPr>
          <p:cNvPr id="9" name="Slide Number Placeholder 5">
            <a:extLst>
              <a:ext uri="{FF2B5EF4-FFF2-40B4-BE49-F238E27FC236}">
                <a16:creationId xmlns:a16="http://schemas.microsoft.com/office/drawing/2014/main" id="{0B41E718-FB9A-5868-10A2-15A0F14809A4}"/>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4125982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E6574C-A213-374F-A892-824C0F34709C}"/>
              </a:ext>
            </a:extLst>
          </p:cNvPr>
          <p:cNvSpPr>
            <a:spLocks noGrp="1"/>
          </p:cNvSpPr>
          <p:nvPr>
            <p:ph sz="half" idx="1"/>
          </p:nvPr>
        </p:nvSpPr>
        <p:spPr>
          <a:xfrm>
            <a:off x="838200" y="1800000"/>
            <a:ext cx="5181600" cy="3999570"/>
          </a:xfrm>
          <a:prstGeom prst="rect">
            <a:avLst/>
          </a:prstGeom>
        </p:spPr>
        <p:txBody>
          <a:bodyPr/>
          <a:lstStyle>
            <a:lvl1pPr>
              <a:buSzPct val="100000"/>
              <a:buFontTx/>
              <a:buNone/>
              <a:defRPr>
                <a:solidFill>
                  <a:srgbClr val="333333"/>
                </a:solidFill>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endParaRPr lang="en-CY"/>
          </a:p>
        </p:txBody>
      </p:sp>
      <p:sp>
        <p:nvSpPr>
          <p:cNvPr id="4" name="Content Placeholder 3">
            <a:extLst>
              <a:ext uri="{FF2B5EF4-FFF2-40B4-BE49-F238E27FC236}">
                <a16:creationId xmlns:a16="http://schemas.microsoft.com/office/drawing/2014/main" id="{3F51D97F-EFAC-774B-9912-9CD11937DA75}"/>
              </a:ext>
            </a:extLst>
          </p:cNvPr>
          <p:cNvSpPr>
            <a:spLocks noGrp="1"/>
          </p:cNvSpPr>
          <p:nvPr>
            <p:ph sz="half" idx="2"/>
          </p:nvPr>
        </p:nvSpPr>
        <p:spPr>
          <a:xfrm>
            <a:off x="6172200" y="1800000"/>
            <a:ext cx="5181600" cy="3999570"/>
          </a:xfrm>
          <a:prstGeom prst="rect">
            <a:avLst/>
          </a:prstGeom>
        </p:spPr>
        <p:txBody>
          <a:bodyPr/>
          <a:lstStyle>
            <a:lvl1pPr>
              <a:buFontTx/>
              <a:buNone/>
              <a:defRPr>
                <a:solidFill>
                  <a:srgbClr val="333333"/>
                </a:solidFill>
              </a:defRPr>
            </a:lvl1pPr>
            <a:lvl2pPr>
              <a:buFontTx/>
              <a:buBlip>
                <a:blip r:embed="rId2"/>
              </a:buBlip>
              <a:defRPr/>
            </a:lvl2pPr>
            <a:lvl3pPr>
              <a:buFontTx/>
              <a:buBlip>
                <a:blip r:embed="rId2"/>
              </a:buBlip>
              <a:defRPr/>
            </a:lvl3pPr>
            <a:lvl4pPr>
              <a:buFontTx/>
              <a:buBlip>
                <a:blip r:embed="rId2"/>
              </a:buBlip>
              <a:defRPr/>
            </a:lvl4pPr>
            <a:lvl5pPr>
              <a:buFontTx/>
              <a:buBlip>
                <a:blip r:embed="rId2"/>
              </a:buBlip>
              <a:defRPr/>
            </a:lvl5pPr>
          </a:lstStyle>
          <a:p>
            <a:pPr lvl="0"/>
            <a:endParaRPr lang="en-CY"/>
          </a:p>
        </p:txBody>
      </p:sp>
      <p:sp>
        <p:nvSpPr>
          <p:cNvPr id="6" name="Title 1">
            <a:extLst>
              <a:ext uri="{FF2B5EF4-FFF2-40B4-BE49-F238E27FC236}">
                <a16:creationId xmlns:a16="http://schemas.microsoft.com/office/drawing/2014/main" id="{24BE3DCB-33FD-5041-AB6B-EB2290008DB7}"/>
              </a:ext>
            </a:extLst>
          </p:cNvPr>
          <p:cNvSpPr>
            <a:spLocks noGrp="1"/>
          </p:cNvSpPr>
          <p:nvPr>
            <p:ph type="title" hasCustomPrompt="1"/>
          </p:nvPr>
        </p:nvSpPr>
        <p:spPr>
          <a:xfrm>
            <a:off x="838200" y="365126"/>
            <a:ext cx="10515600" cy="697958"/>
          </a:xfrm>
          <a:prstGeom prst="rect">
            <a:avLst/>
          </a:prstGeom>
        </p:spPr>
        <p:txBody>
          <a:bodyPr/>
          <a:lstStyle/>
          <a:p>
            <a:r>
              <a:rPr lang="en-GB" err="1"/>
              <a:t>Başlık</a:t>
            </a:r>
            <a:r>
              <a:rPr lang="en-GB"/>
              <a:t> </a:t>
            </a:r>
            <a:r>
              <a:rPr lang="en-GB" err="1"/>
              <a:t>Alanı</a:t>
            </a:r>
            <a:endParaRPr lang="en-CY"/>
          </a:p>
        </p:txBody>
      </p:sp>
      <p:sp>
        <p:nvSpPr>
          <p:cNvPr id="8" name="Text Placeholder 3">
            <a:extLst>
              <a:ext uri="{FF2B5EF4-FFF2-40B4-BE49-F238E27FC236}">
                <a16:creationId xmlns:a16="http://schemas.microsoft.com/office/drawing/2014/main" id="{336875E3-2700-994A-8179-D5ED55BAD626}"/>
              </a:ext>
            </a:extLst>
          </p:cNvPr>
          <p:cNvSpPr>
            <a:spLocks noGrp="1"/>
          </p:cNvSpPr>
          <p:nvPr>
            <p:ph type="body" sz="quarter" idx="14" hasCustomPrompt="1"/>
          </p:nvPr>
        </p:nvSpPr>
        <p:spPr>
          <a:xfrm>
            <a:off x="838800" y="1080305"/>
            <a:ext cx="10515600" cy="409420"/>
          </a:xfrm>
        </p:spPr>
        <p:txBody>
          <a:bodyPr/>
          <a:lstStyle>
            <a:lvl1pPr marL="0" indent="0">
              <a:buNone/>
              <a:defRPr sz="2200">
                <a:solidFill>
                  <a:srgbClr val="6FD0FF"/>
                </a:solidFill>
              </a:defRPr>
            </a:lvl1pPr>
          </a:lstStyle>
          <a:p>
            <a:pPr lvl="0"/>
            <a:r>
              <a:rPr lang="tr-TR"/>
              <a:t>Alt Başlık Alanı</a:t>
            </a:r>
            <a:endParaRPr lang="en-CY"/>
          </a:p>
        </p:txBody>
      </p:sp>
      <p:sp>
        <p:nvSpPr>
          <p:cNvPr id="11" name="Text Placeholder 3">
            <a:extLst>
              <a:ext uri="{FF2B5EF4-FFF2-40B4-BE49-F238E27FC236}">
                <a16:creationId xmlns:a16="http://schemas.microsoft.com/office/drawing/2014/main" id="{744471F9-CB2A-2741-B6A5-04C3B78F1A8A}"/>
              </a:ext>
            </a:extLst>
          </p:cNvPr>
          <p:cNvSpPr>
            <a:spLocks noGrp="1"/>
          </p:cNvSpPr>
          <p:nvPr>
            <p:ph type="body" sz="quarter" idx="15" hasCustomPrompt="1"/>
          </p:nvPr>
        </p:nvSpPr>
        <p:spPr>
          <a:xfrm>
            <a:off x="838200" y="5882957"/>
            <a:ext cx="10515600" cy="365125"/>
          </a:xfrm>
        </p:spPr>
        <p:txBody>
          <a:bodyPr anchor="ctr" anchorCtr="0"/>
          <a:lstStyle>
            <a:lvl1pPr marL="0" indent="0">
              <a:buNone/>
              <a:defRPr sz="900">
                <a:solidFill>
                  <a:schemeClr val="bg1">
                    <a:lumMod val="50000"/>
                  </a:schemeClr>
                </a:solidFill>
              </a:defRPr>
            </a:lvl1pPr>
          </a:lstStyle>
          <a:p>
            <a:pPr lvl="0"/>
            <a:r>
              <a:rPr lang="en-CY"/>
              <a:t>Not:</a:t>
            </a:r>
          </a:p>
        </p:txBody>
      </p:sp>
      <p:sp>
        <p:nvSpPr>
          <p:cNvPr id="9" name="Slide Number Placeholder 5">
            <a:extLst>
              <a:ext uri="{FF2B5EF4-FFF2-40B4-BE49-F238E27FC236}">
                <a16:creationId xmlns:a16="http://schemas.microsoft.com/office/drawing/2014/main" id="{E271002F-52A9-EDA8-FF42-30B037DBABE3}"/>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559606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B2CC5F7-494E-A048-A764-7A1BC2BF6158}"/>
              </a:ext>
            </a:extLst>
          </p:cNvPr>
          <p:cNvSpPr>
            <a:spLocks noGrp="1"/>
          </p:cNvSpPr>
          <p:nvPr>
            <p:ph type="pic" idx="1" hasCustomPrompt="1"/>
          </p:nvPr>
        </p:nvSpPr>
        <p:spPr>
          <a:xfrm>
            <a:off x="6173398" y="1800000"/>
            <a:ext cx="5180400" cy="3999570"/>
          </a:xfrm>
          <a:prstGeom prst="rect">
            <a:avLst/>
          </a:prstGeom>
          <a:solidFill>
            <a:schemeClr val="bg2"/>
          </a:solidFill>
        </p:spPr>
        <p:txBody>
          <a:bodyPr/>
          <a:lstStyle>
            <a:lvl1pPr marL="0" indent="0">
              <a:buNone/>
              <a:defRPr sz="2000">
                <a:solidFill>
                  <a:srgbClr val="33333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tıklayın</a:t>
            </a:r>
            <a:endParaRPr lang="en-CY"/>
          </a:p>
        </p:txBody>
      </p:sp>
      <p:sp>
        <p:nvSpPr>
          <p:cNvPr id="9" name="Title 1">
            <a:extLst>
              <a:ext uri="{FF2B5EF4-FFF2-40B4-BE49-F238E27FC236}">
                <a16:creationId xmlns:a16="http://schemas.microsoft.com/office/drawing/2014/main" id="{EB3D68E2-8AFA-3F44-A887-D4240A0FD842}"/>
              </a:ext>
            </a:extLst>
          </p:cNvPr>
          <p:cNvSpPr>
            <a:spLocks noGrp="1"/>
          </p:cNvSpPr>
          <p:nvPr>
            <p:ph type="title" hasCustomPrompt="1"/>
          </p:nvPr>
        </p:nvSpPr>
        <p:spPr>
          <a:xfrm>
            <a:off x="838201" y="365126"/>
            <a:ext cx="10518480" cy="697958"/>
          </a:xfrm>
          <a:prstGeom prst="rect">
            <a:avLst/>
          </a:prstGeom>
        </p:spPr>
        <p:txBody>
          <a:bodyPr/>
          <a:lstStyle/>
          <a:p>
            <a:r>
              <a:rPr lang="en-GB" err="1"/>
              <a:t>Başlık</a:t>
            </a:r>
            <a:r>
              <a:rPr lang="en-GB"/>
              <a:t> </a:t>
            </a:r>
            <a:r>
              <a:rPr lang="en-GB" err="1"/>
              <a:t>Alanı</a:t>
            </a:r>
            <a:endParaRPr lang="en-CY"/>
          </a:p>
        </p:txBody>
      </p:sp>
      <p:sp>
        <p:nvSpPr>
          <p:cNvPr id="10" name="Content Placeholder 2">
            <a:extLst>
              <a:ext uri="{FF2B5EF4-FFF2-40B4-BE49-F238E27FC236}">
                <a16:creationId xmlns:a16="http://schemas.microsoft.com/office/drawing/2014/main" id="{26D06865-5EA3-A742-BBEA-D8A309379BFB}"/>
              </a:ext>
            </a:extLst>
          </p:cNvPr>
          <p:cNvSpPr>
            <a:spLocks noGrp="1"/>
          </p:cNvSpPr>
          <p:nvPr>
            <p:ph sz="half" idx="13" hasCustomPrompt="1"/>
          </p:nvPr>
        </p:nvSpPr>
        <p:spPr>
          <a:xfrm>
            <a:off x="838201" y="1800000"/>
            <a:ext cx="5180400" cy="3999570"/>
          </a:xfrm>
          <a:prstGeom prst="rect">
            <a:avLst/>
          </a:prstGeom>
        </p:spPr>
        <p:txBody>
          <a:bodyPr/>
          <a:lstStyle>
            <a:lvl1pPr marL="228600" indent="-228600">
              <a:buSzPct val="100000"/>
              <a:buFont typeface="Wingdings" pitchFamily="2" charset="2"/>
              <a:buChar char="§"/>
              <a:defRPr>
                <a:solidFill>
                  <a:srgbClr val="333333"/>
                </a:solidFill>
              </a:defRPr>
            </a:lvl1pPr>
            <a:lvl2pPr marL="496888" indent="-212725">
              <a:buSzPct val="100000"/>
              <a:buFont typeface="Wingdings" pitchFamily="2" charset="2"/>
              <a:buChar char="§"/>
              <a:defRPr>
                <a:solidFill>
                  <a:srgbClr val="333333"/>
                </a:solidFill>
              </a:defRPr>
            </a:lvl2pPr>
            <a:lvl3pPr marL="801688" indent="-254000">
              <a:buSzPct val="100000"/>
              <a:buFont typeface="Wingdings" pitchFamily="2" charset="2"/>
              <a:buChar char="§"/>
              <a:defRPr>
                <a:solidFill>
                  <a:srgbClr val="333333"/>
                </a:solidFill>
              </a:defRPr>
            </a:lvl3pPr>
            <a:lvl4pPr marL="1076325" indent="-254000">
              <a:buSzPct val="100000"/>
              <a:buFont typeface="Wingdings" pitchFamily="2" charset="2"/>
              <a:buChar char="§"/>
              <a:defRPr>
                <a:solidFill>
                  <a:srgbClr val="333333"/>
                </a:solidFill>
              </a:defRPr>
            </a:lvl4pPr>
            <a:lvl5pPr marL="1339850" indent="-254000">
              <a:buSzPct val="100000"/>
              <a:buFont typeface="Wingdings" pitchFamily="2" charset="2"/>
              <a:buChar char="§"/>
              <a:defRPr>
                <a:solidFill>
                  <a:srgbClr val="333333"/>
                </a:solidFill>
              </a:defRPr>
            </a:lvl5pPr>
          </a:lstStyle>
          <a:p>
            <a:pPr lvl="0"/>
            <a:r>
              <a:rPr lang="en-GB"/>
              <a:t>Ana </a:t>
            </a:r>
            <a:r>
              <a:rPr lang="en-GB" err="1"/>
              <a:t>metin</a:t>
            </a:r>
            <a:r>
              <a:rPr lang="en-GB"/>
              <a:t> </a:t>
            </a:r>
            <a:r>
              <a:rPr lang="en-GB" err="1"/>
              <a:t>stillerini</a:t>
            </a:r>
            <a:r>
              <a:rPr lang="en-GB"/>
              <a:t> </a:t>
            </a:r>
            <a:r>
              <a:rPr lang="en-GB" err="1"/>
              <a:t>düzenlemek</a:t>
            </a:r>
            <a:r>
              <a:rPr lang="en-GB"/>
              <a:t> </a:t>
            </a:r>
            <a:r>
              <a:rPr lang="en-GB" err="1"/>
              <a:t>için</a:t>
            </a:r>
            <a:r>
              <a:rPr lang="en-GB"/>
              <a:t> </a:t>
            </a:r>
            <a:r>
              <a:rPr lang="en-GB" err="1"/>
              <a:t>tıklayın</a:t>
            </a:r>
            <a:endParaRPr lang="en-GB"/>
          </a:p>
          <a:p>
            <a:pPr lvl="1"/>
            <a:r>
              <a:rPr lang="en-GB" err="1"/>
              <a:t>İkinci</a:t>
            </a:r>
            <a:r>
              <a:rPr lang="en-GB"/>
              <a:t> </a:t>
            </a:r>
            <a:r>
              <a:rPr lang="en-GB" err="1"/>
              <a:t>düzey</a:t>
            </a:r>
            <a:endParaRPr lang="en-GB"/>
          </a:p>
          <a:p>
            <a:pPr lvl="2"/>
            <a:r>
              <a:rPr lang="en-GB" err="1"/>
              <a:t>Üçüncü</a:t>
            </a:r>
            <a:r>
              <a:rPr lang="en-GB"/>
              <a:t> </a:t>
            </a:r>
            <a:r>
              <a:rPr lang="en-GB" err="1"/>
              <a:t>düzey</a:t>
            </a:r>
            <a:endParaRPr lang="en-GB"/>
          </a:p>
          <a:p>
            <a:pPr lvl="3"/>
            <a:r>
              <a:rPr lang="en-GB" err="1"/>
              <a:t>Dördüncü</a:t>
            </a:r>
            <a:r>
              <a:rPr lang="en-GB"/>
              <a:t> </a:t>
            </a:r>
            <a:r>
              <a:rPr lang="en-GB" err="1"/>
              <a:t>düzey</a:t>
            </a:r>
            <a:endParaRPr lang="en-GB"/>
          </a:p>
          <a:p>
            <a:pPr lvl="4"/>
            <a:r>
              <a:rPr lang="en-GB" err="1"/>
              <a:t>Beşinci</a:t>
            </a:r>
            <a:r>
              <a:rPr lang="en-GB"/>
              <a:t> </a:t>
            </a:r>
            <a:r>
              <a:rPr lang="en-GB" err="1"/>
              <a:t>düzey</a:t>
            </a:r>
            <a:endParaRPr lang="en-CY"/>
          </a:p>
        </p:txBody>
      </p:sp>
      <p:sp>
        <p:nvSpPr>
          <p:cNvPr id="4" name="Text Placeholder 3">
            <a:extLst>
              <a:ext uri="{FF2B5EF4-FFF2-40B4-BE49-F238E27FC236}">
                <a16:creationId xmlns:a16="http://schemas.microsoft.com/office/drawing/2014/main" id="{50E3ACF1-7698-A649-B175-569C115A063B}"/>
              </a:ext>
            </a:extLst>
          </p:cNvPr>
          <p:cNvSpPr>
            <a:spLocks noGrp="1"/>
          </p:cNvSpPr>
          <p:nvPr>
            <p:ph type="body" sz="quarter" idx="14" hasCustomPrompt="1"/>
          </p:nvPr>
        </p:nvSpPr>
        <p:spPr>
          <a:xfrm>
            <a:off x="838200" y="1080305"/>
            <a:ext cx="10519599" cy="409420"/>
          </a:xfrm>
        </p:spPr>
        <p:txBody>
          <a:bodyPr/>
          <a:lstStyle>
            <a:lvl1pPr marL="0" indent="0">
              <a:buNone/>
              <a:defRPr sz="2200">
                <a:solidFill>
                  <a:srgbClr val="6FD0FF"/>
                </a:solidFill>
              </a:defRPr>
            </a:lvl1pPr>
          </a:lstStyle>
          <a:p>
            <a:pPr lvl="0"/>
            <a:r>
              <a:rPr lang="tr-TR"/>
              <a:t>Alt Başlık Alanı</a:t>
            </a:r>
            <a:endParaRPr lang="en-CY"/>
          </a:p>
        </p:txBody>
      </p:sp>
      <p:sp>
        <p:nvSpPr>
          <p:cNvPr id="12" name="Text Placeholder 3">
            <a:extLst>
              <a:ext uri="{FF2B5EF4-FFF2-40B4-BE49-F238E27FC236}">
                <a16:creationId xmlns:a16="http://schemas.microsoft.com/office/drawing/2014/main" id="{52EF22B0-1FDC-E044-9116-93A0EBBBCB05}"/>
              </a:ext>
            </a:extLst>
          </p:cNvPr>
          <p:cNvSpPr>
            <a:spLocks noGrp="1"/>
          </p:cNvSpPr>
          <p:nvPr>
            <p:ph type="body" sz="quarter" idx="15" hasCustomPrompt="1"/>
          </p:nvPr>
        </p:nvSpPr>
        <p:spPr>
          <a:xfrm>
            <a:off x="838199" y="5882957"/>
            <a:ext cx="10515599" cy="353435"/>
          </a:xfrm>
        </p:spPr>
        <p:txBody>
          <a:bodyPr anchor="ctr" anchorCtr="0"/>
          <a:lstStyle>
            <a:lvl1pPr marL="0" indent="0">
              <a:buNone/>
              <a:defRPr sz="900">
                <a:solidFill>
                  <a:schemeClr val="bg1">
                    <a:lumMod val="50000"/>
                  </a:schemeClr>
                </a:solidFill>
              </a:defRPr>
            </a:lvl1pPr>
          </a:lstStyle>
          <a:p>
            <a:pPr lvl="0"/>
            <a:r>
              <a:rPr lang="en-CY"/>
              <a:t>Not:</a:t>
            </a:r>
          </a:p>
        </p:txBody>
      </p:sp>
      <p:sp>
        <p:nvSpPr>
          <p:cNvPr id="7" name="Slide Number Placeholder 5">
            <a:extLst>
              <a:ext uri="{FF2B5EF4-FFF2-40B4-BE49-F238E27FC236}">
                <a16:creationId xmlns:a16="http://schemas.microsoft.com/office/drawing/2014/main" id="{A90ACC8C-F452-802C-5536-1AACE876DD87}"/>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2401780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dia Content">
    <p:bg>
      <p:bgPr>
        <a:gradFill>
          <a:gsLst>
            <a:gs pos="100000">
              <a:schemeClr val="accent1">
                <a:lumMod val="5000"/>
                <a:lumOff val="95000"/>
              </a:schemeClr>
            </a:gs>
            <a:gs pos="0">
              <a:srgbClr val="6FD0FF">
                <a:lumMod val="20000"/>
                <a:lumOff val="80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363FE-A2D2-714C-A816-418CE4CCC76B}"/>
              </a:ext>
            </a:extLst>
          </p:cNvPr>
          <p:cNvSpPr>
            <a:spLocks noGrp="1"/>
          </p:cNvSpPr>
          <p:nvPr>
            <p:ph sz="quarter" idx="13" hasCustomPrompt="1"/>
          </p:nvPr>
        </p:nvSpPr>
        <p:spPr>
          <a:xfrm>
            <a:off x="835320" y="1341120"/>
            <a:ext cx="10518480" cy="4895273"/>
          </a:xfrm>
        </p:spPr>
        <p:txBody>
          <a:bodyPr/>
          <a:lstStyle>
            <a:lvl1pPr>
              <a:buNone/>
              <a:defRPr>
                <a:solidFill>
                  <a:srgbClr val="333333"/>
                </a:solidFill>
              </a:defRPr>
            </a:lvl1pPr>
          </a:lstStyle>
          <a:p>
            <a:pPr lvl="0"/>
            <a:r>
              <a:rPr lang="en-US" err="1"/>
              <a:t>Medya</a:t>
            </a:r>
            <a:r>
              <a:rPr lang="en-US"/>
              <a:t> </a:t>
            </a:r>
            <a:r>
              <a:rPr lang="en-US" err="1"/>
              <a:t>içeriği</a:t>
            </a:r>
            <a:endParaRPr lang="en-US"/>
          </a:p>
        </p:txBody>
      </p:sp>
      <p:sp>
        <p:nvSpPr>
          <p:cNvPr id="14" name="Başlık 13">
            <a:extLst>
              <a:ext uri="{FF2B5EF4-FFF2-40B4-BE49-F238E27FC236}">
                <a16:creationId xmlns:a16="http://schemas.microsoft.com/office/drawing/2014/main" id="{526FE664-4D41-7DFE-9A03-996403629E68}"/>
              </a:ext>
            </a:extLst>
          </p:cNvPr>
          <p:cNvSpPr>
            <a:spLocks noGrp="1"/>
          </p:cNvSpPr>
          <p:nvPr>
            <p:ph type="title" hasCustomPrompt="1"/>
          </p:nvPr>
        </p:nvSpPr>
        <p:spPr>
          <a:xfrm>
            <a:off x="838200" y="365126"/>
            <a:ext cx="10515600" cy="697958"/>
          </a:xfrm>
        </p:spPr>
        <p:txBody>
          <a:bodyPr/>
          <a:lstStyle/>
          <a:p>
            <a:r>
              <a:rPr lang="tr-TR"/>
              <a:t>Medya Başlığı</a:t>
            </a:r>
            <a:endParaRPr/>
          </a:p>
        </p:txBody>
      </p:sp>
      <p:sp>
        <p:nvSpPr>
          <p:cNvPr id="5" name="Slide Number Placeholder 5">
            <a:extLst>
              <a:ext uri="{FF2B5EF4-FFF2-40B4-BE49-F238E27FC236}">
                <a16:creationId xmlns:a16="http://schemas.microsoft.com/office/drawing/2014/main" id="{E6A20C8A-F8D1-414D-AADB-F966FDF7ECFE}"/>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2034700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Slayt Numarası Yer Tutucusu">
            <a:extLst>
              <a:ext uri="{FF2B5EF4-FFF2-40B4-BE49-F238E27FC236}">
                <a16:creationId xmlns:a16="http://schemas.microsoft.com/office/drawing/2014/main" id="{DE9C529B-4034-4389-958C-CA744337D662}"/>
              </a:ext>
            </a:extLst>
          </p:cNvPr>
          <p:cNvSpPr>
            <a:spLocks noGrp="1"/>
          </p:cNvSpPr>
          <p:nvPr>
            <p:ph type="sldNum" sz="quarter" idx="12"/>
          </p:nvPr>
        </p:nvSpPr>
        <p:spPr/>
        <p:txBody>
          <a:bodyPr/>
          <a:lstStyle>
            <a:lvl1pPr>
              <a:defRPr/>
            </a:lvl1pPr>
          </a:lstStyle>
          <a:p>
            <a:fld id="{16A30B4E-4A5B-4319-B933-EFB37365C60E}" type="slidenum">
              <a:rPr lang="tr-TR" altLang="tr-TR"/>
              <a:pPr/>
              <a:t>‹#›</a:t>
            </a:fld>
            <a:endParaRPr lang="tr-TR" altLang="tr-TR"/>
          </a:p>
        </p:txBody>
      </p:sp>
    </p:spTree>
    <p:extLst>
      <p:ext uri="{BB962C8B-B14F-4D97-AF65-F5344CB8AC3E}">
        <p14:creationId xmlns:p14="http://schemas.microsoft.com/office/powerpoint/2010/main" val="2528924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1502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20DEA509-9FFD-2E46-8F66-F7904E1E39C3}"/>
              </a:ext>
            </a:extLst>
          </p:cNvPr>
          <p:cNvSpPr>
            <a:spLocks noGrp="1"/>
          </p:cNvSpPr>
          <p:nvPr>
            <p:ph type="subTitle" idx="1" hasCustomPrompt="1"/>
          </p:nvPr>
        </p:nvSpPr>
        <p:spPr>
          <a:xfrm>
            <a:off x="814753" y="2229394"/>
            <a:ext cx="10562493" cy="1487645"/>
          </a:xfrm>
          <a:prstGeom prst="rect">
            <a:avLst/>
          </a:prstGeom>
        </p:spPr>
        <p:txBody>
          <a:bodyPr/>
          <a:lstStyle>
            <a:lvl1pPr marL="0" indent="0" algn="ctr">
              <a:buNone/>
              <a:defRPr sz="10000" b="1">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Teşekkürler</a:t>
            </a:r>
            <a:r>
              <a:rPr lang="en-GB"/>
              <a:t>!</a:t>
            </a:r>
            <a:endParaRPr lang="en-CY"/>
          </a:p>
        </p:txBody>
      </p:sp>
      <p:sp>
        <p:nvSpPr>
          <p:cNvPr id="4" name="Başlık 3">
            <a:extLst>
              <a:ext uri="{FF2B5EF4-FFF2-40B4-BE49-F238E27FC236}">
                <a16:creationId xmlns:a16="http://schemas.microsoft.com/office/drawing/2014/main" id="{7368BEDF-9988-73C5-3434-520679AABAB4}"/>
              </a:ext>
            </a:extLst>
          </p:cNvPr>
          <p:cNvSpPr>
            <a:spLocks noGrp="1"/>
          </p:cNvSpPr>
          <p:nvPr>
            <p:ph type="title" hasCustomPrompt="1"/>
          </p:nvPr>
        </p:nvSpPr>
        <p:spPr>
          <a:xfrm>
            <a:off x="838200" y="3957625"/>
            <a:ext cx="10515600" cy="492456"/>
          </a:xfrm>
          <a:prstGeom prst="rect">
            <a:avLst/>
          </a:prstGeom>
        </p:spPr>
        <p:txBody>
          <a:bodyPr/>
          <a:lstStyle>
            <a:lvl1pPr algn="ctr">
              <a:defRPr sz="2400" b="0">
                <a:solidFill>
                  <a:schemeClr val="bg1"/>
                </a:solidFill>
                <a:latin typeface="Arial" panose="020B0604020202020204" pitchFamily="34" charset="0"/>
                <a:cs typeface="Arial" panose="020B0604020202020204" pitchFamily="34" charset="0"/>
              </a:defRPr>
            </a:lvl1pPr>
          </a:lstStyle>
          <a:p>
            <a:r>
              <a:rPr lang="tr-TR"/>
              <a:t>‘‘GELECEK BARÜ’DE BAŞLIYOR’’</a:t>
            </a:r>
            <a:endParaRPr/>
          </a:p>
        </p:txBody>
      </p:sp>
      <p:cxnSp>
        <p:nvCxnSpPr>
          <p:cNvPr id="6" name="Düz Bağlayıcı 5">
            <a:extLst>
              <a:ext uri="{FF2B5EF4-FFF2-40B4-BE49-F238E27FC236}">
                <a16:creationId xmlns:a16="http://schemas.microsoft.com/office/drawing/2014/main" id="{B1E6847E-5080-342A-4029-93FE0F9614CD}"/>
              </a:ext>
            </a:extLst>
          </p:cNvPr>
          <p:cNvCxnSpPr>
            <a:cxnSpLocks/>
          </p:cNvCxnSpPr>
          <p:nvPr userDrawn="1"/>
        </p:nvCxnSpPr>
        <p:spPr>
          <a:xfrm>
            <a:off x="5736000" y="5122841"/>
            <a:ext cx="720000" cy="0"/>
          </a:xfrm>
          <a:prstGeom prst="line">
            <a:avLst/>
          </a:prstGeom>
          <a:ln w="4445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62684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10000" b="-10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170791"/>
      </p:ext>
    </p:extLst>
  </p:cSld>
  <p:clrMap bg1="lt1" tx1="dk1" bg2="lt2" tx2="dk2" accent1="accent1" accent2="accent2" accent3="accent3" accent4="accent4" accent5="accent5" accent6="accent6" hlink="hlink" folHlink="folHlink"/>
  <p:sldLayoutIdLst>
    <p:sldLayoutId id="2147483673" r:id="rId1"/>
    <p:sldLayoutId id="2147483674"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0">
              <a:srgbClr val="6FD0FF">
                <a:lumMod val="20000"/>
                <a:lumOff val="80000"/>
              </a:srgb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8D52E5-762F-6946-AFE4-C655228BBAAB}"/>
              </a:ext>
            </a:extLst>
          </p:cNvPr>
          <p:cNvSpPr/>
          <p:nvPr userDrawn="1"/>
        </p:nvSpPr>
        <p:spPr>
          <a:xfrm>
            <a:off x="0" y="6356350"/>
            <a:ext cx="12192000" cy="501650"/>
          </a:xfrm>
          <a:prstGeom prst="rect">
            <a:avLst/>
          </a:prstGeom>
          <a:solidFill>
            <a:srgbClr val="004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2" name="Title Placeholder 1">
            <a:extLst>
              <a:ext uri="{FF2B5EF4-FFF2-40B4-BE49-F238E27FC236}">
                <a16:creationId xmlns:a16="http://schemas.microsoft.com/office/drawing/2014/main" id="{69AACBF0-E5F7-654E-BB14-24E37A90BCA4}"/>
              </a:ext>
            </a:extLst>
          </p:cNvPr>
          <p:cNvSpPr>
            <a:spLocks noGrp="1"/>
          </p:cNvSpPr>
          <p:nvPr>
            <p:ph type="title"/>
          </p:nvPr>
        </p:nvSpPr>
        <p:spPr>
          <a:xfrm>
            <a:off x="838200" y="365125"/>
            <a:ext cx="10515600" cy="698400"/>
          </a:xfrm>
          <a:prstGeom prst="rect">
            <a:avLst/>
          </a:prstGeom>
        </p:spPr>
        <p:txBody>
          <a:bodyPr vert="horz" lIns="91440" tIns="45720" rIns="91440" bIns="45720" rtlCol="0" anchor="ctr">
            <a:noAutofit/>
          </a:bodyPr>
          <a:lstStyle/>
          <a:p>
            <a:r>
              <a:rPr lang="en-GB"/>
              <a:t>Ana </a:t>
            </a:r>
            <a:r>
              <a:rPr lang="en-GB" err="1"/>
              <a:t>başlık</a:t>
            </a:r>
            <a:r>
              <a:rPr lang="en-GB"/>
              <a:t> </a:t>
            </a:r>
            <a:r>
              <a:rPr lang="en-GB" err="1"/>
              <a:t>stilini</a:t>
            </a:r>
            <a:r>
              <a:rPr lang="en-GB"/>
              <a:t> </a:t>
            </a:r>
            <a:r>
              <a:rPr lang="en-GB" err="1"/>
              <a:t>düzenlemek</a:t>
            </a:r>
            <a:r>
              <a:rPr lang="en-GB"/>
              <a:t> </a:t>
            </a:r>
            <a:r>
              <a:rPr lang="en-GB" err="1"/>
              <a:t>için</a:t>
            </a:r>
            <a:r>
              <a:rPr lang="en-GB"/>
              <a:t> </a:t>
            </a:r>
            <a:r>
              <a:rPr lang="en-GB" err="1"/>
              <a:t>tıklayın</a:t>
            </a:r>
            <a:endParaRPr lang="en-CY"/>
          </a:p>
        </p:txBody>
      </p:sp>
      <p:sp>
        <p:nvSpPr>
          <p:cNvPr id="3" name="Text Placeholder 2">
            <a:extLst>
              <a:ext uri="{FF2B5EF4-FFF2-40B4-BE49-F238E27FC236}">
                <a16:creationId xmlns:a16="http://schemas.microsoft.com/office/drawing/2014/main" id="{8DF4CB8D-4EFD-0240-B540-8C0F88293DFB}"/>
              </a:ext>
            </a:extLst>
          </p:cNvPr>
          <p:cNvSpPr>
            <a:spLocks noGrp="1"/>
          </p:cNvSpPr>
          <p:nvPr>
            <p:ph type="body" idx="1"/>
          </p:nvPr>
        </p:nvSpPr>
        <p:spPr>
          <a:xfrm>
            <a:off x="838200" y="1800000"/>
            <a:ext cx="10515600" cy="3975735"/>
          </a:xfrm>
          <a:prstGeom prst="rect">
            <a:avLst/>
          </a:prstGeom>
        </p:spPr>
        <p:txBody>
          <a:bodyPr vert="horz" lIns="91440" tIns="45720" rIns="91440" bIns="45720" rtlCol="0">
            <a:noAutofit/>
          </a:bodyPr>
          <a:lstStyle/>
          <a:p>
            <a:pPr lvl="0"/>
            <a:r>
              <a:rPr lang="en-GB"/>
              <a:t>Ana </a:t>
            </a:r>
            <a:r>
              <a:rPr lang="en-GB" err="1"/>
              <a:t>metin</a:t>
            </a:r>
            <a:r>
              <a:rPr lang="en-GB"/>
              <a:t> </a:t>
            </a:r>
            <a:r>
              <a:rPr lang="en-GB" err="1"/>
              <a:t>stillerini</a:t>
            </a:r>
            <a:r>
              <a:rPr lang="en-GB"/>
              <a:t> </a:t>
            </a:r>
            <a:r>
              <a:rPr lang="en-GB" err="1"/>
              <a:t>düzenlemek</a:t>
            </a:r>
            <a:r>
              <a:rPr lang="en-GB"/>
              <a:t> </a:t>
            </a:r>
            <a:r>
              <a:rPr lang="en-GB" err="1"/>
              <a:t>için</a:t>
            </a:r>
            <a:r>
              <a:rPr lang="en-GB"/>
              <a:t> </a:t>
            </a:r>
            <a:r>
              <a:rPr lang="en-GB" err="1"/>
              <a:t>tıklayın</a:t>
            </a:r>
            <a:endParaRPr lang="en-GB"/>
          </a:p>
          <a:p>
            <a:pPr lvl="1"/>
            <a:r>
              <a:rPr lang="en-GB" err="1"/>
              <a:t>İkinci</a:t>
            </a:r>
            <a:r>
              <a:rPr lang="en-GB"/>
              <a:t> </a:t>
            </a:r>
            <a:r>
              <a:rPr lang="en-GB" err="1"/>
              <a:t>düzey</a:t>
            </a:r>
            <a:endParaRPr lang="en-GB"/>
          </a:p>
          <a:p>
            <a:pPr lvl="2"/>
            <a:r>
              <a:rPr lang="en-GB" err="1"/>
              <a:t>Üçüncü</a:t>
            </a:r>
            <a:r>
              <a:rPr lang="en-GB"/>
              <a:t> </a:t>
            </a:r>
            <a:r>
              <a:rPr lang="en-GB" err="1"/>
              <a:t>düzey</a:t>
            </a:r>
            <a:endParaRPr lang="en-GB"/>
          </a:p>
          <a:p>
            <a:pPr lvl="3"/>
            <a:r>
              <a:rPr lang="en-GB" err="1"/>
              <a:t>Dördüncü</a:t>
            </a:r>
            <a:r>
              <a:rPr lang="en-GB"/>
              <a:t> </a:t>
            </a:r>
            <a:r>
              <a:rPr lang="en-GB" err="1"/>
              <a:t>düzey</a:t>
            </a:r>
            <a:endParaRPr lang="en-GB"/>
          </a:p>
          <a:p>
            <a:pPr lvl="4"/>
            <a:r>
              <a:rPr lang="en-GB" err="1"/>
              <a:t>Beşinci</a:t>
            </a:r>
            <a:r>
              <a:rPr lang="en-GB"/>
              <a:t> </a:t>
            </a:r>
            <a:r>
              <a:rPr lang="en-GB" err="1"/>
              <a:t>düzey</a:t>
            </a:r>
            <a:endParaRPr lang="en-CY"/>
          </a:p>
        </p:txBody>
      </p:sp>
      <p:pic>
        <p:nvPicPr>
          <p:cNvPr id="10" name="Picture 9">
            <a:extLst>
              <a:ext uri="{FF2B5EF4-FFF2-40B4-BE49-F238E27FC236}">
                <a16:creationId xmlns:a16="http://schemas.microsoft.com/office/drawing/2014/main" id="{CAB2E2A7-2BAD-4543-9E78-9279A5752564}"/>
              </a:ext>
            </a:extLst>
          </p:cNvPr>
          <p:cNvPicPr>
            <a:picLocks noChangeAspect="1"/>
          </p:cNvPicPr>
          <p:nvPr userDrawn="1"/>
        </p:nvPicPr>
        <p:blipFill>
          <a:blip r:embed="rId12"/>
          <a:srcRect/>
          <a:stretch/>
        </p:blipFill>
        <p:spPr>
          <a:xfrm>
            <a:off x="835320" y="6463340"/>
            <a:ext cx="1374549" cy="270000"/>
          </a:xfrm>
          <a:prstGeom prst="rect">
            <a:avLst/>
          </a:prstGeom>
        </p:spPr>
      </p:pic>
      <p:sp>
        <p:nvSpPr>
          <p:cNvPr id="5" name="Footer Placeholder 4">
            <a:extLst>
              <a:ext uri="{FF2B5EF4-FFF2-40B4-BE49-F238E27FC236}">
                <a16:creationId xmlns:a16="http://schemas.microsoft.com/office/drawing/2014/main" id="{EE64042C-3BFC-8F42-928D-432E2B1A6EBA}"/>
              </a:ext>
            </a:extLst>
          </p:cNvPr>
          <p:cNvSpPr txBox="1">
            <a:spLocks/>
          </p:cNvSpPr>
          <p:nvPr userDrawn="1"/>
        </p:nvSpPr>
        <p:spPr>
          <a:xfrm>
            <a:off x="2767729" y="6415778"/>
            <a:ext cx="6656542" cy="365125"/>
          </a:xfrm>
          <a:prstGeom prst="rect">
            <a:avLst/>
          </a:prstGeom>
        </p:spPr>
        <p:txBody>
          <a:bodyPr anchor="ctr"/>
          <a:lstStyle>
            <a:defPPr>
              <a:defRPr lang="en-CY"/>
            </a:defPPr>
            <a:lvl1pPr marL="0" algn="ctr" defTabSz="914400" rtl="0" eaLnBrk="1" latinLnBrk="0" hangingPunct="1">
              <a:defRPr sz="10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err="1"/>
              <a:t>www.bartin.edu.tr</a:t>
            </a:r>
            <a:endParaRPr lang="en-CY"/>
          </a:p>
        </p:txBody>
      </p:sp>
      <p:sp>
        <p:nvSpPr>
          <p:cNvPr id="11" name="Slide Number Placeholder 5">
            <a:extLst>
              <a:ext uri="{FF2B5EF4-FFF2-40B4-BE49-F238E27FC236}">
                <a16:creationId xmlns:a16="http://schemas.microsoft.com/office/drawing/2014/main" id="{B3D4EC30-FB89-C81B-4477-A90E3C9A9FFD}"/>
              </a:ext>
            </a:extLst>
          </p:cNvPr>
          <p:cNvSpPr>
            <a:spLocks noGrp="1"/>
          </p:cNvSpPr>
          <p:nvPr>
            <p:ph type="sldNum" sz="quarter" idx="4"/>
          </p:nvPr>
        </p:nvSpPr>
        <p:spPr>
          <a:xfrm>
            <a:off x="10657251" y="6420706"/>
            <a:ext cx="815051" cy="365125"/>
          </a:xfrm>
          <a:prstGeom prst="rect">
            <a:avLst/>
          </a:prstGeom>
        </p:spPr>
        <p:txBody>
          <a:bodyPr vert="horz" lIns="91440" tIns="45720" rIns="91440" bIns="45720" rtlCol="0" anchor="ctr"/>
          <a:lstStyle>
            <a:lvl1pPr algn="r">
              <a:defRPr sz="1000" b="0">
                <a:solidFill>
                  <a:schemeClr val="bg1"/>
                </a:solidFill>
                <a:latin typeface="Arial" panose="020B0604020202020204" pitchFamily="34" charset="0"/>
                <a:cs typeface="Arial" panose="020B0604020202020204" pitchFamily="34" charset="0"/>
              </a:defRPr>
            </a:lvl1pPr>
          </a:lstStyle>
          <a:p>
            <a:fld id="{B5E7337E-6B17-014B-AB72-4F4640082CEB}" type="slidenum">
              <a:rPr lang="en-CY" smtClean="0"/>
              <a:pPr/>
              <a:t>‹#›</a:t>
            </a:fld>
            <a:endParaRPr lang="en-CY"/>
          </a:p>
        </p:txBody>
      </p:sp>
    </p:spTree>
    <p:extLst>
      <p:ext uri="{BB962C8B-B14F-4D97-AF65-F5344CB8AC3E}">
        <p14:creationId xmlns:p14="http://schemas.microsoft.com/office/powerpoint/2010/main" val="1627478725"/>
      </p:ext>
    </p:extLst>
  </p:cSld>
  <p:clrMap bg1="lt1" tx1="dk1" bg2="lt2" tx2="dk2" accent1="accent1" accent2="accent2" accent3="accent3" accent4="accent4" accent5="accent5" accent6="accent6" hlink="hlink" folHlink="folHlink"/>
  <p:sldLayoutIdLst>
    <p:sldLayoutId id="2147483666" r:id="rId1"/>
    <p:sldLayoutId id="2147483691" r:id="rId2"/>
    <p:sldLayoutId id="2147483686" r:id="rId3"/>
    <p:sldLayoutId id="2147483695" r:id="rId4"/>
    <p:sldLayoutId id="2147483687" r:id="rId5"/>
    <p:sldLayoutId id="2147483688" r:id="rId6"/>
    <p:sldLayoutId id="2147483689" r:id="rId7"/>
    <p:sldLayoutId id="2147483690" r:id="rId8"/>
    <p:sldLayoutId id="2147483692" r:id="rId9"/>
    <p:sldLayoutId id="2147483696" r:id="rId10"/>
  </p:sldLayoutIdLst>
  <p:hf hdr="0" dt="0"/>
  <p:txStyles>
    <p:titleStyle>
      <a:lvl1pPr algn="l" defTabSz="914400" rtl="0" eaLnBrk="1" latinLnBrk="0" hangingPunct="1">
        <a:lnSpc>
          <a:spcPct val="90000"/>
        </a:lnSpc>
        <a:spcBef>
          <a:spcPct val="0"/>
        </a:spcBef>
        <a:buNone/>
        <a:defRPr sz="3600" b="1" i="0" kern="1200">
          <a:solidFill>
            <a:srgbClr val="0047A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96888" indent="-212725" algn="l" defTabSz="914400" rtl="0" eaLnBrk="1" latinLnBrk="0" hangingPunct="1">
        <a:lnSpc>
          <a:spcPct val="90000"/>
        </a:lnSpc>
        <a:spcBef>
          <a:spcPts val="500"/>
        </a:spcBef>
        <a:buFont typeface="Wingdings" pitchFamily="2" charset="2"/>
        <a:buChar char="§"/>
        <a:tabLst/>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01688" indent="-254000" algn="l" defTabSz="914400" rtl="0" eaLnBrk="1" latinLnBrk="0" hangingPunct="1">
        <a:lnSpc>
          <a:spcPct val="90000"/>
        </a:lnSpc>
        <a:spcBef>
          <a:spcPts val="500"/>
        </a:spcBef>
        <a:buFont typeface="Wingdings" pitchFamily="2" charset="2"/>
        <a:buChar char="§"/>
        <a:tabLst/>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076325" indent="-254000" algn="l" defTabSz="914400" rtl="0" eaLnBrk="1" latinLnBrk="0" hangingPunct="1">
        <a:lnSpc>
          <a:spcPct val="90000"/>
        </a:lnSpc>
        <a:spcBef>
          <a:spcPts val="500"/>
        </a:spcBef>
        <a:buFont typeface="Wingdings" pitchFamily="2" charset="2"/>
        <a:buChar char="§"/>
        <a:tabLst/>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1339850" indent="-254000" algn="l" defTabSz="914400" rtl="0" eaLnBrk="1" latinLnBrk="0" hangingPunct="1">
        <a:lnSpc>
          <a:spcPct val="90000"/>
        </a:lnSpc>
        <a:spcBef>
          <a:spcPts val="500"/>
        </a:spcBef>
        <a:buFont typeface="Wingdings" pitchFamily="2" charset="2"/>
        <a:buChar char="§"/>
        <a:tabLst/>
        <a:defRPr sz="16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5E8DF2-DF90-4942-9076-84820C401B2E}"/>
              </a:ext>
            </a:extLst>
          </p:cNvPr>
          <p:cNvSpPr/>
          <p:nvPr userDrawn="1"/>
        </p:nvSpPr>
        <p:spPr>
          <a:xfrm>
            <a:off x="0" y="0"/>
            <a:ext cx="12192000" cy="6858000"/>
          </a:xfrm>
          <a:prstGeom prst="rect">
            <a:avLst/>
          </a:prstGeom>
          <a:solidFill>
            <a:srgbClr val="004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Y"/>
          </a:p>
        </p:txBody>
      </p:sp>
      <p:pic>
        <p:nvPicPr>
          <p:cNvPr id="3" name="Resim 2" descr="metin, küçük resim içeren bir resim&#10;&#10;Açıklama otomatik olarak oluşturuldu">
            <a:extLst>
              <a:ext uri="{FF2B5EF4-FFF2-40B4-BE49-F238E27FC236}">
                <a16:creationId xmlns:a16="http://schemas.microsoft.com/office/drawing/2014/main" id="{291E479E-4359-1395-81A1-A0CDF7260E63}"/>
              </a:ext>
            </a:extLst>
          </p:cNvPr>
          <p:cNvPicPr>
            <a:picLocks noChangeAspect="1"/>
          </p:cNvPicPr>
          <p:nvPr userDrawn="1"/>
        </p:nvPicPr>
        <p:blipFill>
          <a:blip r:embed="rId3"/>
          <a:stretch>
            <a:fillRect/>
          </a:stretch>
        </p:blipFill>
        <p:spPr>
          <a:xfrm>
            <a:off x="3116689" y="2889000"/>
            <a:ext cx="5958623" cy="1080000"/>
          </a:xfrm>
          <a:prstGeom prst="rect">
            <a:avLst/>
          </a:prstGeom>
        </p:spPr>
      </p:pic>
    </p:spTree>
    <p:extLst>
      <p:ext uri="{BB962C8B-B14F-4D97-AF65-F5344CB8AC3E}">
        <p14:creationId xmlns:p14="http://schemas.microsoft.com/office/powerpoint/2010/main" val="3605246828"/>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F0BF1EEE-470D-C1C4-FC5A-CE4D6385D13B}"/>
              </a:ext>
            </a:extLst>
          </p:cNvPr>
          <p:cNvPicPr>
            <a:picLocks noChangeAspect="1"/>
          </p:cNvPicPr>
          <p:nvPr userDrawn="1"/>
        </p:nvPicPr>
        <p:blipFill>
          <a:blip r:embed="rId3"/>
          <a:srcRect l="3299" r="3299"/>
          <a:stretch/>
        </p:blipFill>
        <p:spPr>
          <a:xfrm>
            <a:off x="0" y="-1"/>
            <a:ext cx="12192000" cy="6858001"/>
          </a:xfrm>
          <a:prstGeom prst="rect">
            <a:avLst/>
          </a:prstGeom>
        </p:spPr>
      </p:pic>
      <p:sp>
        <p:nvSpPr>
          <p:cNvPr id="4" name="Rectangle 7">
            <a:extLst>
              <a:ext uri="{FF2B5EF4-FFF2-40B4-BE49-F238E27FC236}">
                <a16:creationId xmlns:a16="http://schemas.microsoft.com/office/drawing/2014/main" id="{5076D364-84EB-77FD-367A-481C4E0C8A0F}"/>
              </a:ext>
            </a:extLst>
          </p:cNvPr>
          <p:cNvSpPr/>
          <p:nvPr userDrawn="1"/>
        </p:nvSpPr>
        <p:spPr>
          <a:xfrm>
            <a:off x="0" y="-1"/>
            <a:ext cx="12192000" cy="6858000"/>
          </a:xfrm>
          <a:prstGeom prst="rect">
            <a:avLst/>
          </a:prstGeom>
          <a:solidFill>
            <a:srgbClr val="0047AB">
              <a:alpha val="85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Y"/>
          </a:p>
        </p:txBody>
      </p:sp>
    </p:spTree>
    <p:extLst>
      <p:ext uri="{BB962C8B-B14F-4D97-AF65-F5344CB8AC3E}">
        <p14:creationId xmlns:p14="http://schemas.microsoft.com/office/powerpoint/2010/main" val="451676563"/>
      </p:ext>
    </p:extLst>
  </p:cSld>
  <p:clrMap bg1="lt1" tx1="dk1" bg2="lt2" tx2="dk2" accent1="accent1" accent2="accent2" accent3="accent3" accent4="accent4" accent5="accent5" accent6="accent6" hlink="hlink" folHlink="folHlink"/>
  <p:sldLayoutIdLst>
    <p:sldLayoutId id="2147483671"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hyperlink" Target="mailto:bilgisayar@bartin.edu.tr" TargetMode="External"/><Relationship Id="rId3" Type="http://schemas.openxmlformats.org/officeDocument/2006/relationships/hyperlink" Target="https://x.com/BARUBSM" TargetMode="External"/><Relationship Id="rId7" Type="http://schemas.openxmlformats.org/officeDocument/2006/relationships/image" Target="../media/image24.png"/><Relationship Id="rId2" Type="http://schemas.openxmlformats.org/officeDocument/2006/relationships/hyperlink" Target="https://www.facebook.com/bartinceng/" TargetMode="Externa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hyperlink" Target="https://www.linkedin.com/in/baru-ceng/" TargetMode="External"/><Relationship Id="rId10" Type="http://schemas.openxmlformats.org/officeDocument/2006/relationships/image" Target="../media/image26.png"/><Relationship Id="rId4" Type="http://schemas.openxmlformats.org/officeDocument/2006/relationships/hyperlink" Target="https://www.instagram.com/barubsm/" TargetMode="External"/><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7.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7.jpeg"/><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5.xml"/><Relationship Id="rId6" Type="http://schemas.openxmlformats.org/officeDocument/2006/relationships/image" Target="../media/image42.jpg"/><Relationship Id="rId5" Type="http://schemas.openxmlformats.org/officeDocument/2006/relationships/image" Target="../media/image41.jpeg"/><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5.xml"/><Relationship Id="rId4" Type="http://schemas.openxmlformats.org/officeDocument/2006/relationships/image" Target="../media/image4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hyperlink" Target="https://kms.kaysis.gov.tr/Home/Goster/139476" TargetMode="Externa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6.png"/><Relationship Id="rId4" Type="http://schemas.openxmlformats.org/officeDocument/2006/relationships/hyperlink" Target="https://www.youtube.com/watch?v=rcj-Du1BKQA"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7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D19A2C9-5075-39D9-71A1-F3CD65B82467}"/>
              </a:ext>
            </a:extLst>
          </p:cNvPr>
          <p:cNvSpPr txBox="1">
            <a:spLocks/>
          </p:cNvSpPr>
          <p:nvPr/>
        </p:nvSpPr>
        <p:spPr>
          <a:xfrm>
            <a:off x="765045" y="564292"/>
            <a:ext cx="8443433" cy="2290119"/>
          </a:xfrm>
          <a:prstGeom prst="rect">
            <a:avLst/>
          </a:prstGeom>
        </p:spPr>
        <p:txBody>
          <a:bodyPr anchor="b" anchorCtr="0"/>
          <a:lstStyle>
            <a:lvl1pPr algn="l" defTabSz="914400" rtl="0" eaLnBrk="1" latinLnBrk="0" hangingPunct="1">
              <a:lnSpc>
                <a:spcPct val="100000"/>
              </a:lnSpc>
              <a:spcBef>
                <a:spcPts val="0"/>
              </a:spcBef>
              <a:buNone/>
              <a:defRPr sz="5400" b="1" i="0" kern="1200">
                <a:solidFill>
                  <a:schemeClr val="bg1"/>
                </a:solidFill>
                <a:latin typeface="Arial" panose="020B0604020202020204" pitchFamily="34" charset="0"/>
                <a:ea typeface="+mj-ea"/>
                <a:cs typeface="Arial" panose="020B0604020202020204" pitchFamily="34" charset="0"/>
              </a:defRPr>
            </a:lvl1pPr>
          </a:lstStyle>
          <a:p>
            <a:r>
              <a:rPr lang="tr-TR" sz="4600" b="1">
                <a:latin typeface="Times New Roman" panose="02020603050405020304" pitchFamily="18" charset="0"/>
                <a:ea typeface="Helvetica Neue" panose="02000503000000020004" pitchFamily="2" charset="0"/>
                <a:cs typeface="Times New Roman" panose="02020603050405020304" pitchFamily="18" charset="0"/>
              </a:rPr>
              <a:t>BARTIN ÜNİVERSİTESİ</a:t>
            </a:r>
            <a:br>
              <a:rPr lang="tr-TR" sz="4600" b="1">
                <a:latin typeface="Times New Roman" panose="02020603050405020304" pitchFamily="18" charset="0"/>
                <a:ea typeface="Helvetica Neue" panose="02000503000000020004" pitchFamily="2" charset="0"/>
                <a:cs typeface="Times New Roman" panose="02020603050405020304" pitchFamily="18" charset="0"/>
              </a:rPr>
            </a:br>
            <a:r>
              <a:rPr lang="tr-TR" sz="4600" b="1">
                <a:latin typeface="Times New Roman" panose="02020603050405020304" pitchFamily="18" charset="0"/>
                <a:ea typeface="Helvetica Neue" panose="02000503000000020004" pitchFamily="2" charset="0"/>
                <a:cs typeface="Times New Roman" panose="02020603050405020304" pitchFamily="18" charset="0"/>
              </a:rPr>
              <a:t>MÜHENDİSLİK, MİMARLIK VE TASARIM FAKÜLTESİ</a:t>
            </a:r>
            <a:endParaRPr lang="en-CY" sz="4600"/>
          </a:p>
        </p:txBody>
      </p:sp>
      <p:sp>
        <p:nvSpPr>
          <p:cNvPr id="11" name="Subtitle 2">
            <a:extLst>
              <a:ext uri="{FF2B5EF4-FFF2-40B4-BE49-F238E27FC236}">
                <a16:creationId xmlns:a16="http://schemas.microsoft.com/office/drawing/2014/main" id="{42AE99A4-436D-1ECD-9833-5DC90F411539}"/>
              </a:ext>
            </a:extLst>
          </p:cNvPr>
          <p:cNvSpPr txBox="1">
            <a:spLocks/>
          </p:cNvSpPr>
          <p:nvPr/>
        </p:nvSpPr>
        <p:spPr>
          <a:xfrm>
            <a:off x="765045" y="3720000"/>
            <a:ext cx="8197721" cy="42378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200" b="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3200" dirty="0">
                <a:latin typeface="Times New Roman"/>
                <a:ea typeface="Helvetica Neue" panose="02000503000000020004" pitchFamily="2" charset="0"/>
                <a:cs typeface="Times New Roman"/>
              </a:rPr>
              <a:t>BİLGİSAYAR MÜHENDİSLİĞİ BÖLÜMÜ</a:t>
            </a:r>
          </a:p>
          <a:p>
            <a:endParaRPr lang="tr-TR" sz="2400" dirty="0">
              <a:latin typeface="Times New Roman" panose="02020603050405020304" pitchFamily="18" charset="0"/>
              <a:cs typeface="Times New Roman" panose="02020603050405020304" pitchFamily="18" charset="0"/>
            </a:endParaRPr>
          </a:p>
          <a:p>
            <a:r>
              <a:rPr lang="tr-TR" sz="2000" dirty="0">
                <a:latin typeface="Arial"/>
                <a:cs typeface="Arial"/>
              </a:rPr>
              <a:t>2026-2027 Oryantasyon Sunumu</a:t>
            </a:r>
            <a:endParaRPr lang="en-GB" sz="1800" dirty="0">
              <a:latin typeface="Arial"/>
              <a:cs typeface="Arial"/>
            </a:endParaRPr>
          </a:p>
          <a:p>
            <a:endParaRPr lang="tr-TR" sz="2400" dirty="0">
              <a:latin typeface="Times New Roman" panose="02020603050405020304" pitchFamily="18" charset="0"/>
              <a:cs typeface="Times New Roman" panose="02020603050405020304" pitchFamily="18" charset="0"/>
            </a:endParaRPr>
          </a:p>
        </p:txBody>
      </p:sp>
      <p:cxnSp>
        <p:nvCxnSpPr>
          <p:cNvPr id="12" name="Düz Bağlayıcı 11">
            <a:extLst>
              <a:ext uri="{FF2B5EF4-FFF2-40B4-BE49-F238E27FC236}">
                <a16:creationId xmlns:a16="http://schemas.microsoft.com/office/drawing/2014/main" id="{8102ACA2-C1D2-3A11-FE2D-8F404F46A59E}"/>
              </a:ext>
            </a:extLst>
          </p:cNvPr>
          <p:cNvCxnSpPr>
            <a:cxnSpLocks/>
          </p:cNvCxnSpPr>
          <p:nvPr/>
        </p:nvCxnSpPr>
        <p:spPr>
          <a:xfrm>
            <a:off x="882612" y="3429000"/>
            <a:ext cx="1080000" cy="0"/>
          </a:xfrm>
          <a:prstGeom prst="line">
            <a:avLst/>
          </a:prstGeom>
          <a:ln w="44450">
            <a:solidFill>
              <a:schemeClr val="bg1"/>
            </a:solidFill>
          </a:ln>
        </p:spPr>
        <p:style>
          <a:lnRef idx="1">
            <a:schemeClr val="dk1"/>
          </a:lnRef>
          <a:fillRef idx="0">
            <a:schemeClr val="dk1"/>
          </a:fillRef>
          <a:effectRef idx="0">
            <a:schemeClr val="dk1"/>
          </a:effectRef>
          <a:fontRef idx="minor">
            <a:schemeClr val="tx1"/>
          </a:fontRef>
        </p:style>
      </p:cxnSp>
      <p:sp>
        <p:nvSpPr>
          <p:cNvPr id="13" name="Subtitle 2">
            <a:extLst>
              <a:ext uri="{FF2B5EF4-FFF2-40B4-BE49-F238E27FC236}">
                <a16:creationId xmlns:a16="http://schemas.microsoft.com/office/drawing/2014/main" id="{BB8E6A99-B394-7061-759B-EDC1CD27B488}"/>
              </a:ext>
            </a:extLst>
          </p:cNvPr>
          <p:cNvSpPr txBox="1">
            <a:spLocks/>
          </p:cNvSpPr>
          <p:nvPr/>
        </p:nvSpPr>
        <p:spPr>
          <a:xfrm>
            <a:off x="765047" y="4617720"/>
            <a:ext cx="7330441" cy="27454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200" b="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CY" sz="1600" b="0"/>
          </a:p>
        </p:txBody>
      </p:sp>
      <p:sp>
        <p:nvSpPr>
          <p:cNvPr id="2" name="Subtitle 2">
            <a:extLst>
              <a:ext uri="{FF2B5EF4-FFF2-40B4-BE49-F238E27FC236}">
                <a16:creationId xmlns:a16="http://schemas.microsoft.com/office/drawing/2014/main" id="{09534DD8-12F7-7CE2-0EC6-353157EFE8F9}"/>
              </a:ext>
            </a:extLst>
          </p:cNvPr>
          <p:cNvSpPr txBox="1">
            <a:spLocks/>
          </p:cNvSpPr>
          <p:nvPr/>
        </p:nvSpPr>
        <p:spPr>
          <a:xfrm>
            <a:off x="765047" y="5911179"/>
            <a:ext cx="2793276" cy="27454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sz="1600"/>
              <a:t>bilgisayar.bartin.edu.tr</a:t>
            </a:r>
            <a:endParaRPr lang="en-CY" sz="1600"/>
          </a:p>
        </p:txBody>
      </p:sp>
    </p:spTree>
    <p:extLst>
      <p:ext uri="{BB962C8B-B14F-4D97-AF65-F5344CB8AC3E}">
        <p14:creationId xmlns:p14="http://schemas.microsoft.com/office/powerpoint/2010/main" val="4223880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FD475A80-D0BE-B2BA-B933-ACC4E703D7B1}"/>
              </a:ext>
            </a:extLst>
          </p:cNvPr>
          <p:cNvSpPr>
            <a:spLocks noGrp="1"/>
          </p:cNvSpPr>
          <p:nvPr>
            <p:ph type="sldNum" sz="quarter" idx="12"/>
          </p:nvPr>
        </p:nvSpPr>
        <p:spPr/>
        <p:txBody>
          <a:bodyPr/>
          <a:lstStyle/>
          <a:p>
            <a:fld id="{16A30B4E-4A5B-4319-B933-EFB37365C60E}" type="slidenum">
              <a:rPr lang="tr-TR" altLang="tr-TR" smtClean="0"/>
              <a:pPr/>
              <a:t>3</a:t>
            </a:fld>
            <a:endParaRPr lang="tr-TR" altLang="tr-TR"/>
          </a:p>
        </p:txBody>
      </p:sp>
      <p:graphicFrame>
        <p:nvGraphicFramePr>
          <p:cNvPr id="6" name="İçerik Yer Tutucusu 5">
            <a:extLst>
              <a:ext uri="{FF2B5EF4-FFF2-40B4-BE49-F238E27FC236}">
                <a16:creationId xmlns:a16="http://schemas.microsoft.com/office/drawing/2014/main" id="{83A61AD1-FF52-7E5D-9212-11ACBD22BA43}"/>
              </a:ext>
            </a:extLst>
          </p:cNvPr>
          <p:cNvGraphicFramePr>
            <a:graphicFrameLocks noGrp="1"/>
          </p:cNvGraphicFramePr>
          <p:nvPr>
            <p:ph idx="1"/>
            <p:extLst>
              <p:ext uri="{D42A27DB-BD31-4B8C-83A1-F6EECF244321}">
                <p14:modId xmlns:p14="http://schemas.microsoft.com/office/powerpoint/2010/main" val="2121580673"/>
              </p:ext>
            </p:extLst>
          </p:nvPr>
        </p:nvGraphicFramePr>
        <p:xfrm>
          <a:off x="1113121" y="194147"/>
          <a:ext cx="10515600" cy="5651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244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1388CAE5-A8C6-189E-D700-B5E9C5C790DF}"/>
              </a:ext>
            </a:extLst>
          </p:cNvPr>
          <p:cNvSpPr>
            <a:spLocks noGrp="1"/>
          </p:cNvSpPr>
          <p:nvPr>
            <p:ph type="title"/>
          </p:nvPr>
        </p:nvSpPr>
        <p:spPr>
          <a:xfrm>
            <a:off x="549176" y="336384"/>
            <a:ext cx="10515600" cy="697958"/>
          </a:xfrm>
        </p:spPr>
        <p:txBody>
          <a:bodyPr/>
          <a:lstStyle/>
          <a:p>
            <a:r>
              <a:rPr lang="tr-TR" dirty="0"/>
              <a:t>Bartın Üniversitesi</a:t>
            </a:r>
          </a:p>
        </p:txBody>
      </p:sp>
      <p:sp>
        <p:nvSpPr>
          <p:cNvPr id="5" name="Metin Yer Tutucusu 4">
            <a:extLst>
              <a:ext uri="{FF2B5EF4-FFF2-40B4-BE49-F238E27FC236}">
                <a16:creationId xmlns:a16="http://schemas.microsoft.com/office/drawing/2014/main" id="{C7C7E705-962B-C61F-A5FF-6CBB36E0CDE8}"/>
              </a:ext>
            </a:extLst>
          </p:cNvPr>
          <p:cNvSpPr>
            <a:spLocks noGrp="1"/>
          </p:cNvSpPr>
          <p:nvPr>
            <p:ph type="body" sz="quarter" idx="15"/>
          </p:nvPr>
        </p:nvSpPr>
        <p:spPr>
          <a:xfrm>
            <a:off x="838200" y="5927575"/>
            <a:ext cx="10515600" cy="365125"/>
          </a:xfrm>
        </p:spPr>
        <p:txBody>
          <a:bodyPr/>
          <a:lstStyle/>
          <a:p>
            <a:r>
              <a:rPr lang="tr-TR"/>
              <a:t>Bartın Üniversitesi, 2008 yılında kurulmuş olup, </a:t>
            </a:r>
            <a:r>
              <a:rPr lang="tr-TR" err="1"/>
              <a:t>Kutlubey</a:t>
            </a:r>
            <a:r>
              <a:rPr lang="tr-TR"/>
              <a:t> ve Ağdacı olmak üzere iki ana yerleşkeye sahiptir. </a:t>
            </a:r>
            <a:r>
              <a:rPr lang="tr-TR" b="1" err="1"/>
              <a:t>Kutlubey</a:t>
            </a:r>
            <a:r>
              <a:rPr lang="tr-TR" b="1"/>
              <a:t> Yerleşkesi</a:t>
            </a:r>
            <a:r>
              <a:rPr lang="tr-TR"/>
              <a:t>, Bartın Üniversitesi'nin ana kampüsü olarak rektörlük binasına ve birçok akademik birime ev sahipliği yapmaktadır. Burada Mühendislik, Mimarlık ve Tasarım Fakültesi de yer almaktadır. Rektörlük yönetimi, akademik birimler ve daire başkanlıklarıyla ilgili bilgilere üniversitenin resmi web sitesi üzerinden ulaşılabilir. Ayrıca üniversite bünyesindeki </a:t>
            </a:r>
            <a:r>
              <a:rPr lang="tr-TR" b="1"/>
              <a:t>Rektörlük İletişim Merkezi (RİMER)</a:t>
            </a:r>
            <a:r>
              <a:rPr lang="tr-TR"/>
              <a:t>, öğrencilerin her türlü soru ve taleplerini iletebileceği bir platform sunmaktadır​.</a:t>
            </a:r>
          </a:p>
        </p:txBody>
      </p:sp>
      <p:sp>
        <p:nvSpPr>
          <p:cNvPr id="6" name="Slayt Numarası Yer Tutucusu 5">
            <a:extLst>
              <a:ext uri="{FF2B5EF4-FFF2-40B4-BE49-F238E27FC236}">
                <a16:creationId xmlns:a16="http://schemas.microsoft.com/office/drawing/2014/main" id="{9D8E99C9-242A-B67B-043D-225FA1264544}"/>
              </a:ext>
            </a:extLst>
          </p:cNvPr>
          <p:cNvSpPr>
            <a:spLocks noGrp="1"/>
          </p:cNvSpPr>
          <p:nvPr>
            <p:ph type="sldNum" sz="quarter" idx="4"/>
          </p:nvPr>
        </p:nvSpPr>
        <p:spPr/>
        <p:txBody>
          <a:bodyPr/>
          <a:lstStyle/>
          <a:p>
            <a:fld id="{B5E7337E-6B17-014B-AB72-4F4640082CEB}" type="slidenum">
              <a:rPr lang="en-CY" smtClean="0"/>
              <a:pPr/>
              <a:t>4</a:t>
            </a:fld>
            <a:endParaRPr lang="en-CY"/>
          </a:p>
        </p:txBody>
      </p:sp>
      <p:pic>
        <p:nvPicPr>
          <p:cNvPr id="16" name="İçerik Yer Tutucusu 15">
            <a:extLst>
              <a:ext uri="{FF2B5EF4-FFF2-40B4-BE49-F238E27FC236}">
                <a16:creationId xmlns:a16="http://schemas.microsoft.com/office/drawing/2014/main" id="{08740941-444E-9FB2-1878-F50FCC8279FF}"/>
              </a:ext>
            </a:extLst>
          </p:cNvPr>
          <p:cNvPicPr>
            <a:picLocks noGrp="1" noChangeAspect="1"/>
          </p:cNvPicPr>
          <p:nvPr>
            <p:ph idx="1"/>
          </p:nvPr>
        </p:nvPicPr>
        <p:blipFill>
          <a:blip r:embed="rId3"/>
          <a:stretch>
            <a:fillRect/>
          </a:stretch>
        </p:blipFill>
        <p:spPr>
          <a:xfrm>
            <a:off x="302673" y="1447324"/>
            <a:ext cx="4446267" cy="2663292"/>
          </a:xfrm>
        </p:spPr>
      </p:pic>
      <p:pic>
        <p:nvPicPr>
          <p:cNvPr id="18" name="Resim 17">
            <a:extLst>
              <a:ext uri="{FF2B5EF4-FFF2-40B4-BE49-F238E27FC236}">
                <a16:creationId xmlns:a16="http://schemas.microsoft.com/office/drawing/2014/main" id="{A35F9981-02E0-0A2D-30C5-FA74E8C3DD24}"/>
              </a:ext>
            </a:extLst>
          </p:cNvPr>
          <p:cNvPicPr>
            <a:picLocks noChangeAspect="1"/>
          </p:cNvPicPr>
          <p:nvPr/>
        </p:nvPicPr>
        <p:blipFill>
          <a:blip r:embed="rId4"/>
          <a:stretch>
            <a:fillRect/>
          </a:stretch>
        </p:blipFill>
        <p:spPr>
          <a:xfrm>
            <a:off x="4827205" y="1447324"/>
            <a:ext cx="4492896" cy="2663292"/>
          </a:xfrm>
          <a:prstGeom prst="rect">
            <a:avLst/>
          </a:prstGeom>
        </p:spPr>
      </p:pic>
      <p:pic>
        <p:nvPicPr>
          <p:cNvPr id="22" name="Resim 21">
            <a:extLst>
              <a:ext uri="{FF2B5EF4-FFF2-40B4-BE49-F238E27FC236}">
                <a16:creationId xmlns:a16="http://schemas.microsoft.com/office/drawing/2014/main" id="{C9039ABD-10FE-54B3-371A-8821A99AFF70}"/>
              </a:ext>
            </a:extLst>
          </p:cNvPr>
          <p:cNvPicPr>
            <a:picLocks noChangeAspect="1"/>
          </p:cNvPicPr>
          <p:nvPr/>
        </p:nvPicPr>
        <p:blipFill>
          <a:blip r:embed="rId5"/>
          <a:stretch>
            <a:fillRect/>
          </a:stretch>
        </p:blipFill>
        <p:spPr>
          <a:xfrm>
            <a:off x="9487953" y="1447324"/>
            <a:ext cx="2401373" cy="3041261"/>
          </a:xfrm>
          <a:prstGeom prst="rect">
            <a:avLst/>
          </a:prstGeom>
        </p:spPr>
      </p:pic>
      <p:sp>
        <p:nvSpPr>
          <p:cNvPr id="2" name="Metin kutusu 1">
            <a:extLst>
              <a:ext uri="{FF2B5EF4-FFF2-40B4-BE49-F238E27FC236}">
                <a16:creationId xmlns:a16="http://schemas.microsoft.com/office/drawing/2014/main" id="{45372D54-D5AC-3083-9CE5-C67BFD73701F}"/>
              </a:ext>
            </a:extLst>
          </p:cNvPr>
          <p:cNvSpPr txBox="1"/>
          <p:nvPr/>
        </p:nvSpPr>
        <p:spPr>
          <a:xfrm>
            <a:off x="175879" y="4705758"/>
            <a:ext cx="6136373" cy="954107"/>
          </a:xfrm>
          <a:prstGeom prst="rect">
            <a:avLst/>
          </a:prstGeom>
          <a:noFill/>
        </p:spPr>
        <p:txBody>
          <a:bodyPr wrap="square" lIns="91440" tIns="45720" rIns="91440" bIns="45720" rtlCol="0" anchor="t">
            <a:spAutoFit/>
          </a:bodyPr>
          <a:lstStyle/>
          <a:p>
            <a:r>
              <a:rPr lang="tr-TR" sz="1400" dirty="0"/>
              <a:t>Mühendislik, Mimarlık ve Tasarım Fakültesi: Prof. Dr. Handan UCUN ÖZEL</a:t>
            </a:r>
          </a:p>
          <a:p>
            <a:r>
              <a:rPr lang="tr-TR" sz="1400" dirty="0"/>
              <a:t>Orman Fakültesi: Prof. Dr. Tuğrul VAROL</a:t>
            </a:r>
          </a:p>
          <a:p>
            <a:r>
              <a:rPr lang="tr-TR" sz="1400" dirty="0"/>
              <a:t>İnsan ve Toplum Bilimleri Fakültesi: Prof. Dr. Aslı YAZICI</a:t>
            </a:r>
            <a:endParaRPr lang="tr-TR" sz="1400" dirty="0">
              <a:cs typeface="Arial"/>
            </a:endParaRPr>
          </a:p>
          <a:p>
            <a:r>
              <a:rPr lang="tr-TR" sz="1400" dirty="0"/>
              <a:t>Eğitim Fakültesi: Prof. Dr. Emrah BOYLU</a:t>
            </a:r>
            <a:endParaRPr lang="tr-TR" sz="1400" dirty="0">
              <a:cs typeface="Arial"/>
            </a:endParaRPr>
          </a:p>
        </p:txBody>
      </p:sp>
      <p:sp>
        <p:nvSpPr>
          <p:cNvPr id="4" name="Metin kutusu 3">
            <a:extLst>
              <a:ext uri="{FF2B5EF4-FFF2-40B4-BE49-F238E27FC236}">
                <a16:creationId xmlns:a16="http://schemas.microsoft.com/office/drawing/2014/main" id="{07083B64-F34B-6015-A338-338DC8B4B667}"/>
              </a:ext>
            </a:extLst>
          </p:cNvPr>
          <p:cNvSpPr txBox="1"/>
          <p:nvPr/>
        </p:nvSpPr>
        <p:spPr>
          <a:xfrm>
            <a:off x="6751528" y="4643541"/>
            <a:ext cx="4727231" cy="1169551"/>
          </a:xfrm>
          <a:prstGeom prst="rect">
            <a:avLst/>
          </a:prstGeom>
          <a:noFill/>
        </p:spPr>
        <p:txBody>
          <a:bodyPr wrap="square" lIns="91440" tIns="45720" rIns="91440" bIns="45720" rtlCol="0" anchor="t">
            <a:spAutoFit/>
          </a:bodyPr>
          <a:lstStyle/>
          <a:p>
            <a:r>
              <a:rPr lang="tr-TR" sz="1400" dirty="0"/>
              <a:t>Fen Fakültesi: Prof. Dr. Ömer KİŞİ</a:t>
            </a:r>
          </a:p>
          <a:p>
            <a:r>
              <a:rPr lang="tr-TR" sz="1400" dirty="0"/>
              <a:t>İktisadi ve İdari Bilimler Fakültesi: Prof. Dr. Metin SABAN</a:t>
            </a:r>
            <a:endParaRPr lang="tr-TR" sz="1400" dirty="0">
              <a:cs typeface="Arial"/>
            </a:endParaRPr>
          </a:p>
          <a:p>
            <a:r>
              <a:rPr lang="tr-TR" sz="1400" dirty="0"/>
              <a:t>İlahiyat Fakültesi: Prof. Dr. Ömer BAŞKAN</a:t>
            </a:r>
            <a:endParaRPr lang="tr-TR" sz="1400" dirty="0">
              <a:cs typeface="Arial"/>
            </a:endParaRPr>
          </a:p>
          <a:p>
            <a:pPr algn="l"/>
            <a:r>
              <a:rPr lang="tr-TR" sz="1400" dirty="0"/>
              <a:t>Sağlık Bilimleri Fakültesi: Prof. Dr. Elif KARAHAN</a:t>
            </a:r>
            <a:endParaRPr lang="tr-TR" sz="1400" dirty="0">
              <a:cs typeface="Arial"/>
            </a:endParaRPr>
          </a:p>
          <a:p>
            <a:r>
              <a:rPr lang="tr-TR" sz="1400" dirty="0"/>
              <a:t>Spor Bilimleri Fakültesi: Prof. Dr. Mustafa KOÇ</a:t>
            </a:r>
            <a:endParaRPr lang="tr-TR" sz="1400" dirty="0">
              <a:cs typeface="Arial"/>
            </a:endParaRPr>
          </a:p>
        </p:txBody>
      </p:sp>
      <p:sp>
        <p:nvSpPr>
          <p:cNvPr id="7" name="Metin kutusu 6">
            <a:extLst>
              <a:ext uri="{FF2B5EF4-FFF2-40B4-BE49-F238E27FC236}">
                <a16:creationId xmlns:a16="http://schemas.microsoft.com/office/drawing/2014/main" id="{31664282-B460-9A15-87B1-1B6F45F50668}"/>
              </a:ext>
            </a:extLst>
          </p:cNvPr>
          <p:cNvSpPr txBox="1"/>
          <p:nvPr/>
        </p:nvSpPr>
        <p:spPr>
          <a:xfrm>
            <a:off x="250824" y="4339581"/>
            <a:ext cx="2274982" cy="369332"/>
          </a:xfrm>
          <a:prstGeom prst="rect">
            <a:avLst/>
          </a:prstGeom>
          <a:noFill/>
        </p:spPr>
        <p:txBody>
          <a:bodyPr wrap="none" rtlCol="0">
            <a:spAutoFit/>
          </a:bodyPr>
          <a:lstStyle/>
          <a:p>
            <a:pPr algn="l"/>
            <a:r>
              <a:rPr lang="tr-TR" b="1"/>
              <a:t>Akademik Birimler </a:t>
            </a:r>
          </a:p>
        </p:txBody>
      </p:sp>
    </p:spTree>
    <p:extLst>
      <p:ext uri="{BB962C8B-B14F-4D97-AF65-F5344CB8AC3E}">
        <p14:creationId xmlns:p14="http://schemas.microsoft.com/office/powerpoint/2010/main" val="609998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C5CB33-02EE-FFD6-6ED5-150724F15FA8}"/>
              </a:ext>
            </a:extLst>
          </p:cNvPr>
          <p:cNvSpPr>
            <a:spLocks noGrp="1"/>
          </p:cNvSpPr>
          <p:nvPr>
            <p:ph type="title"/>
          </p:nvPr>
        </p:nvSpPr>
        <p:spPr/>
        <p:txBody>
          <a:bodyPr/>
          <a:lstStyle/>
          <a:p>
            <a:r>
              <a:rPr lang="tr-TR" dirty="0"/>
              <a:t>Bartın İlimiz</a:t>
            </a:r>
          </a:p>
        </p:txBody>
      </p:sp>
      <p:sp>
        <p:nvSpPr>
          <p:cNvPr id="4" name="Slayt Numarası Yer Tutucusu 3">
            <a:extLst>
              <a:ext uri="{FF2B5EF4-FFF2-40B4-BE49-F238E27FC236}">
                <a16:creationId xmlns:a16="http://schemas.microsoft.com/office/drawing/2014/main" id="{69A0326C-C67A-E5B5-F77F-1990DEE56718}"/>
              </a:ext>
            </a:extLst>
          </p:cNvPr>
          <p:cNvSpPr>
            <a:spLocks noGrp="1"/>
          </p:cNvSpPr>
          <p:nvPr>
            <p:ph type="sldNum" sz="quarter" idx="4"/>
          </p:nvPr>
        </p:nvSpPr>
        <p:spPr/>
        <p:txBody>
          <a:bodyPr/>
          <a:lstStyle/>
          <a:p>
            <a:fld id="{16A30B4E-4A5B-4319-B933-EFB37365C60E}" type="slidenum">
              <a:rPr lang="tr-TR" altLang="tr-TR" smtClean="0"/>
              <a:pPr/>
              <a:t>5</a:t>
            </a:fld>
            <a:endParaRPr lang="tr-TR" altLang="tr-TR"/>
          </a:p>
        </p:txBody>
      </p:sp>
      <p:pic>
        <p:nvPicPr>
          <p:cNvPr id="8" name="Resim 7">
            <a:extLst>
              <a:ext uri="{FF2B5EF4-FFF2-40B4-BE49-F238E27FC236}">
                <a16:creationId xmlns:a16="http://schemas.microsoft.com/office/drawing/2014/main" id="{7F5A1639-FC0E-94C3-9F5E-B6D9376F52C6}"/>
              </a:ext>
            </a:extLst>
          </p:cNvPr>
          <p:cNvPicPr>
            <a:picLocks noChangeAspect="1"/>
          </p:cNvPicPr>
          <p:nvPr/>
        </p:nvPicPr>
        <p:blipFill>
          <a:blip r:embed="rId2"/>
          <a:stretch>
            <a:fillRect/>
          </a:stretch>
        </p:blipFill>
        <p:spPr>
          <a:xfrm>
            <a:off x="821821" y="1189890"/>
            <a:ext cx="10531979" cy="5104010"/>
          </a:xfrm>
          <a:prstGeom prst="rect">
            <a:avLst/>
          </a:prstGeom>
        </p:spPr>
      </p:pic>
    </p:spTree>
    <p:extLst>
      <p:ext uri="{BB962C8B-B14F-4D97-AF65-F5344CB8AC3E}">
        <p14:creationId xmlns:p14="http://schemas.microsoft.com/office/powerpoint/2010/main" val="256805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31BB19-5C88-E6D5-A79F-B12EAE9EFCD1}"/>
              </a:ext>
            </a:extLst>
          </p:cNvPr>
          <p:cNvSpPr>
            <a:spLocks noGrp="1"/>
          </p:cNvSpPr>
          <p:nvPr>
            <p:ph type="title"/>
          </p:nvPr>
        </p:nvSpPr>
        <p:spPr/>
        <p:txBody>
          <a:bodyPr/>
          <a:lstStyle/>
          <a:p>
            <a:r>
              <a:rPr lang="tr-TR"/>
              <a:t>Bartın İlimiz</a:t>
            </a:r>
          </a:p>
        </p:txBody>
      </p:sp>
      <p:sp>
        <p:nvSpPr>
          <p:cNvPr id="4" name="Slayt Numarası Yer Tutucusu 3">
            <a:extLst>
              <a:ext uri="{FF2B5EF4-FFF2-40B4-BE49-F238E27FC236}">
                <a16:creationId xmlns:a16="http://schemas.microsoft.com/office/drawing/2014/main" id="{15DFC68C-E695-4EB9-331A-DC0A86D134E1}"/>
              </a:ext>
            </a:extLst>
          </p:cNvPr>
          <p:cNvSpPr>
            <a:spLocks noGrp="1"/>
          </p:cNvSpPr>
          <p:nvPr>
            <p:ph type="sldNum" sz="quarter" idx="12"/>
          </p:nvPr>
        </p:nvSpPr>
        <p:spPr/>
        <p:txBody>
          <a:bodyPr/>
          <a:lstStyle/>
          <a:p>
            <a:fld id="{16A30B4E-4A5B-4319-B933-EFB37365C60E}" type="slidenum">
              <a:rPr lang="tr-TR" altLang="tr-TR" smtClean="0"/>
              <a:pPr/>
              <a:t>6</a:t>
            </a:fld>
            <a:endParaRPr lang="tr-TR" altLang="tr-TR"/>
          </a:p>
        </p:txBody>
      </p:sp>
      <p:pic>
        <p:nvPicPr>
          <p:cNvPr id="2050" name="Picture 2" descr="BARTIN GENÇLİK VE SPOR İL MÜDÜRLÜĞÜ">
            <a:extLst>
              <a:ext uri="{FF2B5EF4-FFF2-40B4-BE49-F238E27FC236}">
                <a16:creationId xmlns:a16="http://schemas.microsoft.com/office/drawing/2014/main" id="{3E0102BE-403B-9C3E-07C5-C1AA65D91B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18048" y="1063525"/>
            <a:ext cx="6542988" cy="4874433"/>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descr="dış mekan, ağaç, gökyüzü, çim içeren bir resim&#10;&#10;Yapay zeka tarafından oluşturulmuş içerik yanlış olabilir.">
            <a:extLst>
              <a:ext uri="{FF2B5EF4-FFF2-40B4-BE49-F238E27FC236}">
                <a16:creationId xmlns:a16="http://schemas.microsoft.com/office/drawing/2014/main" id="{46430490-A033-D180-F82B-8DE49C9A2E91}"/>
              </a:ext>
            </a:extLst>
          </p:cNvPr>
          <p:cNvPicPr>
            <a:picLocks noChangeAspect="1"/>
          </p:cNvPicPr>
          <p:nvPr/>
        </p:nvPicPr>
        <p:blipFill>
          <a:blip r:embed="rId3"/>
          <a:stretch>
            <a:fillRect/>
          </a:stretch>
        </p:blipFill>
        <p:spPr>
          <a:xfrm>
            <a:off x="6274230" y="1232860"/>
            <a:ext cx="2891725" cy="1925465"/>
          </a:xfrm>
          <a:prstGeom prst="rect">
            <a:avLst/>
          </a:prstGeom>
        </p:spPr>
      </p:pic>
    </p:spTree>
    <p:extLst>
      <p:ext uri="{BB962C8B-B14F-4D97-AF65-F5344CB8AC3E}">
        <p14:creationId xmlns:p14="http://schemas.microsoft.com/office/powerpoint/2010/main" val="3043479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87AE2B8D-628F-51D4-2938-B5F777B4D8D7}"/>
              </a:ext>
            </a:extLst>
          </p:cNvPr>
          <p:cNvSpPr>
            <a:spLocks noGrp="1"/>
          </p:cNvSpPr>
          <p:nvPr>
            <p:ph type="title"/>
          </p:nvPr>
        </p:nvSpPr>
        <p:spPr>
          <a:xfrm>
            <a:off x="838200" y="365126"/>
            <a:ext cx="10956010" cy="697958"/>
          </a:xfrm>
        </p:spPr>
        <p:txBody>
          <a:bodyPr/>
          <a:lstStyle/>
          <a:p>
            <a:pPr>
              <a:lnSpc>
                <a:spcPct val="100000"/>
              </a:lnSpc>
              <a:spcBef>
                <a:spcPts val="0"/>
              </a:spcBef>
            </a:pPr>
            <a:r>
              <a:rPr lang="tr-TR" sz="3200" dirty="0">
                <a:latin typeface="Arial"/>
                <a:ea typeface="Cambria"/>
                <a:cs typeface="Arial"/>
              </a:rPr>
              <a:t>Fakültemiz ve Kurumsal Tarihçesi</a:t>
            </a:r>
            <a:endParaRPr lang="en-US" sz="3200" dirty="0">
              <a:latin typeface="Arial"/>
              <a:ea typeface="Cambria"/>
              <a:cs typeface="Arial"/>
            </a:endParaRPr>
          </a:p>
        </p:txBody>
      </p:sp>
      <p:sp>
        <p:nvSpPr>
          <p:cNvPr id="6" name="Slayt Numarası Yer Tutucusu 5">
            <a:extLst>
              <a:ext uri="{FF2B5EF4-FFF2-40B4-BE49-F238E27FC236}">
                <a16:creationId xmlns:a16="http://schemas.microsoft.com/office/drawing/2014/main" id="{54F61A38-B32F-66BA-8C40-F8DA6DF52431}"/>
              </a:ext>
            </a:extLst>
          </p:cNvPr>
          <p:cNvSpPr>
            <a:spLocks noGrp="1"/>
          </p:cNvSpPr>
          <p:nvPr>
            <p:ph type="sldNum" sz="quarter" idx="4"/>
          </p:nvPr>
        </p:nvSpPr>
        <p:spPr/>
        <p:txBody>
          <a:bodyPr/>
          <a:lstStyle/>
          <a:p>
            <a:fld id="{B5E7337E-6B17-014B-AB72-4F4640082CEB}" type="slidenum">
              <a:rPr lang="en-CY" smtClean="0"/>
              <a:pPr/>
              <a:t>7</a:t>
            </a:fld>
            <a:endParaRPr lang="en-CY"/>
          </a:p>
        </p:txBody>
      </p:sp>
      <p:sp>
        <p:nvSpPr>
          <p:cNvPr id="2" name="Metin kutusu 1">
            <a:extLst>
              <a:ext uri="{FF2B5EF4-FFF2-40B4-BE49-F238E27FC236}">
                <a16:creationId xmlns:a16="http://schemas.microsoft.com/office/drawing/2014/main" id="{FE83205E-CB16-4F5D-8FCA-B0D9FDD70869}"/>
              </a:ext>
            </a:extLst>
          </p:cNvPr>
          <p:cNvSpPr txBox="1"/>
          <p:nvPr/>
        </p:nvSpPr>
        <p:spPr>
          <a:xfrm>
            <a:off x="715292" y="4486550"/>
            <a:ext cx="10757010" cy="203132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just">
              <a:buFont typeface="Wingdings" panose="05000000000000000000" pitchFamily="2" charset="2"/>
              <a:buChar char="v"/>
            </a:pPr>
            <a:r>
              <a:rPr lang="tr-TR" b="1">
                <a:latin typeface="Cambria" panose="02040503050406030204" pitchFamily="18" charset="0"/>
                <a:ea typeface="Cambria" panose="02040503050406030204" pitchFamily="18" charset="0"/>
                <a:cs typeface="Arial"/>
              </a:rPr>
              <a:t>22 Mayıs 2008 tarih ve 2765 sayılı Kanunla Bartın Üniversitesi</a:t>
            </a:r>
            <a:r>
              <a:rPr lang="tr-TR">
                <a:latin typeface="Cambria" panose="02040503050406030204" pitchFamily="18" charset="0"/>
                <a:ea typeface="Cambria" panose="02040503050406030204" pitchFamily="18" charset="0"/>
                <a:cs typeface="Arial"/>
              </a:rPr>
              <a:t> ile birlikte </a:t>
            </a:r>
            <a:r>
              <a:rPr lang="tr-TR" b="1">
                <a:latin typeface="Cambria" panose="02040503050406030204" pitchFamily="18" charset="0"/>
                <a:ea typeface="Cambria" panose="02040503050406030204" pitchFamily="18" charset="0"/>
                <a:cs typeface="Arial"/>
              </a:rPr>
              <a:t>Mühendislik Fakültesi</a:t>
            </a:r>
            <a:r>
              <a:rPr lang="tr-TR">
                <a:latin typeface="Cambria" panose="02040503050406030204" pitchFamily="18" charset="0"/>
                <a:ea typeface="Cambria" panose="02040503050406030204" pitchFamily="18" charset="0"/>
                <a:cs typeface="Arial"/>
              </a:rPr>
              <a:t> kurulmuştur.</a:t>
            </a:r>
            <a:r>
              <a:rPr lang="en-US">
                <a:solidFill>
                  <a:srgbClr val="808080"/>
                </a:solidFill>
                <a:latin typeface="Cambria" panose="02040503050406030204" pitchFamily="18" charset="0"/>
                <a:ea typeface="Cambria" panose="02040503050406030204" pitchFamily="18" charset="0"/>
                <a:cs typeface="Arial"/>
              </a:rPr>
              <a:t>​</a:t>
            </a:r>
          </a:p>
          <a:p>
            <a:pPr marL="457200" indent="-457200" algn="just">
              <a:buFont typeface="Wingdings" panose="05000000000000000000" pitchFamily="2" charset="2"/>
              <a:buChar char="v"/>
            </a:pPr>
            <a:endParaRPr lang="en-US">
              <a:solidFill>
                <a:srgbClr val="808080"/>
              </a:solidFill>
              <a:latin typeface="Cambria" panose="02040503050406030204" pitchFamily="18" charset="0"/>
              <a:ea typeface="Cambria" panose="02040503050406030204" pitchFamily="18" charset="0"/>
              <a:cs typeface="Arial"/>
            </a:endParaRPr>
          </a:p>
          <a:p>
            <a:pPr marL="457200" indent="-457200" algn="just">
              <a:buFont typeface="Wingdings" panose="05000000000000000000" pitchFamily="2" charset="2"/>
              <a:buChar char="v"/>
            </a:pPr>
            <a:r>
              <a:rPr lang="tr-TR" b="1">
                <a:latin typeface="Cambria" panose="02040503050406030204" pitchFamily="18" charset="0"/>
                <a:ea typeface="Cambria" panose="02040503050406030204" pitchFamily="18" charset="0"/>
                <a:cs typeface="Arial"/>
              </a:rPr>
              <a:t>25 Haziran 2019 tarihli 30812 sayılı Resmi Gazetede yayınlanan 1157 karar sayılı Cumhurbaşkanı Kararı </a:t>
            </a:r>
            <a:r>
              <a:rPr lang="tr-TR">
                <a:latin typeface="Cambria" panose="02040503050406030204" pitchFamily="18" charset="0"/>
                <a:ea typeface="Cambria" panose="02040503050406030204" pitchFamily="18" charset="0"/>
                <a:cs typeface="Arial"/>
              </a:rPr>
              <a:t>ile Bartın Üniversitesi Rektörlüğüne bağlı olan Mühendislik Fakültesinin adı </a:t>
            </a:r>
            <a:r>
              <a:rPr lang="tr-TR" b="1">
                <a:latin typeface="Cambria" panose="02040503050406030204" pitchFamily="18" charset="0"/>
                <a:ea typeface="Cambria" panose="02040503050406030204" pitchFamily="18" charset="0"/>
                <a:cs typeface="Arial"/>
              </a:rPr>
              <a:t>Mühendislik, Mimarlık ve Tasarım Fakültesi</a:t>
            </a:r>
            <a:r>
              <a:rPr lang="tr-TR">
                <a:latin typeface="Cambria" panose="02040503050406030204" pitchFamily="18" charset="0"/>
                <a:ea typeface="Cambria" panose="02040503050406030204" pitchFamily="18" charset="0"/>
                <a:cs typeface="Arial"/>
              </a:rPr>
              <a:t> olarak değiştirilmiştir. </a:t>
            </a:r>
            <a:r>
              <a:rPr lang="en-US">
                <a:solidFill>
                  <a:srgbClr val="808080"/>
                </a:solidFill>
                <a:latin typeface="Cambria" panose="02040503050406030204" pitchFamily="18" charset="0"/>
                <a:ea typeface="Cambria" panose="02040503050406030204" pitchFamily="18" charset="0"/>
                <a:cs typeface="Arial"/>
              </a:rPr>
              <a:t>​</a:t>
            </a:r>
          </a:p>
          <a:p>
            <a:endParaRPr lang="tr-TR">
              <a:solidFill>
                <a:srgbClr val="000000"/>
              </a:solidFill>
              <a:latin typeface="Cambria" panose="02040503050406030204" pitchFamily="18" charset="0"/>
              <a:ea typeface="Cambria" panose="02040503050406030204" pitchFamily="18" charset="0"/>
              <a:cs typeface="Arial"/>
            </a:endParaRPr>
          </a:p>
        </p:txBody>
      </p:sp>
      <p:pic>
        <p:nvPicPr>
          <p:cNvPr id="5" name="Resim 4">
            <a:extLst>
              <a:ext uri="{FF2B5EF4-FFF2-40B4-BE49-F238E27FC236}">
                <a16:creationId xmlns:a16="http://schemas.microsoft.com/office/drawing/2014/main" id="{EBE9E183-66AA-94C2-C746-2B037262B7F5}"/>
              </a:ext>
            </a:extLst>
          </p:cNvPr>
          <p:cNvPicPr>
            <a:picLocks noChangeAspect="1"/>
          </p:cNvPicPr>
          <p:nvPr/>
        </p:nvPicPr>
        <p:blipFill>
          <a:blip r:embed="rId3"/>
          <a:stretch>
            <a:fillRect/>
          </a:stretch>
        </p:blipFill>
        <p:spPr>
          <a:xfrm>
            <a:off x="1519133" y="1090068"/>
            <a:ext cx="9150853" cy="3396482"/>
          </a:xfrm>
          <a:prstGeom prst="rect">
            <a:avLst/>
          </a:prstGeom>
        </p:spPr>
      </p:pic>
    </p:spTree>
    <p:extLst>
      <p:ext uri="{BB962C8B-B14F-4D97-AF65-F5344CB8AC3E}">
        <p14:creationId xmlns:p14="http://schemas.microsoft.com/office/powerpoint/2010/main" val="411474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87AE2B8D-628F-51D4-2938-B5F777B4D8D7}"/>
              </a:ext>
            </a:extLst>
          </p:cNvPr>
          <p:cNvSpPr>
            <a:spLocks noGrp="1"/>
          </p:cNvSpPr>
          <p:nvPr>
            <p:ph type="title"/>
          </p:nvPr>
        </p:nvSpPr>
        <p:spPr>
          <a:xfrm>
            <a:off x="838200" y="365126"/>
            <a:ext cx="10956010" cy="697958"/>
          </a:xfrm>
        </p:spPr>
        <p:txBody>
          <a:bodyPr/>
          <a:lstStyle/>
          <a:p>
            <a:pPr>
              <a:lnSpc>
                <a:spcPct val="100000"/>
              </a:lnSpc>
              <a:spcBef>
                <a:spcPts val="0"/>
              </a:spcBef>
            </a:pPr>
            <a:r>
              <a:rPr lang="tr-TR" sz="3200" dirty="0">
                <a:latin typeface="Arial"/>
                <a:ea typeface="Cambria"/>
                <a:cs typeface="Arial"/>
              </a:rPr>
              <a:t>Bölüm Hakkında</a:t>
            </a:r>
            <a:endParaRPr lang="en-US" sz="3200" dirty="0">
              <a:latin typeface="Arial"/>
              <a:ea typeface="Cambria"/>
              <a:cs typeface="Arial"/>
            </a:endParaRPr>
          </a:p>
        </p:txBody>
      </p:sp>
      <p:sp>
        <p:nvSpPr>
          <p:cNvPr id="6" name="Slayt Numarası Yer Tutucusu 5">
            <a:extLst>
              <a:ext uri="{FF2B5EF4-FFF2-40B4-BE49-F238E27FC236}">
                <a16:creationId xmlns:a16="http://schemas.microsoft.com/office/drawing/2014/main" id="{54F61A38-B32F-66BA-8C40-F8DA6DF52431}"/>
              </a:ext>
            </a:extLst>
          </p:cNvPr>
          <p:cNvSpPr>
            <a:spLocks noGrp="1"/>
          </p:cNvSpPr>
          <p:nvPr>
            <p:ph type="sldNum" sz="quarter" idx="4"/>
          </p:nvPr>
        </p:nvSpPr>
        <p:spPr/>
        <p:txBody>
          <a:bodyPr/>
          <a:lstStyle/>
          <a:p>
            <a:fld id="{B5E7337E-6B17-014B-AB72-4F4640082CEB}" type="slidenum">
              <a:rPr lang="en-CY" smtClean="0"/>
              <a:pPr/>
              <a:t>8</a:t>
            </a:fld>
            <a:endParaRPr lang="en-CY"/>
          </a:p>
        </p:txBody>
      </p:sp>
      <p:sp>
        <p:nvSpPr>
          <p:cNvPr id="2" name="Metin kutusu 1">
            <a:extLst>
              <a:ext uri="{FF2B5EF4-FFF2-40B4-BE49-F238E27FC236}">
                <a16:creationId xmlns:a16="http://schemas.microsoft.com/office/drawing/2014/main" id="{FE83205E-CB16-4F5D-8FCA-B0D9FDD70869}"/>
              </a:ext>
            </a:extLst>
          </p:cNvPr>
          <p:cNvSpPr txBox="1"/>
          <p:nvPr/>
        </p:nvSpPr>
        <p:spPr>
          <a:xfrm>
            <a:off x="452713" y="1106757"/>
            <a:ext cx="10956010" cy="462421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14000"/>
              </a:lnSpc>
              <a:buFont typeface="Wingdings" panose="05000000000000000000" pitchFamily="2" charset="2"/>
              <a:buChar char="v"/>
            </a:pPr>
            <a:r>
              <a:rPr lang="en-US" sz="2000" b="1" dirty="0" err="1">
                <a:latin typeface="Cambria"/>
                <a:ea typeface="Cambria"/>
                <a:cs typeface="Arial"/>
              </a:rPr>
              <a:t>Bartın</a:t>
            </a:r>
            <a:r>
              <a:rPr lang="en-US" sz="2000" b="1" dirty="0">
                <a:latin typeface="Cambria"/>
                <a:ea typeface="Cambria"/>
                <a:cs typeface="Arial"/>
              </a:rPr>
              <a:t> </a:t>
            </a:r>
            <a:r>
              <a:rPr lang="en-US" sz="2000" b="1" dirty="0" err="1">
                <a:latin typeface="Cambria"/>
                <a:ea typeface="Cambria"/>
                <a:cs typeface="Arial"/>
              </a:rPr>
              <a:t>Üniversitesi</a:t>
            </a:r>
            <a:r>
              <a:rPr lang="en-US" sz="2000" b="1" dirty="0">
                <a:latin typeface="Cambria"/>
                <a:ea typeface="Cambria"/>
                <a:cs typeface="Arial"/>
              </a:rPr>
              <a:t> </a:t>
            </a:r>
            <a:r>
              <a:rPr lang="en-US" sz="2000" b="1" dirty="0" err="1">
                <a:latin typeface="Cambria"/>
                <a:ea typeface="Cambria"/>
                <a:cs typeface="Arial"/>
              </a:rPr>
              <a:t>Mühendislik</a:t>
            </a:r>
            <a:r>
              <a:rPr lang="en-US" sz="2000" b="1" dirty="0">
                <a:latin typeface="Cambria"/>
                <a:ea typeface="Cambria"/>
                <a:cs typeface="Arial"/>
              </a:rPr>
              <a:t>, </a:t>
            </a:r>
            <a:r>
              <a:rPr lang="en-US" sz="2000" b="1" dirty="0" err="1">
                <a:latin typeface="Cambria"/>
                <a:ea typeface="Cambria"/>
                <a:cs typeface="Arial"/>
              </a:rPr>
              <a:t>Mimarlık</a:t>
            </a:r>
            <a:r>
              <a:rPr lang="en-US" sz="2000" b="1" dirty="0">
                <a:latin typeface="Cambria"/>
                <a:ea typeface="Cambria"/>
                <a:cs typeface="Arial"/>
              </a:rPr>
              <a:t> </a:t>
            </a:r>
            <a:r>
              <a:rPr lang="en-US" sz="2000" b="1" dirty="0" err="1">
                <a:latin typeface="Cambria"/>
                <a:ea typeface="Cambria"/>
                <a:cs typeface="Arial"/>
              </a:rPr>
              <a:t>ve</a:t>
            </a:r>
            <a:r>
              <a:rPr lang="en-US" sz="2000" b="1" dirty="0">
                <a:latin typeface="Cambria"/>
                <a:ea typeface="Cambria"/>
                <a:cs typeface="Arial"/>
              </a:rPr>
              <a:t> </a:t>
            </a:r>
            <a:r>
              <a:rPr lang="en-US" sz="2000" b="1" dirty="0" err="1">
                <a:latin typeface="Cambria"/>
                <a:ea typeface="Cambria"/>
                <a:cs typeface="Arial"/>
              </a:rPr>
              <a:t>Tasarım</a:t>
            </a:r>
            <a:r>
              <a:rPr lang="en-US" sz="2000" b="1" dirty="0">
                <a:latin typeface="Cambria"/>
                <a:ea typeface="Cambria"/>
                <a:cs typeface="Arial"/>
              </a:rPr>
              <a:t> </a:t>
            </a:r>
            <a:r>
              <a:rPr lang="en-US" sz="2000" b="1" dirty="0" err="1">
                <a:latin typeface="Cambria"/>
                <a:ea typeface="Cambria"/>
                <a:cs typeface="Arial"/>
              </a:rPr>
              <a:t>Fakültesi</a:t>
            </a:r>
            <a:r>
              <a:rPr lang="en-US" sz="2000" b="1" dirty="0">
                <a:latin typeface="Cambria"/>
                <a:ea typeface="Cambria"/>
                <a:cs typeface="Arial"/>
              </a:rPr>
              <a:t> </a:t>
            </a:r>
            <a:r>
              <a:rPr lang="en-US" sz="2000" b="1" dirty="0" err="1">
                <a:latin typeface="Cambria"/>
                <a:ea typeface="Cambria"/>
                <a:cs typeface="Arial"/>
              </a:rPr>
              <a:t>Bilgisayar</a:t>
            </a:r>
            <a:r>
              <a:rPr lang="en-US" sz="2000" b="1" dirty="0">
                <a:latin typeface="Cambria"/>
                <a:ea typeface="Cambria"/>
                <a:cs typeface="Arial"/>
              </a:rPr>
              <a:t> </a:t>
            </a:r>
            <a:r>
              <a:rPr lang="en-US" sz="2000" b="1" dirty="0" err="1">
                <a:latin typeface="Cambria"/>
                <a:ea typeface="Cambria"/>
                <a:cs typeface="Arial"/>
              </a:rPr>
              <a:t>Mühendisliği</a:t>
            </a:r>
            <a:r>
              <a:rPr lang="en-US" sz="2000" b="1" dirty="0">
                <a:latin typeface="Cambria"/>
                <a:ea typeface="Cambria"/>
                <a:cs typeface="Arial"/>
              </a:rPr>
              <a:t> </a:t>
            </a:r>
            <a:r>
              <a:rPr lang="en-US" sz="2000" b="1" dirty="0" err="1">
                <a:latin typeface="Cambria"/>
                <a:ea typeface="Cambria"/>
                <a:cs typeface="Arial"/>
              </a:rPr>
              <a:t>Bölümü</a:t>
            </a:r>
            <a:r>
              <a:rPr lang="en-US" sz="2000" dirty="0">
                <a:latin typeface="Cambria"/>
                <a:ea typeface="Cambria"/>
                <a:cs typeface="Arial"/>
              </a:rPr>
              <a:t>, </a:t>
            </a:r>
            <a:r>
              <a:rPr lang="en-US" sz="2000" b="1" dirty="0">
                <a:latin typeface="Cambria"/>
                <a:ea typeface="Cambria"/>
                <a:cs typeface="Arial"/>
              </a:rPr>
              <a:t>2018</a:t>
            </a:r>
            <a:r>
              <a:rPr lang="en-US" sz="1500" b="1" dirty="0">
                <a:solidFill>
                  <a:srgbClr val="040C28"/>
                </a:solidFill>
                <a:latin typeface="Cambria"/>
                <a:ea typeface="Cambria"/>
                <a:cs typeface="+mn-lt"/>
              </a:rPr>
              <a:t>-</a:t>
            </a:r>
            <a:r>
              <a:rPr lang="en-US" sz="2000" b="1" dirty="0">
                <a:latin typeface="Cambria"/>
                <a:ea typeface="Cambria"/>
                <a:cs typeface="Arial"/>
              </a:rPr>
              <a:t>2019 </a:t>
            </a:r>
            <a:r>
              <a:rPr lang="en-US" sz="2000" b="1" dirty="0" err="1">
                <a:latin typeface="Cambria"/>
                <a:ea typeface="Cambria"/>
                <a:cs typeface="Arial"/>
              </a:rPr>
              <a:t>akademik</a:t>
            </a:r>
            <a:r>
              <a:rPr lang="en-US" sz="2000" b="1" dirty="0">
                <a:latin typeface="Cambria"/>
                <a:ea typeface="Cambria"/>
                <a:cs typeface="Arial"/>
              </a:rPr>
              <a:t> </a:t>
            </a:r>
            <a:r>
              <a:rPr lang="en-US" sz="2000" dirty="0" err="1">
                <a:latin typeface="Cambria"/>
                <a:ea typeface="Cambria"/>
                <a:cs typeface="Arial"/>
              </a:rPr>
              <a:t>yılında</a:t>
            </a:r>
            <a:r>
              <a:rPr lang="en-US" sz="2000" dirty="0">
                <a:latin typeface="Cambria"/>
                <a:ea typeface="Cambria"/>
                <a:cs typeface="Arial"/>
              </a:rPr>
              <a:t> </a:t>
            </a:r>
            <a:r>
              <a:rPr lang="en-US" sz="2000" dirty="0" err="1">
                <a:latin typeface="Cambria"/>
                <a:ea typeface="Cambria"/>
                <a:cs typeface="Arial"/>
              </a:rPr>
              <a:t>Eğitim</a:t>
            </a:r>
            <a:r>
              <a:rPr lang="en-US" sz="2000" dirty="0">
                <a:latin typeface="Cambria"/>
                <a:ea typeface="Cambria"/>
                <a:cs typeface="Arial"/>
              </a:rPr>
              <a:t> - </a:t>
            </a:r>
            <a:r>
              <a:rPr lang="en-US" sz="2000" dirty="0" err="1">
                <a:latin typeface="Cambria"/>
                <a:ea typeface="Cambria"/>
                <a:cs typeface="Arial"/>
              </a:rPr>
              <a:t>Öğretim</a:t>
            </a:r>
            <a:r>
              <a:rPr lang="en-US" sz="2000" dirty="0">
                <a:latin typeface="Cambria"/>
                <a:ea typeface="Cambria"/>
                <a:cs typeface="Arial"/>
              </a:rPr>
              <a:t> </a:t>
            </a:r>
            <a:r>
              <a:rPr lang="en-US" sz="2000" dirty="0" err="1">
                <a:latin typeface="Cambria"/>
                <a:ea typeface="Cambria"/>
                <a:cs typeface="Arial"/>
              </a:rPr>
              <a:t>faaliyetlerine</a:t>
            </a:r>
            <a:r>
              <a:rPr lang="en-US" sz="2000" dirty="0">
                <a:latin typeface="Cambria"/>
                <a:ea typeface="Cambria"/>
                <a:cs typeface="Arial"/>
              </a:rPr>
              <a:t> </a:t>
            </a:r>
            <a:r>
              <a:rPr lang="en-US" sz="2000" dirty="0" err="1">
                <a:latin typeface="Cambria"/>
                <a:ea typeface="Cambria"/>
                <a:cs typeface="Arial"/>
              </a:rPr>
              <a:t>başlamıştır</a:t>
            </a:r>
            <a:r>
              <a:rPr lang="en-US" sz="2000" dirty="0">
                <a:latin typeface="Cambria"/>
                <a:ea typeface="Cambria"/>
                <a:cs typeface="Arial"/>
              </a:rPr>
              <a:t>. </a:t>
            </a:r>
            <a:endParaRPr lang="tr-TR" sz="2000" dirty="0">
              <a:latin typeface="Cambria"/>
              <a:ea typeface="Cambria"/>
              <a:cs typeface="Arial"/>
            </a:endParaRPr>
          </a:p>
          <a:p>
            <a:pPr marL="342900" indent="-342900" algn="just">
              <a:lnSpc>
                <a:spcPct val="114000"/>
              </a:lnSpc>
              <a:buFont typeface="Wingdings" panose="05000000000000000000" pitchFamily="2" charset="2"/>
              <a:buChar char="v"/>
            </a:pPr>
            <a:endParaRPr lang="tr-TR" sz="2000" dirty="0">
              <a:latin typeface="Cambria" panose="02040503050406030204" pitchFamily="18" charset="0"/>
              <a:ea typeface="Cambria" panose="02040503050406030204" pitchFamily="18" charset="0"/>
              <a:cs typeface="Arial"/>
            </a:endParaRPr>
          </a:p>
          <a:p>
            <a:pPr marL="342900" indent="-342900" algn="just">
              <a:lnSpc>
                <a:spcPct val="114000"/>
              </a:lnSpc>
              <a:buFont typeface="Wingdings" panose="05000000000000000000" pitchFamily="2" charset="2"/>
              <a:buChar char="v"/>
            </a:pPr>
            <a:r>
              <a:rPr lang="tr-TR" sz="2000" b="1" dirty="0">
                <a:latin typeface="Cambria"/>
                <a:ea typeface="Cambria"/>
                <a:cs typeface="Arial"/>
              </a:rPr>
              <a:t>Eğitim Dili </a:t>
            </a:r>
            <a:r>
              <a:rPr lang="en-US" sz="2000" b="1" dirty="0" err="1">
                <a:latin typeface="Cambria"/>
                <a:ea typeface="Cambria"/>
                <a:cs typeface="Arial"/>
              </a:rPr>
              <a:t>Türkçe’dir</a:t>
            </a:r>
            <a:r>
              <a:rPr lang="en-US" sz="2000" b="1" dirty="0">
                <a:latin typeface="Cambria"/>
                <a:ea typeface="Cambria"/>
                <a:cs typeface="Arial"/>
              </a:rPr>
              <a:t>.</a:t>
            </a:r>
            <a:endParaRPr lang="tr-TR" sz="2000" b="1" dirty="0">
              <a:latin typeface="Cambria"/>
              <a:ea typeface="Cambria"/>
              <a:cs typeface="Arial"/>
            </a:endParaRPr>
          </a:p>
          <a:p>
            <a:pPr marL="342900" indent="-342900" algn="just">
              <a:lnSpc>
                <a:spcPct val="114000"/>
              </a:lnSpc>
              <a:buFont typeface="Wingdings" panose="05000000000000000000" pitchFamily="2" charset="2"/>
              <a:buChar char="v"/>
            </a:pPr>
            <a:endParaRPr lang="tr-TR" sz="2000" b="1" dirty="0">
              <a:latin typeface="Cambria" panose="02040503050406030204" pitchFamily="18" charset="0"/>
              <a:ea typeface="Cambria" panose="02040503050406030204" pitchFamily="18" charset="0"/>
              <a:cs typeface="Arial"/>
            </a:endParaRPr>
          </a:p>
          <a:p>
            <a:pPr marL="342900" indent="-342900" algn="just">
              <a:lnSpc>
                <a:spcPct val="114000"/>
              </a:lnSpc>
              <a:buFont typeface="Wingdings" panose="05000000000000000000" pitchFamily="2" charset="2"/>
              <a:buChar char="v"/>
            </a:pPr>
            <a:r>
              <a:rPr lang="tr-TR" sz="2000" b="1" dirty="0">
                <a:latin typeface="Cambria"/>
                <a:ea typeface="Cambria"/>
                <a:cs typeface="Arial"/>
              </a:rPr>
              <a:t>Bölümümüzde; </a:t>
            </a:r>
          </a:p>
          <a:p>
            <a:pPr marL="800100" lvl="1" indent="-342900" algn="just">
              <a:lnSpc>
                <a:spcPct val="114000"/>
              </a:lnSpc>
              <a:buFont typeface="Wingdings" panose="05000000000000000000" pitchFamily="2" charset="2"/>
              <a:buChar char="ü"/>
            </a:pPr>
            <a:r>
              <a:rPr lang="tr-TR" sz="2000" b="1" dirty="0">
                <a:latin typeface="Cambria"/>
                <a:ea typeface="Cambria"/>
                <a:cs typeface="Arial"/>
              </a:rPr>
              <a:t>5 Doçent, </a:t>
            </a:r>
          </a:p>
          <a:p>
            <a:pPr marL="800100" lvl="1" indent="-342900" algn="just">
              <a:lnSpc>
                <a:spcPct val="114000"/>
              </a:lnSpc>
              <a:buFont typeface="Wingdings" panose="05000000000000000000" pitchFamily="2" charset="2"/>
              <a:buChar char="ü"/>
            </a:pPr>
            <a:r>
              <a:rPr lang="tr-TR" sz="2000" b="1" dirty="0">
                <a:latin typeface="Cambria"/>
                <a:ea typeface="Cambria"/>
                <a:cs typeface="Arial"/>
              </a:rPr>
              <a:t>7</a:t>
            </a:r>
            <a:r>
              <a:rPr lang="en-US" sz="2000" b="1" dirty="0">
                <a:latin typeface="Cambria"/>
                <a:ea typeface="Cambria"/>
                <a:cs typeface="Arial"/>
              </a:rPr>
              <a:t> </a:t>
            </a:r>
            <a:r>
              <a:rPr lang="en-US" sz="2000" b="1" dirty="0" err="1">
                <a:latin typeface="Cambria"/>
                <a:ea typeface="Cambria"/>
                <a:cs typeface="Arial"/>
              </a:rPr>
              <a:t>Doktor</a:t>
            </a:r>
            <a:r>
              <a:rPr lang="en-US" sz="2000" b="1" dirty="0">
                <a:latin typeface="Cambria"/>
                <a:ea typeface="Cambria"/>
                <a:cs typeface="Arial"/>
              </a:rPr>
              <a:t> </a:t>
            </a:r>
            <a:r>
              <a:rPr lang="en-US" sz="2000" b="1" dirty="0" err="1">
                <a:latin typeface="Cambria"/>
                <a:ea typeface="Cambria"/>
                <a:cs typeface="Arial"/>
              </a:rPr>
              <a:t>Öğretim</a:t>
            </a:r>
            <a:r>
              <a:rPr lang="en-US" sz="2000" b="1" dirty="0">
                <a:latin typeface="Cambria"/>
                <a:ea typeface="Cambria"/>
                <a:cs typeface="Arial"/>
              </a:rPr>
              <a:t> </a:t>
            </a:r>
            <a:r>
              <a:rPr lang="en-US" sz="2000" b="1" dirty="0" err="1">
                <a:latin typeface="Cambria"/>
                <a:ea typeface="Cambria"/>
                <a:cs typeface="Arial"/>
              </a:rPr>
              <a:t>Üyesi</a:t>
            </a:r>
            <a:r>
              <a:rPr lang="tr-TR" sz="2000" b="1" dirty="0">
                <a:latin typeface="Cambria"/>
                <a:ea typeface="Cambria"/>
                <a:cs typeface="Arial"/>
              </a:rPr>
              <a:t>, </a:t>
            </a:r>
            <a:r>
              <a:rPr lang="en-US" sz="2000" dirty="0">
                <a:latin typeface="Cambria"/>
                <a:ea typeface="Cambria"/>
                <a:cs typeface="Arial"/>
              </a:rPr>
              <a:t> </a:t>
            </a:r>
            <a:r>
              <a:rPr lang="en-US" sz="2000" dirty="0" err="1">
                <a:latin typeface="Cambria"/>
                <a:ea typeface="Cambria"/>
                <a:cs typeface="Arial"/>
              </a:rPr>
              <a:t>ve</a:t>
            </a:r>
            <a:r>
              <a:rPr lang="tr-TR" sz="2000" dirty="0">
                <a:latin typeface="Cambria"/>
                <a:ea typeface="Cambria"/>
                <a:cs typeface="Arial"/>
              </a:rPr>
              <a:t> </a:t>
            </a:r>
          </a:p>
          <a:p>
            <a:pPr marL="800100" lvl="1" indent="-342900" algn="just">
              <a:lnSpc>
                <a:spcPct val="114000"/>
              </a:lnSpc>
              <a:buFont typeface="Wingdings" panose="05000000000000000000" pitchFamily="2" charset="2"/>
              <a:buChar char="ü"/>
            </a:pPr>
            <a:r>
              <a:rPr lang="tr-TR" sz="2000" b="1" dirty="0">
                <a:latin typeface="Cambria"/>
                <a:ea typeface="Cambria"/>
                <a:cs typeface="Arial"/>
              </a:rPr>
              <a:t>8 </a:t>
            </a:r>
            <a:r>
              <a:rPr lang="en-US" sz="2000" b="1" dirty="0" err="1">
                <a:latin typeface="Cambria"/>
                <a:ea typeface="Cambria"/>
                <a:cs typeface="Arial"/>
              </a:rPr>
              <a:t>Araştırma</a:t>
            </a:r>
            <a:r>
              <a:rPr lang="tr-TR" sz="2000" b="1" dirty="0">
                <a:latin typeface="Cambria"/>
                <a:ea typeface="Cambria"/>
                <a:cs typeface="Arial"/>
              </a:rPr>
              <a:t> </a:t>
            </a:r>
            <a:r>
              <a:rPr lang="en-US" sz="2000" b="1" dirty="0" err="1">
                <a:latin typeface="Cambria"/>
                <a:ea typeface="Cambria"/>
                <a:cs typeface="Arial"/>
              </a:rPr>
              <a:t>Görevlisi</a:t>
            </a:r>
            <a:r>
              <a:rPr lang="tr-TR" sz="2000" b="1" dirty="0">
                <a:latin typeface="Cambria"/>
                <a:ea typeface="Cambria"/>
                <a:cs typeface="Arial"/>
              </a:rPr>
              <a:t> </a:t>
            </a:r>
            <a:r>
              <a:rPr lang="tr-TR" sz="2000" dirty="0">
                <a:latin typeface="Cambria"/>
                <a:ea typeface="Cambria"/>
                <a:cs typeface="Arial"/>
              </a:rPr>
              <a:t>görev yapmaktadır</a:t>
            </a:r>
            <a:r>
              <a:rPr lang="en-US" sz="2000" dirty="0">
                <a:latin typeface="Cambria"/>
                <a:ea typeface="Cambria"/>
                <a:cs typeface="Arial"/>
              </a:rPr>
              <a:t>.</a:t>
            </a:r>
            <a:endParaRPr lang="en-US" sz="2000" dirty="0">
              <a:latin typeface="Cambria" panose="02040503050406030204" pitchFamily="18" charset="0"/>
              <a:ea typeface="Cambria" panose="02040503050406030204" pitchFamily="18" charset="0"/>
              <a:cs typeface="Arial"/>
            </a:endParaRPr>
          </a:p>
          <a:p>
            <a:pPr marL="342900" indent="-342900" algn="just">
              <a:lnSpc>
                <a:spcPct val="114000"/>
              </a:lnSpc>
              <a:buFont typeface="Wingdings" panose="05000000000000000000" pitchFamily="2" charset="2"/>
              <a:buChar char="v"/>
            </a:pPr>
            <a:r>
              <a:rPr lang="en-US" sz="2000" dirty="0">
                <a:latin typeface="Cambria"/>
                <a:ea typeface="Cambria"/>
                <a:cs typeface="Arial"/>
              </a:rPr>
              <a:t> </a:t>
            </a:r>
            <a:r>
              <a:rPr lang="en-US" sz="2000" dirty="0" err="1">
                <a:latin typeface="Cambria"/>
                <a:ea typeface="Cambria"/>
                <a:cs typeface="Arial"/>
              </a:rPr>
              <a:t>Bölümde</a:t>
            </a:r>
            <a:r>
              <a:rPr lang="en-US" sz="2000" dirty="0">
                <a:latin typeface="Cambria"/>
                <a:ea typeface="Cambria"/>
                <a:cs typeface="Arial"/>
              </a:rPr>
              <a:t>,  </a:t>
            </a:r>
          </a:p>
          <a:p>
            <a:pPr marL="800100" lvl="8" indent="-342900" algn="just">
              <a:lnSpc>
                <a:spcPct val="114000"/>
              </a:lnSpc>
              <a:buFont typeface="Wingdings" panose="05000000000000000000" pitchFamily="2" charset="2"/>
              <a:buChar char="Ø"/>
            </a:pPr>
            <a:r>
              <a:rPr lang="en-US" sz="2000" b="1" dirty="0" err="1">
                <a:latin typeface="Cambria"/>
                <a:ea typeface="Cambria"/>
                <a:cs typeface="Arial"/>
              </a:rPr>
              <a:t>Bilgisayar</a:t>
            </a:r>
            <a:r>
              <a:rPr lang="en-US" sz="2000" b="1" dirty="0">
                <a:latin typeface="Cambria"/>
                <a:ea typeface="Cambria"/>
                <a:cs typeface="Arial"/>
              </a:rPr>
              <a:t> </a:t>
            </a:r>
            <a:r>
              <a:rPr lang="en-US" sz="2000" b="1" dirty="0" err="1">
                <a:latin typeface="Cambria"/>
                <a:ea typeface="Cambria"/>
                <a:cs typeface="Arial"/>
              </a:rPr>
              <a:t>Yazılımı</a:t>
            </a:r>
            <a:r>
              <a:rPr lang="en-US" sz="2000" b="1" dirty="0">
                <a:latin typeface="Cambria"/>
                <a:ea typeface="Cambria"/>
                <a:cs typeface="Arial"/>
              </a:rPr>
              <a:t>, </a:t>
            </a:r>
            <a:endParaRPr lang="en-US" dirty="0">
              <a:latin typeface="Cambria"/>
              <a:ea typeface="Cambria"/>
              <a:cs typeface="Arial"/>
            </a:endParaRPr>
          </a:p>
          <a:p>
            <a:pPr marL="800100" lvl="8" indent="-342900" algn="just">
              <a:lnSpc>
                <a:spcPct val="114000"/>
              </a:lnSpc>
              <a:buFont typeface="Wingdings" panose="05000000000000000000" pitchFamily="2" charset="2"/>
              <a:buChar char="Ø"/>
            </a:pPr>
            <a:r>
              <a:rPr lang="en-US" sz="2000" b="1" dirty="0" err="1">
                <a:latin typeface="Cambria"/>
                <a:ea typeface="Cambria"/>
                <a:cs typeface="Arial"/>
              </a:rPr>
              <a:t>Bilgisayar</a:t>
            </a:r>
            <a:r>
              <a:rPr lang="en-US" sz="2000" b="1" dirty="0">
                <a:latin typeface="Cambria"/>
                <a:ea typeface="Cambria"/>
                <a:cs typeface="Arial"/>
              </a:rPr>
              <a:t> </a:t>
            </a:r>
            <a:r>
              <a:rPr lang="en-US" sz="2000" b="1" dirty="0" err="1">
                <a:latin typeface="Cambria"/>
                <a:ea typeface="Cambria"/>
                <a:cs typeface="Arial"/>
              </a:rPr>
              <a:t>Bilimleri</a:t>
            </a:r>
            <a:r>
              <a:rPr lang="en-US" sz="2000" b="1" dirty="0">
                <a:latin typeface="Cambria"/>
                <a:ea typeface="Cambria"/>
                <a:cs typeface="Arial"/>
              </a:rPr>
              <a:t>, </a:t>
            </a:r>
            <a:endParaRPr lang="en-US" dirty="0">
              <a:latin typeface="Cambria"/>
              <a:ea typeface="Cambria"/>
              <a:cs typeface="Arial"/>
            </a:endParaRPr>
          </a:p>
          <a:p>
            <a:pPr marL="800100" lvl="8" indent="-342900" algn="just">
              <a:lnSpc>
                <a:spcPct val="114000"/>
              </a:lnSpc>
              <a:buFont typeface="Wingdings" panose="05000000000000000000" pitchFamily="2" charset="2"/>
              <a:buChar char="Ø"/>
            </a:pPr>
            <a:r>
              <a:rPr lang="en-US" sz="2000" b="1" dirty="0" err="1">
                <a:latin typeface="Cambria"/>
                <a:ea typeface="Cambria"/>
                <a:cs typeface="Arial"/>
              </a:rPr>
              <a:t>Bilgisayar</a:t>
            </a:r>
            <a:r>
              <a:rPr lang="en-US" sz="2000" b="1" dirty="0">
                <a:latin typeface="Cambria"/>
                <a:ea typeface="Cambria"/>
                <a:cs typeface="Arial"/>
              </a:rPr>
              <a:t> </a:t>
            </a:r>
            <a:r>
              <a:rPr lang="en-US" sz="2000" b="1" dirty="0" err="1">
                <a:latin typeface="Cambria"/>
                <a:ea typeface="Cambria"/>
                <a:cs typeface="Arial"/>
              </a:rPr>
              <a:t>Donanımı</a:t>
            </a:r>
            <a:r>
              <a:rPr lang="en-US" sz="2000" dirty="0">
                <a:latin typeface="Cambria"/>
                <a:ea typeface="Cambria"/>
                <a:cs typeface="Arial"/>
              </a:rPr>
              <a:t> </a:t>
            </a:r>
            <a:r>
              <a:rPr lang="tr-TR" dirty="0">
                <a:latin typeface="Cambria"/>
                <a:ea typeface="Cambria"/>
                <a:cs typeface="Arial"/>
              </a:rPr>
              <a:t> </a:t>
            </a:r>
            <a:r>
              <a:rPr lang="en-US" sz="2000" dirty="0" err="1">
                <a:latin typeface="Cambria"/>
                <a:ea typeface="Cambria"/>
                <a:cs typeface="Arial"/>
              </a:rPr>
              <a:t>Anabilim</a:t>
            </a:r>
            <a:r>
              <a:rPr lang="en-US" sz="2000" dirty="0">
                <a:latin typeface="Cambria"/>
                <a:ea typeface="Cambria"/>
                <a:cs typeface="Arial"/>
              </a:rPr>
              <a:t> </a:t>
            </a:r>
            <a:r>
              <a:rPr lang="en-US" sz="2000" dirty="0" err="1">
                <a:latin typeface="Cambria"/>
                <a:ea typeface="Cambria"/>
                <a:cs typeface="Arial"/>
              </a:rPr>
              <a:t>Dalları</a:t>
            </a:r>
            <a:r>
              <a:rPr lang="en-US" sz="2000" dirty="0">
                <a:latin typeface="Cambria"/>
                <a:ea typeface="Cambria"/>
                <a:cs typeface="Arial"/>
              </a:rPr>
              <a:t> </a:t>
            </a:r>
            <a:r>
              <a:rPr lang="en-US" sz="2000" dirty="0" err="1">
                <a:latin typeface="Cambria"/>
                <a:ea typeface="Cambria"/>
                <a:cs typeface="Arial"/>
              </a:rPr>
              <a:t>bulunmaktadır</a:t>
            </a:r>
            <a:r>
              <a:rPr lang="en-US" sz="2000" dirty="0">
                <a:latin typeface="Cambria"/>
                <a:ea typeface="Cambria"/>
                <a:cs typeface="Arial"/>
              </a:rPr>
              <a:t>. </a:t>
            </a:r>
            <a:endParaRPr lang="tr-TR" sz="1600" dirty="0">
              <a:latin typeface="Cambria"/>
              <a:ea typeface="Cambria"/>
              <a:cs typeface="Arial"/>
            </a:endParaRPr>
          </a:p>
        </p:txBody>
      </p:sp>
    </p:spTree>
    <p:extLst>
      <p:ext uri="{BB962C8B-B14F-4D97-AF65-F5344CB8AC3E}">
        <p14:creationId xmlns:p14="http://schemas.microsoft.com/office/powerpoint/2010/main" val="3459745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87AE2B8D-628F-51D4-2938-B5F777B4D8D7}"/>
              </a:ext>
            </a:extLst>
          </p:cNvPr>
          <p:cNvSpPr>
            <a:spLocks noGrp="1"/>
          </p:cNvSpPr>
          <p:nvPr>
            <p:ph type="title"/>
          </p:nvPr>
        </p:nvSpPr>
        <p:spPr/>
        <p:txBody>
          <a:bodyPr/>
          <a:lstStyle/>
          <a:p>
            <a:pPr>
              <a:lnSpc>
                <a:spcPct val="100000"/>
              </a:lnSpc>
              <a:spcBef>
                <a:spcPts val="0"/>
              </a:spcBef>
            </a:pPr>
            <a:r>
              <a:rPr lang="tr-TR" sz="3200" dirty="0">
                <a:latin typeface="Arial"/>
                <a:ea typeface="Cambria"/>
                <a:cs typeface="Arial"/>
              </a:rPr>
              <a:t>Bölüm Hakkında</a:t>
            </a:r>
            <a:endParaRPr lang="en-US" sz="3200" dirty="0">
              <a:latin typeface="Arial"/>
              <a:ea typeface="Cambria"/>
              <a:cs typeface="Arial"/>
            </a:endParaRPr>
          </a:p>
        </p:txBody>
      </p:sp>
      <p:sp>
        <p:nvSpPr>
          <p:cNvPr id="6" name="Slayt Numarası Yer Tutucusu 5">
            <a:extLst>
              <a:ext uri="{FF2B5EF4-FFF2-40B4-BE49-F238E27FC236}">
                <a16:creationId xmlns:a16="http://schemas.microsoft.com/office/drawing/2014/main" id="{54F61A38-B32F-66BA-8C40-F8DA6DF52431}"/>
              </a:ext>
            </a:extLst>
          </p:cNvPr>
          <p:cNvSpPr>
            <a:spLocks noGrp="1"/>
          </p:cNvSpPr>
          <p:nvPr>
            <p:ph type="sldNum" sz="quarter" idx="4"/>
          </p:nvPr>
        </p:nvSpPr>
        <p:spPr/>
        <p:txBody>
          <a:bodyPr/>
          <a:lstStyle/>
          <a:p>
            <a:fld id="{B5E7337E-6B17-014B-AB72-4F4640082CEB}" type="slidenum">
              <a:rPr lang="en-CY" smtClean="0"/>
              <a:pPr/>
              <a:t>9</a:t>
            </a:fld>
            <a:endParaRPr lang="en-CY"/>
          </a:p>
        </p:txBody>
      </p:sp>
      <p:sp>
        <p:nvSpPr>
          <p:cNvPr id="2" name="Metin kutusu 1">
            <a:extLst>
              <a:ext uri="{FF2B5EF4-FFF2-40B4-BE49-F238E27FC236}">
                <a16:creationId xmlns:a16="http://schemas.microsoft.com/office/drawing/2014/main" id="{FE83205E-CB16-4F5D-8FCA-B0D9FDD70869}"/>
              </a:ext>
            </a:extLst>
          </p:cNvPr>
          <p:cNvSpPr txBox="1"/>
          <p:nvPr/>
        </p:nvSpPr>
        <p:spPr>
          <a:xfrm>
            <a:off x="591480" y="1207921"/>
            <a:ext cx="11134725" cy="489364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pitchFamily="2" charset="2"/>
              <a:buChar char="v"/>
            </a:pPr>
            <a:r>
              <a:rPr lang="tr-TR" sz="2400" b="1">
                <a:solidFill>
                  <a:srgbClr val="000000"/>
                </a:solidFill>
                <a:latin typeface="Cambria" panose="02040503050406030204" pitchFamily="18" charset="0"/>
                <a:ea typeface="Cambria" panose="02040503050406030204" pitchFamily="18" charset="0"/>
                <a:cs typeface="Arial"/>
              </a:rPr>
              <a:t>Misyonumuz:</a:t>
            </a:r>
          </a:p>
          <a:p>
            <a:pPr marL="342900" indent="-342900">
              <a:buFont typeface="Wingdings" panose="05000000000000000000" pitchFamily="2" charset="2"/>
              <a:buChar char="v"/>
            </a:pPr>
            <a:endParaRPr lang="tr-TR" sz="1200" b="1">
              <a:solidFill>
                <a:srgbClr val="000000"/>
              </a:solidFill>
              <a:latin typeface="Cambria" panose="02040503050406030204" pitchFamily="18" charset="0"/>
              <a:ea typeface="Cambria" panose="02040503050406030204" pitchFamily="18" charset="0"/>
              <a:cs typeface="Arial"/>
            </a:endParaRPr>
          </a:p>
          <a:p>
            <a:pPr marL="800100" lvl="1" indent="-342900">
              <a:buFont typeface="Wingdings" panose="05000000000000000000" pitchFamily="2" charset="2"/>
              <a:buChar char="Ø"/>
            </a:pPr>
            <a:r>
              <a:rPr lang="tr-TR" sz="2400">
                <a:solidFill>
                  <a:srgbClr val="000000"/>
                </a:solidFill>
                <a:latin typeface="Cambria" panose="02040503050406030204" pitchFamily="18" charset="0"/>
                <a:ea typeface="Cambria" panose="02040503050406030204" pitchFamily="18" charset="0"/>
                <a:cs typeface="Arial"/>
              </a:rPr>
              <a:t>Seçkin akademik kadrosu, güncel çalışma alanları ile öğretim üyeleri ve öğrenciler için cazibe merkezi olmak,</a:t>
            </a:r>
          </a:p>
          <a:p>
            <a:pPr marL="800100" lvl="1" indent="-342900">
              <a:buFont typeface="Wingdings" panose="05000000000000000000" pitchFamily="2" charset="2"/>
              <a:buChar char="Ø"/>
            </a:pPr>
            <a:r>
              <a:rPr lang="tr-TR" sz="2400">
                <a:solidFill>
                  <a:srgbClr val="000000"/>
                </a:solidFill>
                <a:latin typeface="Cambria" panose="02040503050406030204" pitchFamily="18" charset="0"/>
                <a:ea typeface="Cambria" panose="02040503050406030204" pitchFamily="18" charset="0"/>
                <a:cs typeface="Arial"/>
              </a:rPr>
              <a:t>Bilgisayar ve bilişim alanındaki gelişmeleri takip eden, araştırma ve geliştirmeler yapabilecek bireyleri yetiştiren bir bölüm olmak,</a:t>
            </a:r>
          </a:p>
          <a:p>
            <a:pPr marL="800100" lvl="1" indent="-342900">
              <a:buFont typeface="Wingdings" panose="05000000000000000000" pitchFamily="2" charset="2"/>
              <a:buChar char="Ø"/>
            </a:pPr>
            <a:r>
              <a:rPr lang="tr-TR" sz="2400">
                <a:solidFill>
                  <a:srgbClr val="000000"/>
                </a:solidFill>
                <a:latin typeface="Cambria" panose="02040503050406030204" pitchFamily="18" charset="0"/>
                <a:ea typeface="Cambria" panose="02040503050406030204" pitchFamily="18" charset="0"/>
                <a:cs typeface="Arial"/>
              </a:rPr>
              <a:t>Bartın ve çevre vilayetlerdeki bilişim sektöründe etkin rol almak</a:t>
            </a:r>
          </a:p>
          <a:p>
            <a:pPr marL="800100" lvl="1" indent="-342900">
              <a:buFont typeface="Wingdings" panose="05000000000000000000" pitchFamily="2" charset="2"/>
              <a:buChar char="Ø"/>
            </a:pPr>
            <a:endParaRPr lang="tr-TR" sz="2400">
              <a:solidFill>
                <a:srgbClr val="000000"/>
              </a:solidFill>
              <a:latin typeface="Cambria" panose="02040503050406030204" pitchFamily="18" charset="0"/>
              <a:ea typeface="Cambria" panose="02040503050406030204" pitchFamily="18" charset="0"/>
              <a:cs typeface="Arial"/>
            </a:endParaRPr>
          </a:p>
          <a:p>
            <a:pPr marL="342900" indent="-342900">
              <a:buFont typeface="Wingdings" panose="05000000000000000000" pitchFamily="2" charset="2"/>
              <a:buChar char="v"/>
            </a:pPr>
            <a:r>
              <a:rPr lang="tr-TR" sz="2400" b="1">
                <a:solidFill>
                  <a:srgbClr val="000000"/>
                </a:solidFill>
                <a:latin typeface="Cambria" panose="02040503050406030204" pitchFamily="18" charset="0"/>
                <a:ea typeface="Cambria" panose="02040503050406030204" pitchFamily="18" charset="0"/>
                <a:cs typeface="Arial"/>
              </a:rPr>
              <a:t>Vizyonumuz:</a:t>
            </a:r>
          </a:p>
          <a:p>
            <a:pPr marL="342900" indent="-342900">
              <a:buFont typeface="Wingdings" panose="05000000000000000000" pitchFamily="2" charset="2"/>
              <a:buChar char="v"/>
            </a:pPr>
            <a:endParaRPr lang="tr-TR" sz="1200">
              <a:solidFill>
                <a:srgbClr val="000000"/>
              </a:solidFill>
              <a:latin typeface="Cambria" panose="02040503050406030204" pitchFamily="18" charset="0"/>
              <a:ea typeface="Cambria" panose="02040503050406030204" pitchFamily="18" charset="0"/>
              <a:cs typeface="Arial"/>
            </a:endParaRPr>
          </a:p>
          <a:p>
            <a:pPr marL="800100" lvl="1" indent="-342900">
              <a:buFont typeface="Wingdings" panose="05000000000000000000" pitchFamily="2" charset="2"/>
              <a:buChar char="Ø"/>
            </a:pPr>
            <a:r>
              <a:rPr lang="tr-TR" sz="2400">
                <a:solidFill>
                  <a:srgbClr val="000000"/>
                </a:solidFill>
                <a:latin typeface="Cambria" panose="02040503050406030204" pitchFamily="18" charset="0"/>
                <a:ea typeface="Cambria" panose="02040503050406030204" pitchFamily="18" charset="0"/>
                <a:cs typeface="Arial"/>
              </a:rPr>
              <a:t>Uluslararası donanımlara sahip ve sürekli kendilerini yenileyen öğrenciler mezun eden, Üniversite-Sanayi işbirliği gereksinimleri kapsamında uluslararası bilişim sektöründe saygın bir bölüm olunması amaçlanmaktadır.</a:t>
            </a:r>
          </a:p>
          <a:p>
            <a:pPr marL="342900" indent="-342900">
              <a:buFont typeface="Wingdings" panose="05000000000000000000" pitchFamily="2" charset="2"/>
              <a:buChar char="v"/>
            </a:pPr>
            <a:endParaRPr lang="tr-TR" sz="2400">
              <a:solidFill>
                <a:srgbClr val="000000"/>
              </a:solidFill>
              <a:latin typeface="Cambria" panose="02040503050406030204" pitchFamily="18" charset="0"/>
              <a:ea typeface="Cambria" panose="02040503050406030204" pitchFamily="18" charset="0"/>
              <a:cs typeface="Arial"/>
            </a:endParaRPr>
          </a:p>
        </p:txBody>
      </p:sp>
    </p:spTree>
    <p:extLst>
      <p:ext uri="{BB962C8B-B14F-4D97-AF65-F5344CB8AC3E}">
        <p14:creationId xmlns:p14="http://schemas.microsoft.com/office/powerpoint/2010/main" val="2276305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87AE2B8D-628F-51D4-2938-B5F777B4D8D7}"/>
              </a:ext>
            </a:extLst>
          </p:cNvPr>
          <p:cNvSpPr>
            <a:spLocks noGrp="1"/>
          </p:cNvSpPr>
          <p:nvPr>
            <p:ph type="title"/>
          </p:nvPr>
        </p:nvSpPr>
        <p:spPr/>
        <p:txBody>
          <a:bodyPr/>
          <a:lstStyle/>
          <a:p>
            <a:r>
              <a:rPr lang="tr-TR" sz="3200" dirty="0">
                <a:latin typeface="Arial"/>
                <a:ea typeface="Cambria"/>
                <a:cs typeface="Arial"/>
              </a:rPr>
              <a:t>Bilgisayar Mühendisliği</a:t>
            </a:r>
            <a:endParaRPr lang="tr-TR" sz="3200" dirty="0">
              <a:cs typeface="Arial"/>
            </a:endParaRPr>
          </a:p>
        </p:txBody>
      </p:sp>
      <p:sp>
        <p:nvSpPr>
          <p:cNvPr id="9" name="Metin Yer Tutucusu 8">
            <a:extLst>
              <a:ext uri="{FF2B5EF4-FFF2-40B4-BE49-F238E27FC236}">
                <a16:creationId xmlns:a16="http://schemas.microsoft.com/office/drawing/2014/main" id="{601A193A-8036-2A93-5EC1-87EB3D53A16B}"/>
              </a:ext>
            </a:extLst>
          </p:cNvPr>
          <p:cNvSpPr>
            <a:spLocks noGrp="1"/>
          </p:cNvSpPr>
          <p:nvPr>
            <p:ph type="body" sz="quarter" idx="14"/>
          </p:nvPr>
        </p:nvSpPr>
        <p:spPr/>
        <p:txBody>
          <a:bodyPr/>
          <a:lstStyle/>
          <a:p>
            <a:r>
              <a:rPr lang="tr-TR"/>
              <a:t>Bölüm Yönetimi</a:t>
            </a:r>
          </a:p>
        </p:txBody>
      </p:sp>
      <p:sp>
        <p:nvSpPr>
          <p:cNvPr id="6" name="Slayt Numarası Yer Tutucusu 5">
            <a:extLst>
              <a:ext uri="{FF2B5EF4-FFF2-40B4-BE49-F238E27FC236}">
                <a16:creationId xmlns:a16="http://schemas.microsoft.com/office/drawing/2014/main" id="{54F61A38-B32F-66BA-8C40-F8DA6DF52431}"/>
              </a:ext>
            </a:extLst>
          </p:cNvPr>
          <p:cNvSpPr>
            <a:spLocks noGrp="1"/>
          </p:cNvSpPr>
          <p:nvPr>
            <p:ph type="sldNum" sz="quarter" idx="4"/>
          </p:nvPr>
        </p:nvSpPr>
        <p:spPr/>
        <p:txBody>
          <a:bodyPr/>
          <a:lstStyle/>
          <a:p>
            <a:fld id="{B5E7337E-6B17-014B-AB72-4F4640082CEB}" type="slidenum">
              <a:rPr lang="en-CY" smtClean="0"/>
              <a:pPr/>
              <a:t>10</a:t>
            </a:fld>
            <a:endParaRPr lang="en-CY"/>
          </a:p>
        </p:txBody>
      </p:sp>
      <p:sp>
        <p:nvSpPr>
          <p:cNvPr id="13" name="Metin kutusu 12"/>
          <p:cNvSpPr txBox="1"/>
          <p:nvPr/>
        </p:nvSpPr>
        <p:spPr>
          <a:xfrm>
            <a:off x="4200475" y="3805331"/>
            <a:ext cx="3593580" cy="646331"/>
          </a:xfrm>
          <a:prstGeom prst="rect">
            <a:avLst/>
          </a:prstGeom>
          <a:noFill/>
        </p:spPr>
        <p:txBody>
          <a:bodyPr wrap="square" lIns="91440" tIns="45720" rIns="91440" bIns="45720" rtlCol="0" anchor="t">
            <a:spAutoFit/>
          </a:bodyPr>
          <a:lstStyle/>
          <a:p>
            <a:pPr algn="ctr"/>
            <a:r>
              <a:rPr lang="tr-TR" b="1" dirty="0">
                <a:latin typeface="Arial"/>
                <a:cs typeface="Arial"/>
              </a:rPr>
              <a:t>Doç. Dr. Veli BAYSAL</a:t>
            </a:r>
            <a:endParaRPr lang="en-US" b="1" dirty="0"/>
          </a:p>
          <a:p>
            <a:pPr algn="ctr"/>
            <a:r>
              <a:rPr lang="tr-TR" dirty="0">
                <a:latin typeface="Arial"/>
                <a:cs typeface="Arial"/>
              </a:rPr>
              <a:t>Bölüm Başkanı</a:t>
            </a:r>
            <a:endParaRPr lang="tr-TR" dirty="0">
              <a:latin typeface="Arial" panose="020B0604020202020204" pitchFamily="34" charset="0"/>
              <a:cs typeface="Arial" panose="020B0604020202020204" pitchFamily="34" charset="0"/>
            </a:endParaRPr>
          </a:p>
        </p:txBody>
      </p:sp>
      <p:sp>
        <p:nvSpPr>
          <p:cNvPr id="15" name="Metin kutusu 14"/>
          <p:cNvSpPr txBox="1"/>
          <p:nvPr/>
        </p:nvSpPr>
        <p:spPr>
          <a:xfrm>
            <a:off x="977701" y="4794373"/>
            <a:ext cx="3952039" cy="646331"/>
          </a:xfrm>
          <a:prstGeom prst="rect">
            <a:avLst/>
          </a:prstGeom>
          <a:noFill/>
        </p:spPr>
        <p:txBody>
          <a:bodyPr wrap="square" lIns="91440" tIns="45720" rIns="91440" bIns="45720" rtlCol="0" anchor="t">
            <a:spAutoFit/>
          </a:bodyPr>
          <a:lstStyle/>
          <a:p>
            <a:pPr algn="ctr"/>
            <a:r>
              <a:rPr lang="tr-TR" b="1" dirty="0">
                <a:cs typeface="Arial"/>
              </a:rPr>
              <a:t>Dr. Öğr. Üyesi Gökhan KUTLUANA</a:t>
            </a:r>
            <a:endParaRPr lang="en-US" b="1" dirty="0"/>
          </a:p>
          <a:p>
            <a:pPr algn="ctr"/>
            <a:r>
              <a:rPr lang="tr-TR" dirty="0">
                <a:latin typeface="Arial"/>
                <a:cs typeface="Arial"/>
              </a:rPr>
              <a:t>Bölüm Başkan Yardımcısı</a:t>
            </a:r>
          </a:p>
        </p:txBody>
      </p:sp>
      <p:sp>
        <p:nvSpPr>
          <p:cNvPr id="5" name="Metin kutusu 4">
            <a:extLst>
              <a:ext uri="{FF2B5EF4-FFF2-40B4-BE49-F238E27FC236}">
                <a16:creationId xmlns:a16="http://schemas.microsoft.com/office/drawing/2014/main" id="{DF93AC6C-E8D4-CFE2-1E73-D5A1E43A69CC}"/>
              </a:ext>
            </a:extLst>
          </p:cNvPr>
          <p:cNvSpPr txBox="1"/>
          <p:nvPr/>
        </p:nvSpPr>
        <p:spPr>
          <a:xfrm>
            <a:off x="7262261" y="4794373"/>
            <a:ext cx="3593580" cy="646331"/>
          </a:xfrm>
          <a:prstGeom prst="rect">
            <a:avLst/>
          </a:prstGeom>
          <a:noFill/>
        </p:spPr>
        <p:txBody>
          <a:bodyPr wrap="square" lIns="91440" tIns="45720" rIns="91440" bIns="45720" rtlCol="0" anchor="t">
            <a:spAutoFit/>
          </a:bodyPr>
          <a:lstStyle/>
          <a:p>
            <a:pPr algn="ctr"/>
            <a:r>
              <a:rPr lang="tr-TR" b="1">
                <a:latin typeface="Arial"/>
                <a:cs typeface="Arial"/>
              </a:rPr>
              <a:t>Dr. Öğr. Üyesi Onur ÇAKIRGÖZ</a:t>
            </a:r>
          </a:p>
          <a:p>
            <a:pPr algn="ctr"/>
            <a:r>
              <a:rPr lang="tr-TR">
                <a:latin typeface="Arial"/>
                <a:cs typeface="Arial"/>
              </a:rPr>
              <a:t>Bölüm Başkan Yardımcısı</a:t>
            </a:r>
          </a:p>
        </p:txBody>
      </p:sp>
      <p:pic>
        <p:nvPicPr>
          <p:cNvPr id="4" name="Picture 3">
            <a:extLst>
              <a:ext uri="{FF2B5EF4-FFF2-40B4-BE49-F238E27FC236}">
                <a16:creationId xmlns:a16="http://schemas.microsoft.com/office/drawing/2014/main" id="{FB5E9436-E8F2-08E0-3888-DCFBEB8D387F}"/>
              </a:ext>
            </a:extLst>
          </p:cNvPr>
          <p:cNvPicPr>
            <a:picLocks noChangeAspect="1"/>
          </p:cNvPicPr>
          <p:nvPr/>
        </p:nvPicPr>
        <p:blipFill>
          <a:blip r:embed="rId2"/>
          <a:srcRect t="3583" b="3583"/>
          <a:stretch/>
        </p:blipFill>
        <p:spPr>
          <a:xfrm>
            <a:off x="1929516" y="3124946"/>
            <a:ext cx="1551142"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Picture 13">
            <a:extLst>
              <a:ext uri="{FF2B5EF4-FFF2-40B4-BE49-F238E27FC236}">
                <a16:creationId xmlns:a16="http://schemas.microsoft.com/office/drawing/2014/main" id="{BB8A2235-B7C4-80EB-AB1C-F9594C8E33A2}"/>
              </a:ext>
            </a:extLst>
          </p:cNvPr>
          <p:cNvPicPr>
            <a:picLocks noChangeAspect="1"/>
          </p:cNvPicPr>
          <p:nvPr/>
        </p:nvPicPr>
        <p:blipFill>
          <a:blip r:embed="rId3"/>
          <a:srcRect l="493" r="493"/>
          <a:stretch/>
        </p:blipFill>
        <p:spPr>
          <a:xfrm>
            <a:off x="8386173" y="3124946"/>
            <a:ext cx="1441636"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6" name="Picture 2">
            <a:extLst>
              <a:ext uri="{FF2B5EF4-FFF2-40B4-BE49-F238E27FC236}">
                <a16:creationId xmlns:a16="http://schemas.microsoft.com/office/drawing/2014/main" id="{1CBD771E-B4BB-614B-B38C-4A6102DF9FB0}"/>
              </a:ext>
            </a:extLst>
          </p:cNvPr>
          <p:cNvPicPr>
            <a:picLocks noChangeAspect="1" noChangeArrowheads="1"/>
          </p:cNvPicPr>
          <p:nvPr/>
        </p:nvPicPr>
        <p:blipFill>
          <a:blip r:embed="rId4"/>
          <a:srcRect t="13508" b="13508"/>
          <a:stretch/>
        </p:blipFill>
        <p:spPr bwMode="auto">
          <a:xfrm>
            <a:off x="5178765" y="1879259"/>
            <a:ext cx="1637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802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54845617-80B3-F25B-9030-D4989EB8147A}"/>
              </a:ext>
            </a:extLst>
          </p:cNvPr>
          <p:cNvSpPr>
            <a:spLocks noGrp="1"/>
          </p:cNvSpPr>
          <p:nvPr>
            <p:ph idx="1"/>
          </p:nvPr>
        </p:nvSpPr>
        <p:spPr>
          <a:xfrm>
            <a:off x="3718560" y="1649808"/>
            <a:ext cx="5590032" cy="3558384"/>
          </a:xfrm>
        </p:spPr>
        <p:txBody>
          <a:bodyPr/>
          <a:lstStyle/>
          <a:p>
            <a:r>
              <a:rPr lang="tr-TR">
                <a:hlinkClick r:id="rId2"/>
              </a:rPr>
              <a:t>https://www.facebook.com/bartinceng/</a:t>
            </a:r>
            <a:endParaRPr lang="tr-TR"/>
          </a:p>
          <a:p>
            <a:endParaRPr lang="tr-TR">
              <a:hlinkClick r:id="rId3"/>
            </a:endParaRPr>
          </a:p>
          <a:p>
            <a:r>
              <a:rPr lang="tr-TR">
                <a:hlinkClick r:id="rId3"/>
              </a:rPr>
              <a:t>https://x.com/BARUBSM</a:t>
            </a:r>
            <a:endParaRPr lang="tr-TR"/>
          </a:p>
          <a:p>
            <a:endParaRPr lang="tr-TR">
              <a:hlinkClick r:id="rId4"/>
            </a:endParaRPr>
          </a:p>
          <a:p>
            <a:r>
              <a:rPr lang="tr-TR">
                <a:hlinkClick r:id="rId4"/>
              </a:rPr>
              <a:t>https://www.instagram.com/barubsm/</a:t>
            </a:r>
            <a:endParaRPr lang="tr-TR"/>
          </a:p>
          <a:p>
            <a:endParaRPr lang="tr-TR"/>
          </a:p>
          <a:p>
            <a:r>
              <a:rPr lang="tr-TR">
                <a:hlinkClick r:id="rId5"/>
              </a:rPr>
              <a:t>https://www.linkedin.com/in/baru-ceng/</a:t>
            </a:r>
            <a:endParaRPr lang="tr-TR"/>
          </a:p>
          <a:p>
            <a:endParaRPr lang="tr-TR"/>
          </a:p>
          <a:p>
            <a:endParaRPr lang="tr-TR"/>
          </a:p>
        </p:txBody>
      </p:sp>
      <p:sp>
        <p:nvSpPr>
          <p:cNvPr id="3" name="Başlık 2">
            <a:extLst>
              <a:ext uri="{FF2B5EF4-FFF2-40B4-BE49-F238E27FC236}">
                <a16:creationId xmlns:a16="http://schemas.microsoft.com/office/drawing/2014/main" id="{515F7B4F-3FC5-2663-1DA0-38D442C7F9D2}"/>
              </a:ext>
            </a:extLst>
          </p:cNvPr>
          <p:cNvSpPr>
            <a:spLocks noGrp="1"/>
          </p:cNvSpPr>
          <p:nvPr>
            <p:ph type="title"/>
          </p:nvPr>
        </p:nvSpPr>
        <p:spPr/>
        <p:txBody>
          <a:bodyPr/>
          <a:lstStyle/>
          <a:p>
            <a:r>
              <a:rPr lang="tr-TR"/>
              <a:t>Sosyal Medya Hesaplarımız</a:t>
            </a:r>
          </a:p>
        </p:txBody>
      </p:sp>
      <p:sp>
        <p:nvSpPr>
          <p:cNvPr id="5" name="Metin Yer Tutucusu 4">
            <a:extLst>
              <a:ext uri="{FF2B5EF4-FFF2-40B4-BE49-F238E27FC236}">
                <a16:creationId xmlns:a16="http://schemas.microsoft.com/office/drawing/2014/main" id="{08B87BC5-89BB-4ABF-D878-E1003682DAA1}"/>
              </a:ext>
            </a:extLst>
          </p:cNvPr>
          <p:cNvSpPr>
            <a:spLocks noGrp="1"/>
          </p:cNvSpPr>
          <p:nvPr>
            <p:ph type="body" sz="quarter" idx="15"/>
          </p:nvPr>
        </p:nvSpPr>
        <p:spPr/>
        <p:txBody>
          <a:bodyPr/>
          <a:lstStyle/>
          <a:p>
            <a:endParaRPr lang="tr-TR"/>
          </a:p>
        </p:txBody>
      </p:sp>
      <p:sp>
        <p:nvSpPr>
          <p:cNvPr id="6" name="Slayt Numarası Yer Tutucusu 5">
            <a:extLst>
              <a:ext uri="{FF2B5EF4-FFF2-40B4-BE49-F238E27FC236}">
                <a16:creationId xmlns:a16="http://schemas.microsoft.com/office/drawing/2014/main" id="{AB609B56-2D50-3A04-EAB3-772B7A84AC7F}"/>
              </a:ext>
            </a:extLst>
          </p:cNvPr>
          <p:cNvSpPr>
            <a:spLocks noGrp="1"/>
          </p:cNvSpPr>
          <p:nvPr>
            <p:ph type="sldNum" sz="quarter" idx="4"/>
          </p:nvPr>
        </p:nvSpPr>
        <p:spPr/>
        <p:txBody>
          <a:bodyPr/>
          <a:lstStyle/>
          <a:p>
            <a:fld id="{B5E7337E-6B17-014B-AB72-4F4640082CEB}" type="slidenum">
              <a:rPr lang="en-CY" smtClean="0"/>
              <a:pPr/>
              <a:t>11</a:t>
            </a:fld>
            <a:endParaRPr lang="en-CY"/>
          </a:p>
        </p:txBody>
      </p:sp>
      <p:pic>
        <p:nvPicPr>
          <p:cNvPr id="8" name="Resim 7">
            <a:extLst>
              <a:ext uri="{FF2B5EF4-FFF2-40B4-BE49-F238E27FC236}">
                <a16:creationId xmlns:a16="http://schemas.microsoft.com/office/drawing/2014/main" id="{12B2B801-8D64-C989-FDD8-532B0E207D77}"/>
              </a:ext>
            </a:extLst>
          </p:cNvPr>
          <p:cNvPicPr>
            <a:picLocks noChangeAspect="1"/>
          </p:cNvPicPr>
          <p:nvPr/>
        </p:nvPicPr>
        <p:blipFill>
          <a:blip r:embed="rId6"/>
          <a:stretch>
            <a:fillRect/>
          </a:stretch>
        </p:blipFill>
        <p:spPr>
          <a:xfrm>
            <a:off x="2883408" y="3344588"/>
            <a:ext cx="554836" cy="590346"/>
          </a:xfrm>
          <a:prstGeom prst="rect">
            <a:avLst/>
          </a:prstGeom>
        </p:spPr>
      </p:pic>
      <p:pic>
        <p:nvPicPr>
          <p:cNvPr id="10" name="Resim 9">
            <a:extLst>
              <a:ext uri="{FF2B5EF4-FFF2-40B4-BE49-F238E27FC236}">
                <a16:creationId xmlns:a16="http://schemas.microsoft.com/office/drawing/2014/main" id="{E7EFCD1C-03D6-B3AD-BC71-3CFD24AB963E}"/>
              </a:ext>
            </a:extLst>
          </p:cNvPr>
          <p:cNvPicPr>
            <a:picLocks noChangeAspect="1"/>
          </p:cNvPicPr>
          <p:nvPr/>
        </p:nvPicPr>
        <p:blipFill>
          <a:blip r:embed="rId7"/>
          <a:srcRect/>
          <a:stretch/>
        </p:blipFill>
        <p:spPr>
          <a:xfrm>
            <a:off x="2895508" y="2488842"/>
            <a:ext cx="518364" cy="518364"/>
          </a:xfrm>
          <a:prstGeom prst="rect">
            <a:avLst/>
          </a:prstGeom>
        </p:spPr>
      </p:pic>
      <p:sp>
        <p:nvSpPr>
          <p:cNvPr id="13" name="Metin kutusu 12">
            <a:extLst>
              <a:ext uri="{FF2B5EF4-FFF2-40B4-BE49-F238E27FC236}">
                <a16:creationId xmlns:a16="http://schemas.microsoft.com/office/drawing/2014/main" id="{B1508D31-3A63-C7BB-9FC8-3115D2A47EB0}"/>
              </a:ext>
            </a:extLst>
          </p:cNvPr>
          <p:cNvSpPr txBox="1"/>
          <p:nvPr/>
        </p:nvSpPr>
        <p:spPr>
          <a:xfrm>
            <a:off x="838200" y="4915218"/>
            <a:ext cx="4839210" cy="923330"/>
          </a:xfrm>
          <a:prstGeom prst="rect">
            <a:avLst/>
          </a:prstGeom>
          <a:noFill/>
        </p:spPr>
        <p:txBody>
          <a:bodyPr wrap="none" rtlCol="0">
            <a:spAutoFit/>
          </a:bodyPr>
          <a:lstStyle/>
          <a:p>
            <a:pPr algn="l"/>
            <a:r>
              <a:rPr lang="tr-TR" dirty="0"/>
              <a:t>Bölüm e-posta: </a:t>
            </a:r>
            <a:r>
              <a:rPr lang="tr-TR" b="0" i="0" u="none" strike="noStrike" dirty="0">
                <a:solidFill>
                  <a:srgbClr val="2196F3"/>
                </a:solidFill>
                <a:effectLst/>
                <a:latin typeface="Abadi" panose="020F0502020204030204" pitchFamily="34" charset="-94"/>
                <a:hlinkClick r:id="rId8"/>
              </a:rPr>
              <a:t>bilgisayar@bartin.edu.tr</a:t>
            </a:r>
            <a:r>
              <a:rPr lang="tr-TR" dirty="0"/>
              <a:t> </a:t>
            </a:r>
          </a:p>
          <a:p>
            <a:pPr algn="l"/>
            <a:r>
              <a:rPr lang="tr-TR" i="0" dirty="0">
                <a:solidFill>
                  <a:srgbClr val="212121"/>
                </a:solidFill>
                <a:effectLst/>
                <a:latin typeface="Abadi" panose="020F0502020204030204" pitchFamily="34" charset="-94"/>
              </a:rPr>
              <a:t>Bölüm Sekreteri:  </a:t>
            </a:r>
            <a:r>
              <a:rPr lang="tr-TR" b="0" i="0" dirty="0">
                <a:solidFill>
                  <a:srgbClr val="212121"/>
                </a:solidFill>
                <a:effectLst/>
                <a:latin typeface="Abadi" panose="020F0502020204030204" pitchFamily="34" charset="-94"/>
              </a:rPr>
              <a:t>0 (378) 501 10 00 / Dahili: 2296</a:t>
            </a:r>
          </a:p>
          <a:p>
            <a:pPr algn="l"/>
            <a:r>
              <a:rPr lang="tr-TR" dirty="0" err="1">
                <a:solidFill>
                  <a:srgbClr val="212121"/>
                </a:solidFill>
                <a:latin typeface="Abadi" panose="020F0502020204030204" pitchFamily="34" charset="-94"/>
              </a:rPr>
              <a:t>Whatsapp</a:t>
            </a:r>
            <a:r>
              <a:rPr lang="tr-TR" dirty="0">
                <a:solidFill>
                  <a:srgbClr val="212121"/>
                </a:solidFill>
                <a:latin typeface="Abadi" panose="020F0502020204030204" pitchFamily="34" charset="-94"/>
              </a:rPr>
              <a:t> Hattı: 0378 501 10 09</a:t>
            </a:r>
            <a:endParaRPr lang="tr-TR" dirty="0"/>
          </a:p>
        </p:txBody>
      </p:sp>
      <p:pic>
        <p:nvPicPr>
          <p:cNvPr id="1026" name="Picture 2" descr="Linkedin Icon, HD Png Download - vhv">
            <a:extLst>
              <a:ext uri="{FF2B5EF4-FFF2-40B4-BE49-F238E27FC236}">
                <a16:creationId xmlns:a16="http://schemas.microsoft.com/office/drawing/2014/main" id="{8AEA1426-81D2-ED53-FF08-4656E3A821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83408" y="4177423"/>
            <a:ext cx="554836" cy="5651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acebook social media logo icon 21495985 PNG">
            <a:extLst>
              <a:ext uri="{FF2B5EF4-FFF2-40B4-BE49-F238E27FC236}">
                <a16:creationId xmlns:a16="http://schemas.microsoft.com/office/drawing/2014/main" id="{623EDA3A-659D-CF7A-150A-B15E054DC61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408" r="17588"/>
          <a:stretch>
            <a:fillRect/>
          </a:stretch>
        </p:blipFill>
        <p:spPr bwMode="auto">
          <a:xfrm>
            <a:off x="2996886" y="1594726"/>
            <a:ext cx="421888" cy="611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512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651CC937-8225-B322-7417-9498808EDC53}"/>
              </a:ext>
            </a:extLst>
          </p:cNvPr>
          <p:cNvSpPr>
            <a:spLocks noGrp="1"/>
          </p:cNvSpPr>
          <p:nvPr>
            <p:ph type="title"/>
          </p:nvPr>
        </p:nvSpPr>
        <p:spPr>
          <a:xfrm>
            <a:off x="629292" y="200569"/>
            <a:ext cx="10924695" cy="697958"/>
          </a:xfrm>
        </p:spPr>
        <p:txBody>
          <a:bodyPr/>
          <a:lstStyle/>
          <a:p>
            <a:r>
              <a:rPr lang="tr-TR"/>
              <a:t>Bölümümüz Öğretim Üyeleri ve Çalışma Alanları</a:t>
            </a:r>
          </a:p>
        </p:txBody>
      </p:sp>
      <p:sp>
        <p:nvSpPr>
          <p:cNvPr id="6" name="Slayt Numarası Yer Tutucusu 5">
            <a:extLst>
              <a:ext uri="{FF2B5EF4-FFF2-40B4-BE49-F238E27FC236}">
                <a16:creationId xmlns:a16="http://schemas.microsoft.com/office/drawing/2014/main" id="{6F51F063-2198-1391-171C-BA05964640A2}"/>
              </a:ext>
            </a:extLst>
          </p:cNvPr>
          <p:cNvSpPr>
            <a:spLocks noGrp="1"/>
          </p:cNvSpPr>
          <p:nvPr>
            <p:ph type="sldNum" sz="quarter" idx="4"/>
          </p:nvPr>
        </p:nvSpPr>
        <p:spPr/>
        <p:txBody>
          <a:bodyPr/>
          <a:lstStyle/>
          <a:p>
            <a:fld id="{B5E7337E-6B17-014B-AB72-4F4640082CEB}" type="slidenum">
              <a:rPr lang="en-CY" smtClean="0"/>
              <a:pPr/>
              <a:t>12</a:t>
            </a:fld>
            <a:endParaRPr lang="en-CY"/>
          </a:p>
        </p:txBody>
      </p:sp>
      <p:graphicFrame>
        <p:nvGraphicFramePr>
          <p:cNvPr id="11" name="Table 0">
            <a:extLst>
              <a:ext uri="{FF2B5EF4-FFF2-40B4-BE49-F238E27FC236}">
                <a16:creationId xmlns:a16="http://schemas.microsoft.com/office/drawing/2014/main" id="{3DD5652E-B496-9BC1-7A2C-E8DD51F1A835}"/>
              </a:ext>
            </a:extLst>
          </p:cNvPr>
          <p:cNvGraphicFramePr>
            <a:graphicFrameLocks noGrp="1"/>
          </p:cNvGraphicFramePr>
          <p:nvPr>
            <p:extLst>
              <p:ext uri="{D42A27DB-BD31-4B8C-83A1-F6EECF244321}">
                <p14:modId xmlns:p14="http://schemas.microsoft.com/office/powerpoint/2010/main" val="1366300605"/>
              </p:ext>
            </p:extLst>
          </p:nvPr>
        </p:nvGraphicFramePr>
        <p:xfrm>
          <a:off x="457200" y="1188720"/>
          <a:ext cx="11274552" cy="5148579"/>
        </p:xfrm>
        <a:graphic>
          <a:graphicData uri="http://schemas.openxmlformats.org/drawingml/2006/table">
            <a:tbl>
              <a:tblPr/>
              <a:tblGrid>
                <a:gridCol w="868680">
                  <a:extLst>
                    <a:ext uri="{9D8B030D-6E8A-4147-A177-3AD203B41FA5}">
                      <a16:colId xmlns:a16="http://schemas.microsoft.com/office/drawing/2014/main" val="20000"/>
                    </a:ext>
                  </a:extLst>
                </a:gridCol>
                <a:gridCol w="2788920">
                  <a:extLst>
                    <a:ext uri="{9D8B030D-6E8A-4147-A177-3AD203B41FA5}">
                      <a16:colId xmlns:a16="http://schemas.microsoft.com/office/drawing/2014/main" val="20001"/>
                    </a:ext>
                  </a:extLst>
                </a:gridCol>
                <a:gridCol w="4800600">
                  <a:extLst>
                    <a:ext uri="{9D8B030D-6E8A-4147-A177-3AD203B41FA5}">
                      <a16:colId xmlns:a16="http://schemas.microsoft.com/office/drawing/2014/main" val="20002"/>
                    </a:ext>
                  </a:extLst>
                </a:gridCol>
                <a:gridCol w="2816352">
                  <a:extLst>
                    <a:ext uri="{9D8B030D-6E8A-4147-A177-3AD203B41FA5}">
                      <a16:colId xmlns:a16="http://schemas.microsoft.com/office/drawing/2014/main" val="20003"/>
                    </a:ext>
                  </a:extLst>
                </a:gridCol>
              </a:tblGrid>
              <a:tr h="371547">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Fotoğraf</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Unvan · Ad Soyad</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Uzmanlık Alanı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İletişim</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796172">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Doç. Dr.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Veli BAYSAL</a:t>
                      </a:r>
                      <a:endParaRPr lang="en-US" sz="1200" dirty="0">
                        <a:latin typeface="Calibri" charset="0"/>
                        <a:ea typeface="Calibri" charset="0"/>
                        <a:cs typeface="Calibri" charset="0"/>
                      </a:endParaRPr>
                    </a:p>
                    <a:p>
                      <a:pPr marL="0" indent="0">
                        <a:buNone/>
                      </a:pPr>
                      <a:r>
                        <a:rPr lang="en-US" sz="1050" i="1" dirty="0">
                          <a:solidFill>
                            <a:srgbClr val="5B6675"/>
                          </a:solidFill>
                          <a:latin typeface="Calibri" pitchFamily="34" charset="0"/>
                          <a:ea typeface="Calibri" pitchFamily="34" charset="-122"/>
                          <a:cs typeface="Calibri" pitchFamily="34" charset="-120"/>
                        </a:rPr>
                        <a:t>Bölüm Başkanı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Hesaplamalı Sinirbilim, Doğrusal Olmayan Dinamikler, Sinir Ağları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vbaysal@bartin.edu.tr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3873</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1"/>
                  </a:ext>
                </a:extLst>
              </a:tr>
              <a:tr h="796172">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Dr. Öğr. Üyesi</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Onur ÇAKIRGÖZ</a:t>
                      </a:r>
                      <a:endParaRPr lang="en-US" sz="1200" dirty="0">
                        <a:latin typeface="Calibri" charset="0"/>
                        <a:ea typeface="Calibri" charset="0"/>
                        <a:cs typeface="Calibri" charset="0"/>
                      </a:endParaRPr>
                    </a:p>
                    <a:p>
                      <a:pPr marL="0" indent="0">
                        <a:buNone/>
                      </a:pPr>
                      <a:r>
                        <a:rPr lang="en-US" sz="1050" i="1" dirty="0">
                          <a:solidFill>
                            <a:srgbClr val="5B6675"/>
                          </a:solidFill>
                          <a:latin typeface="Calibri" pitchFamily="34" charset="0"/>
                          <a:ea typeface="Calibri" pitchFamily="34" charset="-122"/>
                          <a:cs typeface="Calibri" pitchFamily="34" charset="-120"/>
                        </a:rPr>
                        <a:t>Bölüm Başkan Yardımcısı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Biyoinformatik, Yapay Zeka, Veri Yapıları, Kimlik Doğrulama Protokolleri</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onurcakirgoz@bartin.edu.tr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3824</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2"/>
                  </a:ext>
                </a:extLst>
              </a:tr>
              <a:tr h="796172">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Dr. Öğr. Üyesi</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Gökhan KUTLUANA</a:t>
                      </a:r>
                      <a:endParaRPr lang="en-US" sz="1200" dirty="0">
                        <a:latin typeface="Calibri" charset="0"/>
                        <a:ea typeface="Calibri" charset="0"/>
                        <a:cs typeface="Calibri" charset="0"/>
                      </a:endParaRPr>
                    </a:p>
                    <a:p>
                      <a:pPr marL="0" indent="0">
                        <a:buNone/>
                      </a:pPr>
                      <a:r>
                        <a:rPr lang="en-US" sz="1050" i="1" dirty="0">
                          <a:solidFill>
                            <a:srgbClr val="5B6675"/>
                          </a:solidFill>
                          <a:latin typeface="Calibri" pitchFamily="34" charset="0"/>
                          <a:ea typeface="Calibri" pitchFamily="34" charset="-122"/>
                          <a:cs typeface="Calibri" pitchFamily="34" charset="-120"/>
                        </a:rPr>
                        <a:t>Bölüm Başkan Yardımcısı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err="1">
                          <a:latin typeface="Calibri" charset="0"/>
                          <a:ea typeface="Calibri" charset="0"/>
                          <a:cs typeface="Calibri" charset="0"/>
                        </a:rPr>
                        <a:t>Karmaşık</a:t>
                      </a:r>
                      <a:r>
                        <a:rPr lang="en-US" sz="1200" dirty="0">
                          <a:latin typeface="Calibri" charset="0"/>
                          <a:ea typeface="Calibri" charset="0"/>
                          <a:cs typeface="Calibri" charset="0"/>
                        </a:rPr>
                        <a:t> </a:t>
                      </a:r>
                      <a:r>
                        <a:rPr lang="en-US" sz="1200" dirty="0" err="1">
                          <a:latin typeface="Calibri" charset="0"/>
                          <a:ea typeface="Calibri" charset="0"/>
                          <a:cs typeface="Calibri" charset="0"/>
                        </a:rPr>
                        <a:t>Ağlar</a:t>
                      </a:r>
                      <a:r>
                        <a:rPr lang="en-US" sz="1200" dirty="0">
                          <a:latin typeface="Calibri" charset="0"/>
                          <a:ea typeface="Calibri" charset="0"/>
                          <a:cs typeface="Calibri" charset="0"/>
                        </a:rPr>
                        <a:t>, </a:t>
                      </a:r>
                      <a:r>
                        <a:rPr lang="en-US" sz="1200" dirty="0" err="1">
                          <a:latin typeface="Calibri" charset="0"/>
                          <a:ea typeface="Calibri" charset="0"/>
                          <a:cs typeface="Calibri" charset="0"/>
                        </a:rPr>
                        <a:t>Makine</a:t>
                      </a:r>
                      <a:r>
                        <a:rPr lang="en-US" sz="1200" dirty="0">
                          <a:latin typeface="Calibri" charset="0"/>
                          <a:ea typeface="Calibri" charset="0"/>
                          <a:cs typeface="Calibri" charset="0"/>
                        </a:rPr>
                        <a:t> </a:t>
                      </a:r>
                      <a:r>
                        <a:rPr lang="en-US" sz="1200" dirty="0" err="1">
                          <a:latin typeface="Calibri" charset="0"/>
                          <a:ea typeface="Calibri" charset="0"/>
                          <a:cs typeface="Calibri" charset="0"/>
                        </a:rPr>
                        <a:t>Öğrenmesi</a:t>
                      </a:r>
                      <a:r>
                        <a:rPr lang="en-US" sz="1200" dirty="0">
                          <a:latin typeface="Calibri" charset="0"/>
                          <a:ea typeface="Calibri" charset="0"/>
                          <a:cs typeface="Calibri" charset="0"/>
                        </a:rPr>
                        <a:t>, Derin </a:t>
                      </a:r>
                      <a:r>
                        <a:rPr lang="en-US" sz="1200" dirty="0" err="1">
                          <a:latin typeface="Calibri" charset="0"/>
                          <a:ea typeface="Calibri" charset="0"/>
                          <a:cs typeface="Calibri" charset="0"/>
                        </a:rPr>
                        <a:t>Öğrenme</a:t>
                      </a:r>
                      <a:r>
                        <a:rPr lang="en-US" sz="1200" dirty="0">
                          <a:latin typeface="Calibri" charset="0"/>
                          <a:ea typeface="Calibri" charset="0"/>
                          <a:cs typeface="Calibri" charset="0"/>
                        </a:rPr>
                        <a:t>, Zaman </a:t>
                      </a:r>
                      <a:r>
                        <a:rPr lang="en-US" sz="1200" dirty="0" err="1">
                          <a:latin typeface="Calibri" charset="0"/>
                          <a:ea typeface="Calibri" charset="0"/>
                          <a:cs typeface="Calibri" charset="0"/>
                        </a:rPr>
                        <a:t>Serisi</a:t>
                      </a:r>
                      <a:r>
                        <a:rPr lang="en-US" sz="1200" dirty="0">
                          <a:latin typeface="Calibri" charset="0"/>
                          <a:ea typeface="Calibri" charset="0"/>
                          <a:cs typeface="Calibri" charset="0"/>
                        </a:rPr>
                        <a:t> </a:t>
                      </a:r>
                      <a:r>
                        <a:rPr lang="en-US" sz="1200" dirty="0" err="1">
                          <a:latin typeface="Calibri" charset="0"/>
                          <a:ea typeface="Calibri" charset="0"/>
                          <a:cs typeface="Calibri" charset="0"/>
                        </a:rPr>
                        <a:t>Analizi</a:t>
                      </a:r>
                      <a:r>
                        <a:rPr lang="en-US" sz="1200" dirty="0">
                          <a:latin typeface="Calibri" charset="0"/>
                          <a:ea typeface="Calibri" charset="0"/>
                          <a:cs typeface="Calibri" charset="0"/>
                        </a:rPr>
                        <a:t>, </a:t>
                      </a:r>
                      <a:r>
                        <a:rPr lang="en-US" sz="1200" dirty="0" err="1">
                          <a:latin typeface="Calibri" charset="0"/>
                          <a:ea typeface="Calibri" charset="0"/>
                          <a:cs typeface="Calibri" charset="0"/>
                        </a:rPr>
                        <a:t>Biyomedikal</a:t>
                      </a:r>
                      <a:r>
                        <a:rPr lang="en-US" sz="1200" dirty="0">
                          <a:latin typeface="Calibri" charset="0"/>
                          <a:ea typeface="Calibri" charset="0"/>
                          <a:cs typeface="Calibri" charset="0"/>
                        </a:rPr>
                        <a:t> </a:t>
                      </a:r>
                      <a:r>
                        <a:rPr lang="en-US" sz="1200" dirty="0" err="1">
                          <a:latin typeface="Calibri" charset="0"/>
                          <a:ea typeface="Calibri" charset="0"/>
                          <a:cs typeface="Calibri" charset="0"/>
                        </a:rPr>
                        <a:t>Sinyal</a:t>
                      </a:r>
                      <a:r>
                        <a:rPr lang="en-US" sz="1200" dirty="0">
                          <a:latin typeface="Calibri" charset="0"/>
                          <a:ea typeface="Calibri" charset="0"/>
                          <a:cs typeface="Calibri" charset="0"/>
                        </a:rPr>
                        <a:t> </a:t>
                      </a:r>
                      <a:r>
                        <a:rPr lang="en-US" sz="1200" dirty="0" err="1">
                          <a:latin typeface="Calibri" charset="0"/>
                          <a:ea typeface="Calibri" charset="0"/>
                          <a:cs typeface="Calibri" charset="0"/>
                        </a:rPr>
                        <a:t>İşleme</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gkutluana@bartin.edu.tr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5410</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3"/>
                  </a:ext>
                </a:extLst>
              </a:tr>
              <a:tr h="796172">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Doç. Dr.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Eyüp Burak CEYHAN</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Yapay Zekâ, Siber Güvenlik, Veri Bilimi, Biyometrik Sistemler, Akıllı Şehir, Bilgi ve Bilgisayar Güvenliği</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ebceyhan@bartin.edu.tr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5811</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4"/>
                  </a:ext>
                </a:extLst>
              </a:tr>
              <a:tr h="796172">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Doç. Dr.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Bayram DÜNDAR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Yöneylem Araştırması, Uygulamalı Optimizasyon, Sürdürülebilirlik, Atama Problemleri</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bdundar@bartin.edu.tr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2294</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5"/>
                  </a:ext>
                </a:extLst>
              </a:tr>
              <a:tr h="796172">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Doç. Dr.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Evrim GÜLER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Bilgisayar ve İletişim Ağları, Akıllı Haberleşme Ağlarının Yönetimi, Yapay Zeka, Veri Madenciliği</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evrimguler@bartin.edu.tr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2295</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pic>
        <p:nvPicPr>
          <p:cNvPr id="13" name="Veli BAYSAL fotoğraf" descr="photos/baysal.png">
            <a:extLst>
              <a:ext uri="{FF2B5EF4-FFF2-40B4-BE49-F238E27FC236}">
                <a16:creationId xmlns:a16="http://schemas.microsoft.com/office/drawing/2014/main" id="{49CE4A90-EFD5-6A9D-25EB-133A3589AEF7}"/>
              </a:ext>
            </a:extLst>
          </p:cNvPr>
          <p:cNvPicPr>
            <a:picLocks noChangeAspect="1"/>
          </p:cNvPicPr>
          <p:nvPr/>
        </p:nvPicPr>
        <p:blipFill>
          <a:blip r:embed="rId3"/>
          <a:stretch>
            <a:fillRect/>
          </a:stretch>
        </p:blipFill>
        <p:spPr>
          <a:xfrm>
            <a:off x="589788" y="1627632"/>
            <a:ext cx="603504" cy="713232"/>
          </a:xfrm>
          <a:prstGeom prst="rect">
            <a:avLst/>
          </a:prstGeom>
        </p:spPr>
      </p:pic>
      <p:pic>
        <p:nvPicPr>
          <p:cNvPr id="15" name="Onur ÇAKIRGÖZ fotoğraf" descr="photos/cakirgoz.png">
            <a:extLst>
              <a:ext uri="{FF2B5EF4-FFF2-40B4-BE49-F238E27FC236}">
                <a16:creationId xmlns:a16="http://schemas.microsoft.com/office/drawing/2014/main" id="{B054D4E9-A4E9-AF71-32BB-706475391D2B}"/>
              </a:ext>
            </a:extLst>
          </p:cNvPr>
          <p:cNvPicPr>
            <a:picLocks noChangeAspect="1"/>
          </p:cNvPicPr>
          <p:nvPr/>
        </p:nvPicPr>
        <p:blipFill>
          <a:blip r:embed="rId4"/>
          <a:stretch>
            <a:fillRect/>
          </a:stretch>
        </p:blipFill>
        <p:spPr>
          <a:xfrm>
            <a:off x="589788" y="2450592"/>
            <a:ext cx="603504" cy="713232"/>
          </a:xfrm>
          <a:prstGeom prst="rect">
            <a:avLst/>
          </a:prstGeom>
        </p:spPr>
      </p:pic>
      <p:pic>
        <p:nvPicPr>
          <p:cNvPr id="17" name="Eyüp Burak CEYHAN fotoğraf" descr="photos/ceyhan.png">
            <a:extLst>
              <a:ext uri="{FF2B5EF4-FFF2-40B4-BE49-F238E27FC236}">
                <a16:creationId xmlns:a16="http://schemas.microsoft.com/office/drawing/2014/main" id="{BAD6858F-6FB1-42C8-9ED3-EBA2235506EE}"/>
              </a:ext>
            </a:extLst>
          </p:cNvPr>
          <p:cNvPicPr>
            <a:picLocks noChangeAspect="1"/>
          </p:cNvPicPr>
          <p:nvPr/>
        </p:nvPicPr>
        <p:blipFill>
          <a:blip r:embed="rId5"/>
          <a:stretch>
            <a:fillRect/>
          </a:stretch>
        </p:blipFill>
        <p:spPr>
          <a:xfrm>
            <a:off x="589787" y="4015424"/>
            <a:ext cx="603504" cy="713232"/>
          </a:xfrm>
          <a:prstGeom prst="rect">
            <a:avLst/>
          </a:prstGeom>
        </p:spPr>
      </p:pic>
      <p:pic>
        <p:nvPicPr>
          <p:cNvPr id="19" name="Evrim GÜLER fotoğraf" descr="photos/guler.png">
            <a:extLst>
              <a:ext uri="{FF2B5EF4-FFF2-40B4-BE49-F238E27FC236}">
                <a16:creationId xmlns:a16="http://schemas.microsoft.com/office/drawing/2014/main" id="{7A75ADEB-D3E7-FD64-9E1E-8C1A904460CB}"/>
              </a:ext>
            </a:extLst>
          </p:cNvPr>
          <p:cNvPicPr>
            <a:picLocks noChangeAspect="1"/>
          </p:cNvPicPr>
          <p:nvPr/>
        </p:nvPicPr>
        <p:blipFill>
          <a:blip r:embed="rId6"/>
          <a:stretch>
            <a:fillRect/>
          </a:stretch>
        </p:blipFill>
        <p:spPr>
          <a:xfrm>
            <a:off x="589788" y="5624067"/>
            <a:ext cx="603504" cy="713232"/>
          </a:xfrm>
          <a:prstGeom prst="rect">
            <a:avLst/>
          </a:prstGeom>
        </p:spPr>
      </p:pic>
      <p:pic>
        <p:nvPicPr>
          <p:cNvPr id="23" name="Resim 22">
            <a:extLst>
              <a:ext uri="{FF2B5EF4-FFF2-40B4-BE49-F238E27FC236}">
                <a16:creationId xmlns:a16="http://schemas.microsoft.com/office/drawing/2014/main" id="{7458F13A-FACC-0B8C-EB5E-A19BE1D7B4C4}"/>
              </a:ext>
            </a:extLst>
          </p:cNvPr>
          <p:cNvPicPr>
            <a:picLocks noChangeAspect="1"/>
          </p:cNvPicPr>
          <p:nvPr/>
        </p:nvPicPr>
        <p:blipFill>
          <a:blip r:embed="rId7"/>
          <a:stretch>
            <a:fillRect/>
          </a:stretch>
        </p:blipFill>
        <p:spPr>
          <a:xfrm>
            <a:off x="570292" y="3273552"/>
            <a:ext cx="642495" cy="642495"/>
          </a:xfrm>
          <a:prstGeom prst="rect">
            <a:avLst/>
          </a:prstGeom>
        </p:spPr>
      </p:pic>
      <p:pic>
        <p:nvPicPr>
          <p:cNvPr id="25" name="Resim 24">
            <a:extLst>
              <a:ext uri="{FF2B5EF4-FFF2-40B4-BE49-F238E27FC236}">
                <a16:creationId xmlns:a16="http://schemas.microsoft.com/office/drawing/2014/main" id="{391BB8DD-927E-3D56-7142-66F3E357BEA5}"/>
              </a:ext>
            </a:extLst>
          </p:cNvPr>
          <p:cNvPicPr>
            <a:picLocks noChangeAspect="1"/>
          </p:cNvPicPr>
          <p:nvPr/>
        </p:nvPicPr>
        <p:blipFill>
          <a:blip r:embed="rId8"/>
          <a:stretch>
            <a:fillRect/>
          </a:stretch>
        </p:blipFill>
        <p:spPr>
          <a:xfrm flipH="1">
            <a:off x="629291" y="4873752"/>
            <a:ext cx="564000" cy="646684"/>
          </a:xfrm>
          <a:prstGeom prst="rect">
            <a:avLst/>
          </a:prstGeom>
        </p:spPr>
      </p:pic>
    </p:spTree>
    <p:extLst>
      <p:ext uri="{BB962C8B-B14F-4D97-AF65-F5344CB8AC3E}">
        <p14:creationId xmlns:p14="http://schemas.microsoft.com/office/powerpoint/2010/main" val="3883558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6925F-7EFA-BD90-680E-4DCCAC4153D8}"/>
            </a:ext>
          </a:extLst>
        </p:cNvPr>
        <p:cNvGrpSpPr/>
        <p:nvPr/>
      </p:nvGrpSpPr>
      <p:grpSpPr>
        <a:xfrm>
          <a:off x="0" y="0"/>
          <a:ext cx="0" cy="0"/>
          <a:chOff x="0" y="0"/>
          <a:chExt cx="0" cy="0"/>
        </a:xfrm>
      </p:grpSpPr>
      <p:sp>
        <p:nvSpPr>
          <p:cNvPr id="3" name="Başlık 2">
            <a:extLst>
              <a:ext uri="{FF2B5EF4-FFF2-40B4-BE49-F238E27FC236}">
                <a16:creationId xmlns:a16="http://schemas.microsoft.com/office/drawing/2014/main" id="{63671F88-EC54-5DE9-861F-6A95B609C638}"/>
              </a:ext>
            </a:extLst>
          </p:cNvPr>
          <p:cNvSpPr>
            <a:spLocks noGrp="1"/>
          </p:cNvSpPr>
          <p:nvPr>
            <p:ph type="title"/>
          </p:nvPr>
        </p:nvSpPr>
        <p:spPr>
          <a:xfrm>
            <a:off x="629292" y="200569"/>
            <a:ext cx="10924695" cy="697958"/>
          </a:xfrm>
        </p:spPr>
        <p:txBody>
          <a:bodyPr/>
          <a:lstStyle/>
          <a:p>
            <a:r>
              <a:rPr lang="tr-TR"/>
              <a:t>Bölümümüz Öğretim Üyeleri ve Çalışma Alanları</a:t>
            </a:r>
          </a:p>
        </p:txBody>
      </p:sp>
      <p:sp>
        <p:nvSpPr>
          <p:cNvPr id="6" name="Slayt Numarası Yer Tutucusu 5">
            <a:extLst>
              <a:ext uri="{FF2B5EF4-FFF2-40B4-BE49-F238E27FC236}">
                <a16:creationId xmlns:a16="http://schemas.microsoft.com/office/drawing/2014/main" id="{8977DA1F-6F04-FD8E-941F-102371AD5128}"/>
              </a:ext>
            </a:extLst>
          </p:cNvPr>
          <p:cNvSpPr>
            <a:spLocks noGrp="1"/>
          </p:cNvSpPr>
          <p:nvPr>
            <p:ph type="sldNum" sz="quarter" idx="4"/>
          </p:nvPr>
        </p:nvSpPr>
        <p:spPr/>
        <p:txBody>
          <a:bodyPr/>
          <a:lstStyle/>
          <a:p>
            <a:fld id="{B5E7337E-6B17-014B-AB72-4F4640082CEB}" type="slidenum">
              <a:rPr lang="en-CY" smtClean="0"/>
              <a:pPr/>
              <a:t>13</a:t>
            </a:fld>
            <a:endParaRPr lang="en-CY"/>
          </a:p>
        </p:txBody>
      </p:sp>
      <p:graphicFrame>
        <p:nvGraphicFramePr>
          <p:cNvPr id="7" name="Table 0">
            <a:extLst>
              <a:ext uri="{FF2B5EF4-FFF2-40B4-BE49-F238E27FC236}">
                <a16:creationId xmlns:a16="http://schemas.microsoft.com/office/drawing/2014/main" id="{9CD98168-A474-6575-DCE3-C6E080FC3A14}"/>
              </a:ext>
            </a:extLst>
          </p:cNvPr>
          <p:cNvGraphicFramePr>
            <a:graphicFrameLocks noGrp="1"/>
          </p:cNvGraphicFramePr>
          <p:nvPr>
            <p:extLst>
              <p:ext uri="{D42A27DB-BD31-4B8C-83A1-F6EECF244321}">
                <p14:modId xmlns:p14="http://schemas.microsoft.com/office/powerpoint/2010/main" val="513750951"/>
              </p:ext>
            </p:extLst>
          </p:nvPr>
        </p:nvGraphicFramePr>
        <p:xfrm>
          <a:off x="457200" y="1188720"/>
          <a:ext cx="11274552" cy="5085083"/>
        </p:xfrm>
        <a:graphic>
          <a:graphicData uri="http://schemas.openxmlformats.org/drawingml/2006/table">
            <a:tbl>
              <a:tblPr/>
              <a:tblGrid>
                <a:gridCol w="868680">
                  <a:extLst>
                    <a:ext uri="{9D8B030D-6E8A-4147-A177-3AD203B41FA5}">
                      <a16:colId xmlns:a16="http://schemas.microsoft.com/office/drawing/2014/main" val="20000"/>
                    </a:ext>
                  </a:extLst>
                </a:gridCol>
                <a:gridCol w="2788920">
                  <a:extLst>
                    <a:ext uri="{9D8B030D-6E8A-4147-A177-3AD203B41FA5}">
                      <a16:colId xmlns:a16="http://schemas.microsoft.com/office/drawing/2014/main" val="20001"/>
                    </a:ext>
                  </a:extLst>
                </a:gridCol>
                <a:gridCol w="4800600">
                  <a:extLst>
                    <a:ext uri="{9D8B030D-6E8A-4147-A177-3AD203B41FA5}">
                      <a16:colId xmlns:a16="http://schemas.microsoft.com/office/drawing/2014/main" val="20002"/>
                    </a:ext>
                  </a:extLst>
                </a:gridCol>
                <a:gridCol w="2816352">
                  <a:extLst>
                    <a:ext uri="{9D8B030D-6E8A-4147-A177-3AD203B41FA5}">
                      <a16:colId xmlns:a16="http://schemas.microsoft.com/office/drawing/2014/main" val="20003"/>
                    </a:ext>
                  </a:extLst>
                </a:gridCol>
              </a:tblGrid>
              <a:tr h="366965">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Fotoğraf</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Unvan · Ad Soyad</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Uzmanlık Alanı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İletişim</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786353">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Doç. Dr.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Hakan ÖCAL</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Derin Öğrenme, Yapay Öğrenme, Yapay Zeka, Biyomedikal Görüntü İşleme</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hocal@bartin.edu.tr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1"/>
                  </a:ext>
                </a:extLst>
              </a:tr>
              <a:tr h="786353">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Dr. Öğr. Üyesi</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Bayram AKGÜL</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Veri Yapıları ve Algoritmalar, Makine Öğrenmesi, Bilgisayar Destekli Tasarım</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bayramakgul@bartin.edu.tr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3876</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2"/>
                  </a:ext>
                </a:extLst>
              </a:tr>
              <a:tr h="786353">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Dr. Öğr. Üyesi</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Erdem ERKAN</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Beyin-Bilgisayar Arayüzleri, Biyomedikal Sinyal İşleme</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eerkan@bartin.edu.tr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3"/>
                  </a:ext>
                </a:extLst>
              </a:tr>
              <a:tr h="786353">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Dr. Öğr. Üyesi</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Gökhan KARAKÖSE</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Yöneylem Araştırması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gkarakose@bartin.edu.tr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3852</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4"/>
                  </a:ext>
                </a:extLst>
              </a:tr>
              <a:tr h="786353">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Dr. Öğr. Üyesi</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Aslı EYECİOĞLU ÖZMUTLU</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Doğal Dil İşleme, Bilgisayarlı Dilbilim, Yapay Zeka, Derin Öğrenme</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aozmutlu@bartin.edu.tr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1687</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5"/>
                  </a:ext>
                </a:extLst>
              </a:tr>
              <a:tr h="786353">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Dr. Öğr. Üyesi</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Murat UYSAL</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Biyometrik Sistemler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muysal@bartin.edu.tr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4264039895"/>
                  </a:ext>
                </a:extLst>
              </a:tr>
            </a:tbl>
          </a:graphicData>
        </a:graphic>
      </p:graphicFrame>
      <p:pic>
        <p:nvPicPr>
          <p:cNvPr id="9" name="Bayram AKGÜL fotoğraf" descr="photos/akgul.png">
            <a:extLst>
              <a:ext uri="{FF2B5EF4-FFF2-40B4-BE49-F238E27FC236}">
                <a16:creationId xmlns:a16="http://schemas.microsoft.com/office/drawing/2014/main" id="{B5217002-B0DC-3FAA-38F5-9589B7B113B5}"/>
              </a:ext>
            </a:extLst>
          </p:cNvPr>
          <p:cNvPicPr>
            <a:picLocks noChangeAspect="1"/>
          </p:cNvPicPr>
          <p:nvPr/>
        </p:nvPicPr>
        <p:blipFill>
          <a:blip r:embed="rId2"/>
          <a:stretch>
            <a:fillRect/>
          </a:stretch>
        </p:blipFill>
        <p:spPr>
          <a:xfrm>
            <a:off x="629292" y="2374392"/>
            <a:ext cx="603504" cy="713232"/>
          </a:xfrm>
          <a:prstGeom prst="rect">
            <a:avLst/>
          </a:prstGeom>
        </p:spPr>
      </p:pic>
      <p:pic>
        <p:nvPicPr>
          <p:cNvPr id="12" name="Resim 11">
            <a:extLst>
              <a:ext uri="{FF2B5EF4-FFF2-40B4-BE49-F238E27FC236}">
                <a16:creationId xmlns:a16="http://schemas.microsoft.com/office/drawing/2014/main" id="{4F59102D-2DA1-8F94-3F0A-0B0C481AFE10}"/>
              </a:ext>
            </a:extLst>
          </p:cNvPr>
          <p:cNvPicPr>
            <a:picLocks noChangeAspect="1"/>
          </p:cNvPicPr>
          <p:nvPr/>
        </p:nvPicPr>
        <p:blipFill>
          <a:blip r:embed="rId3"/>
          <a:stretch>
            <a:fillRect/>
          </a:stretch>
        </p:blipFill>
        <p:spPr>
          <a:xfrm>
            <a:off x="663236" y="1568856"/>
            <a:ext cx="535616" cy="660439"/>
          </a:xfrm>
          <a:prstGeom prst="rect">
            <a:avLst/>
          </a:prstGeom>
        </p:spPr>
      </p:pic>
      <p:pic>
        <p:nvPicPr>
          <p:cNvPr id="16" name="Resim 15">
            <a:extLst>
              <a:ext uri="{FF2B5EF4-FFF2-40B4-BE49-F238E27FC236}">
                <a16:creationId xmlns:a16="http://schemas.microsoft.com/office/drawing/2014/main" id="{8E209029-7457-0442-1E86-688A9ED52F43}"/>
              </a:ext>
            </a:extLst>
          </p:cNvPr>
          <p:cNvPicPr>
            <a:picLocks noChangeAspect="1"/>
          </p:cNvPicPr>
          <p:nvPr/>
        </p:nvPicPr>
        <p:blipFill>
          <a:blip r:embed="rId4"/>
          <a:stretch>
            <a:fillRect/>
          </a:stretch>
        </p:blipFill>
        <p:spPr>
          <a:xfrm>
            <a:off x="663236" y="3232721"/>
            <a:ext cx="535616" cy="678691"/>
          </a:xfrm>
          <a:prstGeom prst="rect">
            <a:avLst/>
          </a:prstGeom>
        </p:spPr>
      </p:pic>
      <p:pic>
        <p:nvPicPr>
          <p:cNvPr id="20" name="Resim 19">
            <a:extLst>
              <a:ext uri="{FF2B5EF4-FFF2-40B4-BE49-F238E27FC236}">
                <a16:creationId xmlns:a16="http://schemas.microsoft.com/office/drawing/2014/main" id="{012C9FAB-0987-E8CB-29EA-D0021474CBDD}"/>
              </a:ext>
            </a:extLst>
          </p:cNvPr>
          <p:cNvPicPr>
            <a:picLocks noChangeAspect="1"/>
          </p:cNvPicPr>
          <p:nvPr/>
        </p:nvPicPr>
        <p:blipFill>
          <a:blip r:embed="rId5"/>
          <a:stretch>
            <a:fillRect/>
          </a:stretch>
        </p:blipFill>
        <p:spPr>
          <a:xfrm>
            <a:off x="663236" y="3965456"/>
            <a:ext cx="535616" cy="715257"/>
          </a:xfrm>
          <a:prstGeom prst="rect">
            <a:avLst/>
          </a:prstGeom>
        </p:spPr>
      </p:pic>
      <p:pic>
        <p:nvPicPr>
          <p:cNvPr id="22" name="Resim 21">
            <a:extLst>
              <a:ext uri="{FF2B5EF4-FFF2-40B4-BE49-F238E27FC236}">
                <a16:creationId xmlns:a16="http://schemas.microsoft.com/office/drawing/2014/main" id="{4ADB880F-815E-6F3B-44AC-B3F17B3DBC0B}"/>
              </a:ext>
            </a:extLst>
          </p:cNvPr>
          <p:cNvPicPr>
            <a:picLocks noChangeAspect="1"/>
          </p:cNvPicPr>
          <p:nvPr/>
        </p:nvPicPr>
        <p:blipFill>
          <a:blip r:embed="rId6"/>
          <a:srcRect l="14153" t="16696" r="19077"/>
          <a:stretch>
            <a:fillRect/>
          </a:stretch>
        </p:blipFill>
        <p:spPr>
          <a:xfrm>
            <a:off x="629292" y="4734757"/>
            <a:ext cx="569560" cy="715258"/>
          </a:xfrm>
          <a:prstGeom prst="rect">
            <a:avLst/>
          </a:prstGeom>
        </p:spPr>
      </p:pic>
      <p:pic>
        <p:nvPicPr>
          <p:cNvPr id="24" name="Resim 23">
            <a:extLst>
              <a:ext uri="{FF2B5EF4-FFF2-40B4-BE49-F238E27FC236}">
                <a16:creationId xmlns:a16="http://schemas.microsoft.com/office/drawing/2014/main" id="{4C373377-972B-99B6-26D3-18525F395646}"/>
              </a:ext>
            </a:extLst>
          </p:cNvPr>
          <p:cNvPicPr>
            <a:picLocks noChangeAspect="1"/>
          </p:cNvPicPr>
          <p:nvPr/>
        </p:nvPicPr>
        <p:blipFill>
          <a:blip r:embed="rId7"/>
          <a:stretch>
            <a:fillRect/>
          </a:stretch>
        </p:blipFill>
        <p:spPr>
          <a:xfrm>
            <a:off x="663236" y="5558545"/>
            <a:ext cx="535616" cy="730183"/>
          </a:xfrm>
          <a:prstGeom prst="rect">
            <a:avLst/>
          </a:prstGeom>
        </p:spPr>
      </p:pic>
    </p:spTree>
    <p:extLst>
      <p:ext uri="{BB962C8B-B14F-4D97-AF65-F5344CB8AC3E}">
        <p14:creationId xmlns:p14="http://schemas.microsoft.com/office/powerpoint/2010/main" val="910693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FDF12-E28F-749C-8B36-3AB225DB0E9A}"/>
            </a:ext>
          </a:extLst>
        </p:cNvPr>
        <p:cNvGrpSpPr/>
        <p:nvPr/>
      </p:nvGrpSpPr>
      <p:grpSpPr>
        <a:xfrm>
          <a:off x="0" y="0"/>
          <a:ext cx="0" cy="0"/>
          <a:chOff x="0" y="0"/>
          <a:chExt cx="0" cy="0"/>
        </a:xfrm>
      </p:grpSpPr>
      <p:sp>
        <p:nvSpPr>
          <p:cNvPr id="3" name="Başlık 2">
            <a:extLst>
              <a:ext uri="{FF2B5EF4-FFF2-40B4-BE49-F238E27FC236}">
                <a16:creationId xmlns:a16="http://schemas.microsoft.com/office/drawing/2014/main" id="{480CF518-27EF-7742-1039-767618ABF720}"/>
              </a:ext>
            </a:extLst>
          </p:cNvPr>
          <p:cNvSpPr>
            <a:spLocks noGrp="1"/>
          </p:cNvSpPr>
          <p:nvPr>
            <p:ph type="title"/>
          </p:nvPr>
        </p:nvSpPr>
        <p:spPr>
          <a:xfrm>
            <a:off x="199050" y="222193"/>
            <a:ext cx="11612880" cy="697958"/>
          </a:xfrm>
        </p:spPr>
        <p:txBody>
          <a:bodyPr/>
          <a:lstStyle/>
          <a:p>
            <a:r>
              <a:rPr lang="tr-TR" dirty="0"/>
              <a:t>Bölümümüz Öğretim Elemanları ve Çalışma Alanları</a:t>
            </a:r>
          </a:p>
        </p:txBody>
      </p:sp>
      <p:sp>
        <p:nvSpPr>
          <p:cNvPr id="6" name="Slayt Numarası Yer Tutucusu 5">
            <a:extLst>
              <a:ext uri="{FF2B5EF4-FFF2-40B4-BE49-F238E27FC236}">
                <a16:creationId xmlns:a16="http://schemas.microsoft.com/office/drawing/2014/main" id="{4420D2EB-C477-0304-F937-0E0BBA51C4BA}"/>
              </a:ext>
            </a:extLst>
          </p:cNvPr>
          <p:cNvSpPr>
            <a:spLocks noGrp="1"/>
          </p:cNvSpPr>
          <p:nvPr>
            <p:ph type="sldNum" sz="quarter" idx="4"/>
          </p:nvPr>
        </p:nvSpPr>
        <p:spPr/>
        <p:txBody>
          <a:bodyPr/>
          <a:lstStyle/>
          <a:p>
            <a:fld id="{B5E7337E-6B17-014B-AB72-4F4640082CEB}" type="slidenum">
              <a:rPr lang="en-CY" smtClean="0"/>
              <a:pPr/>
              <a:t>14</a:t>
            </a:fld>
            <a:endParaRPr lang="en-CY"/>
          </a:p>
        </p:txBody>
      </p:sp>
      <p:graphicFrame>
        <p:nvGraphicFramePr>
          <p:cNvPr id="12" name="Table 0">
            <a:extLst>
              <a:ext uri="{FF2B5EF4-FFF2-40B4-BE49-F238E27FC236}">
                <a16:creationId xmlns:a16="http://schemas.microsoft.com/office/drawing/2014/main" id="{ED7D4248-EE54-4624-037E-6CB042748F8F}"/>
              </a:ext>
            </a:extLst>
          </p:cNvPr>
          <p:cNvGraphicFramePr>
            <a:graphicFrameLocks noGrp="1"/>
          </p:cNvGraphicFramePr>
          <p:nvPr>
            <p:extLst>
              <p:ext uri="{D42A27DB-BD31-4B8C-83A1-F6EECF244321}">
                <p14:modId xmlns:p14="http://schemas.microsoft.com/office/powerpoint/2010/main" val="3915994084"/>
              </p:ext>
            </p:extLst>
          </p:nvPr>
        </p:nvGraphicFramePr>
        <p:xfrm>
          <a:off x="457200" y="1188720"/>
          <a:ext cx="11274552" cy="4498848"/>
        </p:xfrm>
        <a:graphic>
          <a:graphicData uri="http://schemas.openxmlformats.org/drawingml/2006/table">
            <a:tbl>
              <a:tblPr/>
              <a:tblGrid>
                <a:gridCol w="868680">
                  <a:extLst>
                    <a:ext uri="{9D8B030D-6E8A-4147-A177-3AD203B41FA5}">
                      <a16:colId xmlns:a16="http://schemas.microsoft.com/office/drawing/2014/main" val="20000"/>
                    </a:ext>
                  </a:extLst>
                </a:gridCol>
                <a:gridCol w="2788920">
                  <a:extLst>
                    <a:ext uri="{9D8B030D-6E8A-4147-A177-3AD203B41FA5}">
                      <a16:colId xmlns:a16="http://schemas.microsoft.com/office/drawing/2014/main" val="20001"/>
                    </a:ext>
                  </a:extLst>
                </a:gridCol>
                <a:gridCol w="4800600">
                  <a:extLst>
                    <a:ext uri="{9D8B030D-6E8A-4147-A177-3AD203B41FA5}">
                      <a16:colId xmlns:a16="http://schemas.microsoft.com/office/drawing/2014/main" val="20002"/>
                    </a:ext>
                  </a:extLst>
                </a:gridCol>
                <a:gridCol w="2816352">
                  <a:extLst>
                    <a:ext uri="{9D8B030D-6E8A-4147-A177-3AD203B41FA5}">
                      <a16:colId xmlns:a16="http://schemas.microsoft.com/office/drawing/2014/main" val="20003"/>
                    </a:ext>
                  </a:extLst>
                </a:gridCol>
              </a:tblGrid>
              <a:tr h="384048">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Fotoğraf</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Unvan · Ad Soyad</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Uzmanlık Alanı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İletişim</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Furkan AYAZ</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Yapay Zeka, Yeni Nesil Ağ Sistemleri, Optimizasyon Algoritmaları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fayaz@bartin.edu.tr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3875</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1"/>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Belkıs BÜYÜKPATPAT</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Makine Öğrenmesi, Yapay Zeka, Doğal Dil İşleme</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bbuyukpatpat@bartin.edu.tr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 / 3872</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2"/>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Hakan BÜYÜKPATPAT</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Bilgisayarlı Görü</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hbuyukpatpat@bartin.edu.tr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3"/>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Ebru ÇIRACI</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Veri Bilimi, Derin Öğrenme</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esomuncu@bartin.edu.tr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4"/>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Kevsernur ERGİNSU</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Makine Öğrenmesi, Yapay Zeka</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kerginsu@bartin.edu.tr</a:t>
                      </a:r>
                      <a:endParaRPr lang="en-US" sz="1200" dirty="0">
                        <a:latin typeface="Calibri" charset="0"/>
                        <a:ea typeface="Calibri" charset="0"/>
                        <a:cs typeface="Calibri" charset="0"/>
                      </a:endParaRPr>
                    </a:p>
                    <a:p>
                      <a:pPr marL="0" indent="0">
                        <a:buNone/>
                      </a:pPr>
                      <a:r>
                        <a:rPr lang="en-US" sz="1100" dirty="0">
                          <a:solidFill>
                            <a:srgbClr val="5B6675"/>
                          </a:solidFill>
                          <a:latin typeface="Calibri" pitchFamily="34" charset="0"/>
                          <a:ea typeface="Calibri" pitchFamily="34" charset="-122"/>
                          <a:cs typeface="Calibri" pitchFamily="34" charset="-120"/>
                        </a:rPr>
                        <a:t>0 (378) 501 10 00</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11" name="Resim 10">
            <a:extLst>
              <a:ext uri="{FF2B5EF4-FFF2-40B4-BE49-F238E27FC236}">
                <a16:creationId xmlns:a16="http://schemas.microsoft.com/office/drawing/2014/main" id="{37995DAA-9E2B-511F-E46F-1EEFA6ADB2E7}"/>
              </a:ext>
            </a:extLst>
          </p:cNvPr>
          <p:cNvPicPr>
            <a:picLocks noChangeAspect="1"/>
          </p:cNvPicPr>
          <p:nvPr/>
        </p:nvPicPr>
        <p:blipFill>
          <a:blip r:embed="rId2"/>
          <a:stretch>
            <a:fillRect/>
          </a:stretch>
        </p:blipFill>
        <p:spPr>
          <a:xfrm>
            <a:off x="584130" y="1610140"/>
            <a:ext cx="588687" cy="765312"/>
          </a:xfrm>
          <a:prstGeom prst="rect">
            <a:avLst/>
          </a:prstGeom>
        </p:spPr>
      </p:pic>
      <p:pic>
        <p:nvPicPr>
          <p:cNvPr id="14" name="Resim 13">
            <a:extLst>
              <a:ext uri="{FF2B5EF4-FFF2-40B4-BE49-F238E27FC236}">
                <a16:creationId xmlns:a16="http://schemas.microsoft.com/office/drawing/2014/main" id="{354DE9CD-2F78-22AF-2861-CD398D53147A}"/>
              </a:ext>
            </a:extLst>
          </p:cNvPr>
          <p:cNvPicPr>
            <a:picLocks noChangeAspect="1"/>
          </p:cNvPicPr>
          <p:nvPr/>
        </p:nvPicPr>
        <p:blipFill>
          <a:blip r:embed="rId3"/>
          <a:stretch>
            <a:fillRect/>
          </a:stretch>
        </p:blipFill>
        <p:spPr>
          <a:xfrm>
            <a:off x="584132" y="2414216"/>
            <a:ext cx="588686" cy="765311"/>
          </a:xfrm>
          <a:prstGeom prst="rect">
            <a:avLst/>
          </a:prstGeom>
        </p:spPr>
      </p:pic>
      <p:pic>
        <p:nvPicPr>
          <p:cNvPr id="16" name="Resim 15">
            <a:extLst>
              <a:ext uri="{FF2B5EF4-FFF2-40B4-BE49-F238E27FC236}">
                <a16:creationId xmlns:a16="http://schemas.microsoft.com/office/drawing/2014/main" id="{7D3656ED-FBAA-EC56-08C6-A386D8F80268}"/>
              </a:ext>
            </a:extLst>
          </p:cNvPr>
          <p:cNvPicPr>
            <a:picLocks noChangeAspect="1"/>
          </p:cNvPicPr>
          <p:nvPr/>
        </p:nvPicPr>
        <p:blipFill>
          <a:blip r:embed="rId4"/>
          <a:stretch>
            <a:fillRect/>
          </a:stretch>
        </p:blipFill>
        <p:spPr>
          <a:xfrm>
            <a:off x="584130" y="3291841"/>
            <a:ext cx="611406" cy="693750"/>
          </a:xfrm>
          <a:prstGeom prst="rect">
            <a:avLst/>
          </a:prstGeom>
        </p:spPr>
      </p:pic>
      <p:pic>
        <p:nvPicPr>
          <p:cNvPr id="18" name="Resim 17">
            <a:extLst>
              <a:ext uri="{FF2B5EF4-FFF2-40B4-BE49-F238E27FC236}">
                <a16:creationId xmlns:a16="http://schemas.microsoft.com/office/drawing/2014/main" id="{FD11A31E-D750-924B-E09F-90490D8C2A13}"/>
              </a:ext>
            </a:extLst>
          </p:cNvPr>
          <p:cNvPicPr>
            <a:picLocks noChangeAspect="1"/>
          </p:cNvPicPr>
          <p:nvPr/>
        </p:nvPicPr>
        <p:blipFill>
          <a:blip r:embed="rId5"/>
          <a:stretch>
            <a:fillRect/>
          </a:stretch>
        </p:blipFill>
        <p:spPr>
          <a:xfrm>
            <a:off x="584130" y="4076849"/>
            <a:ext cx="588687" cy="693750"/>
          </a:xfrm>
          <a:prstGeom prst="rect">
            <a:avLst/>
          </a:prstGeom>
        </p:spPr>
      </p:pic>
      <p:pic>
        <p:nvPicPr>
          <p:cNvPr id="20" name="Resim 19">
            <a:extLst>
              <a:ext uri="{FF2B5EF4-FFF2-40B4-BE49-F238E27FC236}">
                <a16:creationId xmlns:a16="http://schemas.microsoft.com/office/drawing/2014/main" id="{11672E33-2545-F553-0D96-6759E863A2D1}"/>
              </a:ext>
            </a:extLst>
          </p:cNvPr>
          <p:cNvPicPr>
            <a:picLocks noChangeAspect="1"/>
          </p:cNvPicPr>
          <p:nvPr/>
        </p:nvPicPr>
        <p:blipFill>
          <a:blip r:embed="rId6"/>
          <a:stretch>
            <a:fillRect/>
          </a:stretch>
        </p:blipFill>
        <p:spPr>
          <a:xfrm>
            <a:off x="584130" y="4917701"/>
            <a:ext cx="588687" cy="693750"/>
          </a:xfrm>
          <a:prstGeom prst="rect">
            <a:avLst/>
          </a:prstGeom>
        </p:spPr>
      </p:pic>
    </p:spTree>
    <p:extLst>
      <p:ext uri="{BB962C8B-B14F-4D97-AF65-F5344CB8AC3E}">
        <p14:creationId xmlns:p14="http://schemas.microsoft.com/office/powerpoint/2010/main" val="3630454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C7C25-0719-FA7E-A6F0-FB27A740688D}"/>
            </a:ext>
          </a:extLst>
        </p:cNvPr>
        <p:cNvGrpSpPr/>
        <p:nvPr/>
      </p:nvGrpSpPr>
      <p:grpSpPr>
        <a:xfrm>
          <a:off x="0" y="0"/>
          <a:ext cx="0" cy="0"/>
          <a:chOff x="0" y="0"/>
          <a:chExt cx="0" cy="0"/>
        </a:xfrm>
      </p:grpSpPr>
      <p:sp>
        <p:nvSpPr>
          <p:cNvPr id="3" name="Başlık 2">
            <a:extLst>
              <a:ext uri="{FF2B5EF4-FFF2-40B4-BE49-F238E27FC236}">
                <a16:creationId xmlns:a16="http://schemas.microsoft.com/office/drawing/2014/main" id="{924F1F49-341F-2801-FBB7-7C669524A737}"/>
              </a:ext>
            </a:extLst>
          </p:cNvPr>
          <p:cNvSpPr>
            <a:spLocks noGrp="1"/>
          </p:cNvSpPr>
          <p:nvPr>
            <p:ph type="title"/>
          </p:nvPr>
        </p:nvSpPr>
        <p:spPr>
          <a:xfrm>
            <a:off x="199050" y="222193"/>
            <a:ext cx="11612880" cy="697958"/>
          </a:xfrm>
        </p:spPr>
        <p:txBody>
          <a:bodyPr/>
          <a:lstStyle/>
          <a:p>
            <a:r>
              <a:rPr lang="tr-TR" dirty="0"/>
              <a:t>Bölümümüz Öğretim Elemanları ve Çalışma Alanları</a:t>
            </a:r>
          </a:p>
        </p:txBody>
      </p:sp>
      <p:sp>
        <p:nvSpPr>
          <p:cNvPr id="6" name="Slayt Numarası Yer Tutucusu 5">
            <a:extLst>
              <a:ext uri="{FF2B5EF4-FFF2-40B4-BE49-F238E27FC236}">
                <a16:creationId xmlns:a16="http://schemas.microsoft.com/office/drawing/2014/main" id="{DBBFF6C4-4AEB-47D6-5E76-104D6DB1B2DF}"/>
              </a:ext>
            </a:extLst>
          </p:cNvPr>
          <p:cNvSpPr>
            <a:spLocks noGrp="1"/>
          </p:cNvSpPr>
          <p:nvPr>
            <p:ph type="sldNum" sz="quarter" idx="4"/>
          </p:nvPr>
        </p:nvSpPr>
        <p:spPr/>
        <p:txBody>
          <a:bodyPr/>
          <a:lstStyle/>
          <a:p>
            <a:fld id="{B5E7337E-6B17-014B-AB72-4F4640082CEB}" type="slidenum">
              <a:rPr lang="en-CY" smtClean="0"/>
              <a:pPr/>
              <a:t>15</a:t>
            </a:fld>
            <a:endParaRPr lang="en-CY"/>
          </a:p>
        </p:txBody>
      </p:sp>
      <p:graphicFrame>
        <p:nvGraphicFramePr>
          <p:cNvPr id="10" name="Table 0">
            <a:extLst>
              <a:ext uri="{FF2B5EF4-FFF2-40B4-BE49-F238E27FC236}">
                <a16:creationId xmlns:a16="http://schemas.microsoft.com/office/drawing/2014/main" id="{B064E657-A06D-B0A8-F468-D5C5A2DAD74C}"/>
              </a:ext>
            </a:extLst>
          </p:cNvPr>
          <p:cNvGraphicFramePr>
            <a:graphicFrameLocks noGrp="1"/>
          </p:cNvGraphicFramePr>
          <p:nvPr>
            <p:extLst>
              <p:ext uri="{D42A27DB-BD31-4B8C-83A1-F6EECF244321}">
                <p14:modId xmlns:p14="http://schemas.microsoft.com/office/powerpoint/2010/main" val="1751675823"/>
              </p:ext>
            </p:extLst>
          </p:nvPr>
        </p:nvGraphicFramePr>
        <p:xfrm>
          <a:off x="457200" y="1188720"/>
          <a:ext cx="11274552" cy="2852928"/>
        </p:xfrm>
        <a:graphic>
          <a:graphicData uri="http://schemas.openxmlformats.org/drawingml/2006/table">
            <a:tbl>
              <a:tblPr/>
              <a:tblGrid>
                <a:gridCol w="868680">
                  <a:extLst>
                    <a:ext uri="{9D8B030D-6E8A-4147-A177-3AD203B41FA5}">
                      <a16:colId xmlns:a16="http://schemas.microsoft.com/office/drawing/2014/main" val="20000"/>
                    </a:ext>
                  </a:extLst>
                </a:gridCol>
                <a:gridCol w="2788920">
                  <a:extLst>
                    <a:ext uri="{9D8B030D-6E8A-4147-A177-3AD203B41FA5}">
                      <a16:colId xmlns:a16="http://schemas.microsoft.com/office/drawing/2014/main" val="20001"/>
                    </a:ext>
                  </a:extLst>
                </a:gridCol>
                <a:gridCol w="4800600">
                  <a:extLst>
                    <a:ext uri="{9D8B030D-6E8A-4147-A177-3AD203B41FA5}">
                      <a16:colId xmlns:a16="http://schemas.microsoft.com/office/drawing/2014/main" val="20002"/>
                    </a:ext>
                  </a:extLst>
                </a:gridCol>
                <a:gridCol w="2816352">
                  <a:extLst>
                    <a:ext uri="{9D8B030D-6E8A-4147-A177-3AD203B41FA5}">
                      <a16:colId xmlns:a16="http://schemas.microsoft.com/office/drawing/2014/main" val="20003"/>
                    </a:ext>
                  </a:extLst>
                </a:gridCol>
              </a:tblGrid>
              <a:tr h="384048">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Fotoğraf</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Unvan · Ad Soyad</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Uzmanlık Alanı</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İletişim</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Turgut KURTULUŞ</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Haberleşme Sistemleri</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tkurtulus@bartin.edu.tr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3"/>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Ali TEKDEMİR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tr-TR" sz="1200" kern="1200" dirty="0">
                          <a:solidFill>
                            <a:srgbClr val="17202B"/>
                          </a:solidFill>
                          <a:latin typeface="Calibri" pitchFamily="34" charset="0"/>
                          <a:ea typeface="Calibri" pitchFamily="34" charset="-122"/>
                          <a:cs typeface="Calibri" pitchFamily="34" charset="-120"/>
                        </a:rPr>
                        <a:t>Büyük Dil Modelleri</a:t>
                      </a:r>
                      <a:endParaRPr lang="en-US" sz="1200" kern="1200" dirty="0">
                        <a:solidFill>
                          <a:srgbClr val="17202B"/>
                        </a:solidFill>
                        <a:latin typeface="Calibri" pitchFamily="34" charset="0"/>
                        <a:ea typeface="Calibri" pitchFamily="34" charset="-122"/>
                        <a:cs typeface="Calibri" pitchFamily="34" charset="-12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atekdemir@bartin.edu.tr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4"/>
                  </a:ext>
                </a:extLst>
              </a:tr>
              <a:tr h="822960">
                <a:tc>
                  <a:txBody>
                    <a:bodyPr/>
                    <a:lstStyle/>
                    <a:p>
                      <a:pPr marL="0" indent="0">
                        <a:buNone/>
                      </a:pP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00" b="1" dirty="0">
                          <a:solidFill>
                            <a:srgbClr val="0F5C8C"/>
                          </a:solidFill>
                          <a:latin typeface="Calibri" pitchFamily="34" charset="0"/>
                          <a:ea typeface="Calibri" pitchFamily="34" charset="-122"/>
                          <a:cs typeface="Calibri" pitchFamily="34" charset="-120"/>
                        </a:rPr>
                        <a:t>Arş. Gör.</a:t>
                      </a:r>
                      <a:endParaRPr lang="en-US" sz="1200" dirty="0">
                        <a:latin typeface="Calibri" charset="0"/>
                        <a:ea typeface="Calibri" charset="0"/>
                        <a:cs typeface="Calibri" charset="0"/>
                      </a:endParaRPr>
                    </a:p>
                    <a:p>
                      <a:pPr marL="0" indent="0">
                        <a:buNone/>
                      </a:pPr>
                      <a:r>
                        <a:rPr lang="en-US" sz="1300" b="1" dirty="0">
                          <a:solidFill>
                            <a:srgbClr val="17202B"/>
                          </a:solidFill>
                          <a:latin typeface="Calibri" pitchFamily="34" charset="0"/>
                          <a:ea typeface="Calibri" pitchFamily="34" charset="-122"/>
                          <a:cs typeface="Calibri" pitchFamily="34" charset="-120"/>
                        </a:rPr>
                        <a:t>Mert TOK</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200" dirty="0">
                          <a:solidFill>
                            <a:srgbClr val="17202B"/>
                          </a:solidFill>
                          <a:latin typeface="Calibri" pitchFamily="34" charset="0"/>
                          <a:ea typeface="Calibri" pitchFamily="34" charset="-122"/>
                          <a:cs typeface="Calibri" pitchFamily="34" charset="-120"/>
                        </a:rPr>
                        <a:t>İnsan-Bilgisayar Etkileşimleri, Bilgisayar Grafikleri, Sanal/Artırılmış Gerçeklik</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tc>
                  <a:txBody>
                    <a:bodyPr/>
                    <a:lstStyle/>
                    <a:p>
                      <a:pPr marL="0" indent="0">
                        <a:buNone/>
                      </a:pPr>
                      <a:r>
                        <a:rPr lang="en-US" sz="1150" dirty="0">
                          <a:solidFill>
                            <a:srgbClr val="17202B"/>
                          </a:solidFill>
                          <a:latin typeface="Calibri" pitchFamily="34" charset="0"/>
                          <a:ea typeface="Calibri" pitchFamily="34" charset="-122"/>
                          <a:cs typeface="Calibri" pitchFamily="34" charset="-120"/>
                        </a:rPr>
                        <a:t>mcrumpton@bartin.edu.tr</a:t>
                      </a:r>
                      <a:endParaRPr lang="en-US" sz="1200" dirty="0">
                        <a:latin typeface="Calibri" charset="0"/>
                        <a:ea typeface="Calibri" charset="0"/>
                        <a:cs typeface="Calibri" charset="0"/>
                      </a:endParaRPr>
                    </a:p>
                  </a:txBody>
                  <a:tcPr marT="36576" marB="36576" anchor="ctr">
                    <a:lnL w="9525" cap="flat" cmpd="sng" algn="ctr">
                      <a:solidFill>
                        <a:srgbClr val="DFE3EA"/>
                      </a:solidFill>
                      <a:prstDash val="solid"/>
                      <a:round/>
                      <a:headEnd type="none" w="med" len="med"/>
                      <a:tailEnd type="none" w="med" len="med"/>
                    </a:lnL>
                    <a:lnR w="9525" cap="flat" cmpd="sng" algn="ctr">
                      <a:solidFill>
                        <a:srgbClr val="DFE3EA"/>
                      </a:solidFill>
                      <a:prstDash val="solid"/>
                      <a:round/>
                      <a:headEnd type="none" w="med" len="med"/>
                      <a:tailEnd type="none" w="med" len="med"/>
                    </a:lnR>
                    <a:lnT w="9525" cap="flat" cmpd="sng" algn="ctr">
                      <a:solidFill>
                        <a:srgbClr val="DFE3EA"/>
                      </a:solidFill>
                      <a:prstDash val="solid"/>
                      <a:round/>
                      <a:headEnd type="none" w="med" len="med"/>
                      <a:tailEnd type="none" w="med" len="med"/>
                    </a:lnT>
                    <a:lnB w="9525" cap="flat" cmpd="sng" algn="ctr">
                      <a:solidFill>
                        <a:srgbClr val="DFE3EA"/>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4" name="Resim 3">
            <a:extLst>
              <a:ext uri="{FF2B5EF4-FFF2-40B4-BE49-F238E27FC236}">
                <a16:creationId xmlns:a16="http://schemas.microsoft.com/office/drawing/2014/main" id="{55CD2B36-384A-9F2F-DBC6-823371C9CFBB}"/>
              </a:ext>
            </a:extLst>
          </p:cNvPr>
          <p:cNvPicPr>
            <a:picLocks noChangeAspect="1"/>
          </p:cNvPicPr>
          <p:nvPr/>
        </p:nvPicPr>
        <p:blipFill>
          <a:blip r:embed="rId2"/>
          <a:stretch>
            <a:fillRect/>
          </a:stretch>
        </p:blipFill>
        <p:spPr>
          <a:xfrm>
            <a:off x="565150" y="2476500"/>
            <a:ext cx="654050" cy="654050"/>
          </a:xfrm>
          <a:prstGeom prst="rect">
            <a:avLst/>
          </a:prstGeom>
        </p:spPr>
      </p:pic>
      <p:pic>
        <p:nvPicPr>
          <p:cNvPr id="7" name="Resim 6">
            <a:extLst>
              <a:ext uri="{FF2B5EF4-FFF2-40B4-BE49-F238E27FC236}">
                <a16:creationId xmlns:a16="http://schemas.microsoft.com/office/drawing/2014/main" id="{288C2FC0-1A55-932D-3F04-6B83CAB2CDD8}"/>
              </a:ext>
            </a:extLst>
          </p:cNvPr>
          <p:cNvPicPr>
            <a:picLocks noChangeAspect="1"/>
          </p:cNvPicPr>
          <p:nvPr/>
        </p:nvPicPr>
        <p:blipFill>
          <a:blip r:embed="rId3"/>
          <a:srcRect l="20930" r="16861" b="43673"/>
          <a:stretch>
            <a:fillRect/>
          </a:stretch>
        </p:blipFill>
        <p:spPr>
          <a:xfrm>
            <a:off x="565150" y="3297946"/>
            <a:ext cx="654050" cy="743702"/>
          </a:xfrm>
          <a:prstGeom prst="rect">
            <a:avLst/>
          </a:prstGeom>
        </p:spPr>
      </p:pic>
      <p:pic>
        <p:nvPicPr>
          <p:cNvPr id="9" name="Resim 8">
            <a:extLst>
              <a:ext uri="{FF2B5EF4-FFF2-40B4-BE49-F238E27FC236}">
                <a16:creationId xmlns:a16="http://schemas.microsoft.com/office/drawing/2014/main" id="{CDAAB87B-9D84-2F06-538A-72493B1104BC}"/>
              </a:ext>
            </a:extLst>
          </p:cNvPr>
          <p:cNvPicPr>
            <a:picLocks noChangeAspect="1"/>
          </p:cNvPicPr>
          <p:nvPr/>
        </p:nvPicPr>
        <p:blipFill>
          <a:blip r:embed="rId4"/>
          <a:stretch>
            <a:fillRect/>
          </a:stretch>
        </p:blipFill>
        <p:spPr>
          <a:xfrm>
            <a:off x="600819" y="1559448"/>
            <a:ext cx="602544" cy="743702"/>
          </a:xfrm>
          <a:prstGeom prst="rect">
            <a:avLst/>
          </a:prstGeom>
        </p:spPr>
      </p:pic>
    </p:spTree>
    <p:extLst>
      <p:ext uri="{BB962C8B-B14F-4D97-AF65-F5344CB8AC3E}">
        <p14:creationId xmlns:p14="http://schemas.microsoft.com/office/powerpoint/2010/main" val="340129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AA8D1-4B71-6944-1714-6F9B784AA82C}"/>
            </a:ext>
          </a:extLst>
        </p:cNvPr>
        <p:cNvGrpSpPr/>
        <p:nvPr/>
      </p:nvGrpSpPr>
      <p:grpSpPr>
        <a:xfrm>
          <a:off x="0" y="0"/>
          <a:ext cx="0" cy="0"/>
          <a:chOff x="0" y="0"/>
          <a:chExt cx="0" cy="0"/>
        </a:xfrm>
      </p:grpSpPr>
      <p:sp>
        <p:nvSpPr>
          <p:cNvPr id="6" name="Slayt Numarası Yer Tutucusu 5">
            <a:extLst>
              <a:ext uri="{FF2B5EF4-FFF2-40B4-BE49-F238E27FC236}">
                <a16:creationId xmlns:a16="http://schemas.microsoft.com/office/drawing/2014/main" id="{6D44D94C-7525-9109-F2D9-3F9A2EF6124D}"/>
              </a:ext>
            </a:extLst>
          </p:cNvPr>
          <p:cNvSpPr>
            <a:spLocks noGrp="1"/>
          </p:cNvSpPr>
          <p:nvPr>
            <p:ph type="sldNum" sz="quarter" idx="4"/>
          </p:nvPr>
        </p:nvSpPr>
        <p:spPr/>
        <p:txBody>
          <a:bodyPr/>
          <a:lstStyle/>
          <a:p>
            <a:fld id="{B5E7337E-6B17-014B-AB72-4F4640082CEB}" type="slidenum">
              <a:rPr lang="en-CY" smtClean="0"/>
              <a:pPr/>
              <a:t>16</a:t>
            </a:fld>
            <a:endParaRPr lang="en-CY"/>
          </a:p>
        </p:txBody>
      </p:sp>
      <p:graphicFrame>
        <p:nvGraphicFramePr>
          <p:cNvPr id="11" name="Table 0">
            <a:extLst>
              <a:ext uri="{FF2B5EF4-FFF2-40B4-BE49-F238E27FC236}">
                <a16:creationId xmlns:a16="http://schemas.microsoft.com/office/drawing/2014/main" id="{673C0C02-1EA5-BBB7-6823-907ACACDE15A}"/>
              </a:ext>
            </a:extLst>
          </p:cNvPr>
          <p:cNvGraphicFramePr>
            <a:graphicFrameLocks noGrp="1"/>
          </p:cNvGraphicFramePr>
          <p:nvPr>
            <p:extLst>
              <p:ext uri="{D42A27DB-BD31-4B8C-83A1-F6EECF244321}">
                <p14:modId xmlns:p14="http://schemas.microsoft.com/office/powerpoint/2010/main" val="1864521866"/>
              </p:ext>
            </p:extLst>
          </p:nvPr>
        </p:nvGraphicFramePr>
        <p:xfrm>
          <a:off x="542729" y="1156399"/>
          <a:ext cx="11106542" cy="5145345"/>
        </p:xfrm>
        <a:graphic>
          <a:graphicData uri="http://schemas.openxmlformats.org/drawingml/2006/table">
            <a:tbl>
              <a:tblPr/>
              <a:tblGrid>
                <a:gridCol w="2625921">
                  <a:extLst>
                    <a:ext uri="{9D8B030D-6E8A-4147-A177-3AD203B41FA5}">
                      <a16:colId xmlns:a16="http://schemas.microsoft.com/office/drawing/2014/main" val="20000"/>
                    </a:ext>
                  </a:extLst>
                </a:gridCol>
                <a:gridCol w="2914054">
                  <a:extLst>
                    <a:ext uri="{9D8B030D-6E8A-4147-A177-3AD203B41FA5}">
                      <a16:colId xmlns:a16="http://schemas.microsoft.com/office/drawing/2014/main" val="20001"/>
                    </a:ext>
                  </a:extLst>
                </a:gridCol>
                <a:gridCol w="2792147">
                  <a:extLst>
                    <a:ext uri="{9D8B030D-6E8A-4147-A177-3AD203B41FA5}">
                      <a16:colId xmlns:a16="http://schemas.microsoft.com/office/drawing/2014/main" val="20002"/>
                    </a:ext>
                  </a:extLst>
                </a:gridCol>
                <a:gridCol w="2774420">
                  <a:extLst>
                    <a:ext uri="{9D8B030D-6E8A-4147-A177-3AD203B41FA5}">
                      <a16:colId xmlns:a16="http://schemas.microsoft.com/office/drawing/2014/main" val="20003"/>
                    </a:ext>
                  </a:extLst>
                </a:gridCol>
              </a:tblGrid>
              <a:tr h="1277918">
                <a:tc>
                  <a:txBody>
                    <a:bodyPr/>
                    <a:lstStyle/>
                    <a:p>
                      <a:pPr marL="0" indent="0">
                        <a:buNone/>
                      </a:pPr>
                      <a:r>
                        <a:rPr lang="en-US" sz="1200" b="1" dirty="0">
                          <a:solidFill>
                            <a:srgbClr val="1A1A1A"/>
                          </a:solidFill>
                          <a:latin typeface="Arial" pitchFamily="34" charset="0"/>
                          <a:ea typeface="Arial" pitchFamily="34" charset="-122"/>
                          <a:cs typeface="Arial" pitchFamily="34" charset="-120"/>
                        </a:rPr>
                        <a:t>Bölüm </a:t>
                      </a:r>
                      <a:r>
                        <a:rPr lang="en-US" sz="1200" b="1" dirty="0" err="1">
                          <a:solidFill>
                            <a:srgbClr val="1A1A1A"/>
                          </a:solidFill>
                          <a:latin typeface="Arial" pitchFamily="34" charset="0"/>
                          <a:ea typeface="Arial" pitchFamily="34" charset="-122"/>
                          <a:cs typeface="Arial" pitchFamily="34" charset="-120"/>
                        </a:rPr>
                        <a:t>Eğitim</a:t>
                      </a:r>
                      <a:r>
                        <a:rPr lang="en-US" sz="1200" b="1" dirty="0">
                          <a:solidFill>
                            <a:srgbClr val="1A1A1A"/>
                          </a:solidFill>
                          <a:latin typeface="Arial" pitchFamily="34" charset="0"/>
                          <a:ea typeface="Arial" pitchFamily="34" charset="-122"/>
                          <a:cs typeface="Arial" pitchFamily="34" charset="-120"/>
                        </a:rPr>
                        <a:t> </a:t>
                      </a:r>
                      <a:r>
                        <a:rPr lang="en-US" sz="1200" b="1" dirty="0" err="1">
                          <a:solidFill>
                            <a:srgbClr val="1A1A1A"/>
                          </a:solidFill>
                          <a:latin typeface="Arial" pitchFamily="34" charset="0"/>
                          <a:ea typeface="Arial" pitchFamily="34" charset="-122"/>
                          <a:cs typeface="Arial" pitchFamily="34" charset="-120"/>
                        </a:rPr>
                        <a:t>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Bayram AKGÜL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Gökhan KARAKÖSE</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Furkan AYAZ</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Turgut KURTULUŞ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Bölüm Staj ve İşyeri Eğitimi Komisyonu</a:t>
                      </a:r>
                      <a:endParaRPr lang="en-US" sz="1200" dirty="0">
                        <a:solidFill>
                          <a:srgbClr val="FF0000"/>
                        </a:solidFill>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Onur ÇAKIRGÖZ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Gökhan KUTLUANA</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Ali TEKDEMİR</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Belkıs BÜYÜKPATPAT</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Turgut KURTULUŞ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Bölüm Kalite ve Akreditasyon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Bayram AKGÜL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Onur ÇAKIRGÖZ</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Furkan AYAZ</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Hakan BÜYÜKPATPAT</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Ölçme ve Değerlendirme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Hakan ÖCAL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Veli BAYSAL</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Gökhan KARAKÖSE</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Ebru ÇIRACI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extLst>
                  <a:ext uri="{0D108BD9-81ED-4DB2-BD59-A6C34878D82A}">
                    <a16:rowId xmlns:a16="http://schemas.microsoft.com/office/drawing/2014/main" val="10000"/>
                  </a:ext>
                </a:extLst>
              </a:tr>
              <a:tr h="1270615">
                <a:tc>
                  <a:txBody>
                    <a:bodyPr/>
                    <a:lstStyle/>
                    <a:p>
                      <a:pPr marL="0" indent="0">
                        <a:buNone/>
                      </a:pPr>
                      <a:r>
                        <a:rPr lang="en-US" sz="1200" b="1" dirty="0">
                          <a:solidFill>
                            <a:srgbClr val="FF0000"/>
                          </a:solidFill>
                          <a:latin typeface="Arial" pitchFamily="34" charset="0"/>
                          <a:ea typeface="Arial" pitchFamily="34" charset="-122"/>
                          <a:cs typeface="Arial" pitchFamily="34" charset="-120"/>
                        </a:rPr>
                        <a:t>Muafiyet ve İntibak Komisyonu</a:t>
                      </a:r>
                      <a:endParaRPr lang="en-US" sz="1200" dirty="0">
                        <a:solidFill>
                          <a:srgbClr val="FF0000"/>
                        </a:solidFill>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Erdem ERKAN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Ebru ÇIRACI</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Kevsernur ERGİNSU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Mert TOK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Bölüm Mezuniyet Komisyonu</a:t>
                      </a:r>
                      <a:endParaRPr lang="en-US" sz="1200" dirty="0">
                        <a:solidFill>
                          <a:srgbClr val="FF0000"/>
                        </a:solidFill>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Gökhan KUTLUANA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Belkıs BÜYÜKPATPAT</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Turgut KURTULUŞ</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Furkan AYAZ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Akademik Teşvik Başvuru ve İnceleme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Evrim GÜLER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Veli BAYSAL</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Hakan ÖCAL</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Ders ve Sınav Programı Hazırlama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Veli BAYSAL</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Turgut KURTULUŞ</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Hakan BÜYÜKPATPAT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1270615">
                <a:tc>
                  <a:txBody>
                    <a:bodyPr/>
                    <a:lstStyle/>
                    <a:p>
                      <a:pPr marL="0" indent="0">
                        <a:buNone/>
                      </a:pPr>
                      <a:r>
                        <a:rPr lang="en-US" sz="1200" b="1" u="none" dirty="0">
                          <a:solidFill>
                            <a:srgbClr val="FF0000"/>
                          </a:solidFill>
                          <a:latin typeface="Arial" pitchFamily="34" charset="0"/>
                          <a:ea typeface="Arial" pitchFamily="34" charset="-122"/>
                          <a:cs typeface="Arial" pitchFamily="34" charset="-120"/>
                        </a:rPr>
                        <a:t>Öğrenci Hareketlilikleri Komisyonu (Erasmus, Farabi, Mevlana)</a:t>
                      </a:r>
                      <a:endParaRPr lang="en-US" sz="1200" u="none" dirty="0">
                        <a:solidFill>
                          <a:srgbClr val="FF0000"/>
                        </a:solidFill>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Evrim GÜLER (Koordinatör)</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Bayram AKGÜL (Koord. Yrd.)</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Web Sayfaları ve Sosyal Medya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Kevsernur ERGİNSU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Mert TOK</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Ali TEKDEMİR (Raportör)</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Sosyal ve Kültürel Etkinlik Planlama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Doç. Dr. Eyüp Burak CEYHAN</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Çift Anadal / Yandal Başvuru Değerlendirme Komisyonu</a:t>
                      </a:r>
                      <a:endParaRPr lang="en-US" sz="1200" dirty="0">
                        <a:solidFill>
                          <a:srgbClr val="FF0000"/>
                        </a:solidFill>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Bayram AKGÜL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Gökhan KARAKÖSE</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Mert TOK</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Furkan AYAZ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extLst>
                  <a:ext uri="{0D108BD9-81ED-4DB2-BD59-A6C34878D82A}">
                    <a16:rowId xmlns:a16="http://schemas.microsoft.com/office/drawing/2014/main" val="10002"/>
                  </a:ext>
                </a:extLst>
              </a:tr>
              <a:tr h="1270615">
                <a:tc>
                  <a:txBody>
                    <a:bodyPr/>
                    <a:lstStyle/>
                    <a:p>
                      <a:pPr marL="0" indent="0">
                        <a:buNone/>
                      </a:pPr>
                      <a:r>
                        <a:rPr lang="en-US" sz="1200" b="1" dirty="0">
                          <a:solidFill>
                            <a:srgbClr val="1A1A1A"/>
                          </a:solidFill>
                          <a:latin typeface="Arial" pitchFamily="34" charset="0"/>
                          <a:ea typeface="Arial" pitchFamily="34" charset="-122"/>
                          <a:cs typeface="Arial" pitchFamily="34" charset="-120"/>
                        </a:rPr>
                        <a:t>Yatay Geçiş Başvuru Değerlendirme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Bayram AKGÜL (B)</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Dr. Öğr. Üyesi Gökhan KARAKÖSE</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Furkan AYAZ</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Mert TOK (Y)</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Mezunlarla İletişim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Hakan BÜYÜKPATPAT</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1A1A1A"/>
                          </a:solidFill>
                          <a:latin typeface="Arial" pitchFamily="34" charset="0"/>
                          <a:ea typeface="Arial" pitchFamily="34" charset="-122"/>
                          <a:cs typeface="Arial" pitchFamily="34" charset="-120"/>
                        </a:rPr>
                        <a:t>Veri Toplama Komisyonu</a:t>
                      </a:r>
                      <a:endParaRPr lang="en-US" sz="1200" dirty="0">
                        <a:latin typeface="Arial" charset="0"/>
                        <a:ea typeface="Arial" charset="0"/>
                        <a:cs typeface="Arial" charset="0"/>
                      </a:endParaRPr>
                    </a:p>
                    <a:p>
                      <a:pPr marL="0" indent="0">
                        <a:buNone/>
                      </a:pPr>
                      <a:r>
                        <a:rPr lang="en-US" sz="1150" dirty="0">
                          <a:solidFill>
                            <a:srgbClr val="1A1A1A"/>
                          </a:solidFill>
                          <a:latin typeface="Arial" pitchFamily="34" charset="0"/>
                          <a:ea typeface="Arial" pitchFamily="34" charset="-122"/>
                          <a:cs typeface="Arial" pitchFamily="34" charset="-120"/>
                        </a:rPr>
                        <a:t>Arş. Gör. Ebru ÇIRACI</a:t>
                      </a: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D2EBF5"/>
                    </a:solidFill>
                  </a:tcPr>
                </a:tc>
                <a:tc>
                  <a:txBody>
                    <a:bodyPr/>
                    <a:lstStyle/>
                    <a:p>
                      <a:pPr marL="0" indent="0">
                        <a:buNone/>
                      </a:pPr>
                      <a:endParaRPr lang="en-US" sz="1200" dirty="0">
                        <a:latin typeface="Arial" charset="0"/>
                        <a:ea typeface="Arial" charset="0"/>
                        <a:cs typeface="Arial" charset="0"/>
                      </a:endParaRPr>
                    </a:p>
                  </a:txBody>
                  <a:tcPr marL="109728" marR="109728"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bl>
          </a:graphicData>
        </a:graphic>
      </p:graphicFrame>
      <p:sp>
        <p:nvSpPr>
          <p:cNvPr id="8" name="Başlık 7">
            <a:extLst>
              <a:ext uri="{FF2B5EF4-FFF2-40B4-BE49-F238E27FC236}">
                <a16:creationId xmlns:a16="http://schemas.microsoft.com/office/drawing/2014/main" id="{35A15630-D682-9718-4BEB-762EFD9DE5DB}"/>
              </a:ext>
            </a:extLst>
          </p:cNvPr>
          <p:cNvSpPr>
            <a:spLocks noGrp="1"/>
          </p:cNvSpPr>
          <p:nvPr>
            <p:ph type="title"/>
          </p:nvPr>
        </p:nvSpPr>
        <p:spPr/>
        <p:txBody>
          <a:bodyPr/>
          <a:lstStyle/>
          <a:p>
            <a:r>
              <a:rPr lang="tr-TR" dirty="0">
                <a:latin typeface="Arial"/>
                <a:ea typeface="Cambria"/>
                <a:cs typeface="Arial"/>
              </a:rPr>
              <a:t>Bilgisayar Mühendisliği Kurul ve Komisyonlar</a:t>
            </a:r>
            <a:endParaRPr lang="tr-TR" dirty="0"/>
          </a:p>
        </p:txBody>
      </p:sp>
    </p:spTree>
    <p:extLst>
      <p:ext uri="{BB962C8B-B14F-4D97-AF65-F5344CB8AC3E}">
        <p14:creationId xmlns:p14="http://schemas.microsoft.com/office/powerpoint/2010/main" val="929177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aşlık 8">
            <a:extLst>
              <a:ext uri="{FF2B5EF4-FFF2-40B4-BE49-F238E27FC236}">
                <a16:creationId xmlns:a16="http://schemas.microsoft.com/office/drawing/2014/main" id="{C6A00346-9D09-F814-17EF-EA1A2E0BCF2B}"/>
              </a:ext>
            </a:extLst>
          </p:cNvPr>
          <p:cNvSpPr>
            <a:spLocks noGrp="1"/>
          </p:cNvSpPr>
          <p:nvPr>
            <p:ph type="title"/>
          </p:nvPr>
        </p:nvSpPr>
        <p:spPr/>
        <p:txBody>
          <a:bodyPr/>
          <a:lstStyle/>
          <a:p>
            <a:r>
              <a:rPr lang="en-US" dirty="0" err="1">
                <a:latin typeface="Arial"/>
                <a:cs typeface="Arial"/>
              </a:rPr>
              <a:t>Bilgisayar</a:t>
            </a:r>
            <a:r>
              <a:rPr lang="en-US" dirty="0">
                <a:latin typeface="Arial"/>
                <a:cs typeface="Arial"/>
              </a:rPr>
              <a:t> </a:t>
            </a:r>
            <a:r>
              <a:rPr lang="en-US" dirty="0" err="1">
                <a:latin typeface="Arial"/>
                <a:cs typeface="Arial"/>
              </a:rPr>
              <a:t>Laboratuvarı</a:t>
            </a:r>
            <a:endParaRPr lang="tr-TR" dirty="0"/>
          </a:p>
        </p:txBody>
      </p:sp>
      <p:sp>
        <p:nvSpPr>
          <p:cNvPr id="6" name="Slayt Numarası Yer Tutucusu 5">
            <a:extLst>
              <a:ext uri="{FF2B5EF4-FFF2-40B4-BE49-F238E27FC236}">
                <a16:creationId xmlns:a16="http://schemas.microsoft.com/office/drawing/2014/main" id="{54F61A38-B32F-66BA-8C40-F8DA6DF52431}"/>
              </a:ext>
            </a:extLst>
          </p:cNvPr>
          <p:cNvSpPr>
            <a:spLocks noGrp="1"/>
          </p:cNvSpPr>
          <p:nvPr>
            <p:ph type="sldNum" sz="quarter" idx="4"/>
          </p:nvPr>
        </p:nvSpPr>
        <p:spPr/>
        <p:txBody>
          <a:bodyPr/>
          <a:lstStyle/>
          <a:p>
            <a:fld id="{B5E7337E-6B17-014B-AB72-4F4640082CEB}" type="slidenum">
              <a:rPr lang="en-CY" smtClean="0"/>
              <a:pPr/>
              <a:t>17</a:t>
            </a:fld>
            <a:endParaRPr lang="en-CY"/>
          </a:p>
        </p:txBody>
      </p:sp>
      <p:pic>
        <p:nvPicPr>
          <p:cNvPr id="8" name="Resim 7" descr="iç mekan, mobilya, ofis binası, sandalye içeren bir resim&#10;&#10;Açıklama otomatik olarak oluşturuldu">
            <a:extLst>
              <a:ext uri="{FF2B5EF4-FFF2-40B4-BE49-F238E27FC236}">
                <a16:creationId xmlns:a16="http://schemas.microsoft.com/office/drawing/2014/main" id="{4022835D-EAA6-ED8A-72FB-B4622AE1AB7E}"/>
              </a:ext>
            </a:extLst>
          </p:cNvPr>
          <p:cNvPicPr>
            <a:picLocks noChangeAspect="1"/>
          </p:cNvPicPr>
          <p:nvPr/>
        </p:nvPicPr>
        <p:blipFill>
          <a:blip r:embed="rId2"/>
          <a:stretch>
            <a:fillRect/>
          </a:stretch>
        </p:blipFill>
        <p:spPr>
          <a:xfrm>
            <a:off x="201039" y="1187844"/>
            <a:ext cx="5518826" cy="4153286"/>
          </a:xfrm>
          <a:prstGeom prst="rect">
            <a:avLst/>
          </a:prstGeom>
        </p:spPr>
      </p:pic>
      <p:sp>
        <p:nvSpPr>
          <p:cNvPr id="10" name="Metin kutusu 9">
            <a:extLst>
              <a:ext uri="{FF2B5EF4-FFF2-40B4-BE49-F238E27FC236}">
                <a16:creationId xmlns:a16="http://schemas.microsoft.com/office/drawing/2014/main" id="{CBA5159D-E477-1664-BE70-64710B54BA43}"/>
              </a:ext>
            </a:extLst>
          </p:cNvPr>
          <p:cNvSpPr txBox="1"/>
          <p:nvPr/>
        </p:nvSpPr>
        <p:spPr>
          <a:xfrm>
            <a:off x="5953329" y="1187843"/>
            <a:ext cx="540047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Wingdings"/>
              <a:buChar char="v"/>
            </a:pPr>
            <a:r>
              <a:rPr lang="en-US" sz="2000">
                <a:solidFill>
                  <a:srgbClr val="212121"/>
                </a:solidFill>
                <a:latin typeface="Arial"/>
                <a:cs typeface="Arial"/>
              </a:rPr>
              <a:t>6</a:t>
            </a:r>
            <a:r>
              <a:rPr lang="tr-TR" sz="2000">
                <a:solidFill>
                  <a:srgbClr val="212121"/>
                </a:solidFill>
                <a:latin typeface="Arial"/>
                <a:cs typeface="Arial"/>
              </a:rPr>
              <a:t>4</a:t>
            </a:r>
            <a:r>
              <a:rPr lang="en-US" sz="2000">
                <a:solidFill>
                  <a:srgbClr val="212121"/>
                </a:solidFill>
                <a:latin typeface="Arial"/>
                <a:cs typeface="Arial"/>
              </a:rPr>
              <a:t> </a:t>
            </a:r>
            <a:r>
              <a:rPr lang="tr-TR" sz="2000">
                <a:solidFill>
                  <a:srgbClr val="212121"/>
                </a:solidFill>
                <a:latin typeface="Arial"/>
                <a:cs typeface="Arial"/>
              </a:rPr>
              <a:t>ve 120 kişilik kapasitelere sahip ve güncel uygulamaların kurulu olduğu bilgisayar laboratuvarları</a:t>
            </a:r>
            <a:r>
              <a:rPr lang="en-US" sz="2000">
                <a:solidFill>
                  <a:srgbClr val="212121"/>
                </a:solidFill>
                <a:latin typeface="Arial"/>
                <a:cs typeface="Arial"/>
              </a:rPr>
              <a:t>.</a:t>
            </a:r>
            <a:endParaRPr lang="en-US" sz="2000">
              <a:solidFill>
                <a:srgbClr val="000000"/>
              </a:solidFill>
              <a:latin typeface="Arial"/>
              <a:cs typeface="Arial"/>
            </a:endParaRPr>
          </a:p>
          <a:p>
            <a:pPr marL="342900" indent="-342900">
              <a:buFont typeface="Wingdings"/>
              <a:buChar char="v"/>
            </a:pPr>
            <a:endParaRPr lang="en-US" sz="2000">
              <a:solidFill>
                <a:srgbClr val="212121"/>
              </a:solidFill>
              <a:latin typeface="Arial"/>
              <a:cs typeface="Arial"/>
            </a:endParaRPr>
          </a:p>
        </p:txBody>
      </p:sp>
      <p:pic>
        <p:nvPicPr>
          <p:cNvPr id="2" name="Resim 1">
            <a:extLst>
              <a:ext uri="{FF2B5EF4-FFF2-40B4-BE49-F238E27FC236}">
                <a16:creationId xmlns:a16="http://schemas.microsoft.com/office/drawing/2014/main" id="{352605A0-3AA8-6081-7B07-E38988E1B559}"/>
              </a:ext>
            </a:extLst>
          </p:cNvPr>
          <p:cNvPicPr>
            <a:picLocks noChangeAspect="1"/>
          </p:cNvPicPr>
          <p:nvPr/>
        </p:nvPicPr>
        <p:blipFill>
          <a:blip r:embed="rId3"/>
          <a:stretch>
            <a:fillRect/>
          </a:stretch>
        </p:blipFill>
        <p:spPr>
          <a:xfrm>
            <a:off x="5805475" y="2827505"/>
            <a:ext cx="6185486" cy="3477643"/>
          </a:xfrm>
          <a:prstGeom prst="rect">
            <a:avLst/>
          </a:prstGeom>
        </p:spPr>
      </p:pic>
    </p:spTree>
    <p:extLst>
      <p:ext uri="{BB962C8B-B14F-4D97-AF65-F5344CB8AC3E}">
        <p14:creationId xmlns:p14="http://schemas.microsoft.com/office/powerpoint/2010/main" val="2624167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a:extLst>
              <a:ext uri="{FF2B5EF4-FFF2-40B4-BE49-F238E27FC236}">
                <a16:creationId xmlns:a16="http://schemas.microsoft.com/office/drawing/2014/main" id="{54F61A38-B32F-66BA-8C40-F8DA6DF52431}"/>
              </a:ext>
            </a:extLst>
          </p:cNvPr>
          <p:cNvSpPr>
            <a:spLocks noGrp="1"/>
          </p:cNvSpPr>
          <p:nvPr>
            <p:ph type="sldNum" sz="quarter" idx="4"/>
          </p:nvPr>
        </p:nvSpPr>
        <p:spPr/>
        <p:txBody>
          <a:bodyPr/>
          <a:lstStyle/>
          <a:p>
            <a:fld id="{B5E7337E-6B17-014B-AB72-4F4640082CEB}" type="slidenum">
              <a:rPr lang="en-CY" smtClean="0"/>
              <a:pPr/>
              <a:t>18</a:t>
            </a:fld>
            <a:endParaRPr lang="en-CY"/>
          </a:p>
        </p:txBody>
      </p:sp>
      <p:sp>
        <p:nvSpPr>
          <p:cNvPr id="10" name="Metin kutusu 9">
            <a:extLst>
              <a:ext uri="{FF2B5EF4-FFF2-40B4-BE49-F238E27FC236}">
                <a16:creationId xmlns:a16="http://schemas.microsoft.com/office/drawing/2014/main" id="{CBA5159D-E477-1664-BE70-64710B54BA43}"/>
              </a:ext>
            </a:extLst>
          </p:cNvPr>
          <p:cNvSpPr txBox="1"/>
          <p:nvPr/>
        </p:nvSpPr>
        <p:spPr>
          <a:xfrm>
            <a:off x="723900" y="4898765"/>
            <a:ext cx="386769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v"/>
            </a:pPr>
            <a:r>
              <a:rPr lang="tr-TR" sz="2000">
                <a:solidFill>
                  <a:srgbClr val="212121"/>
                </a:solidFill>
                <a:ea typeface="+mn-lt"/>
                <a:cs typeface="+mn-lt"/>
              </a:rPr>
              <a:t>Fizik Laboratuvarı</a:t>
            </a:r>
          </a:p>
          <a:p>
            <a:pPr marL="800100" lvl="1" indent="-342900">
              <a:buFont typeface="Wingdings" panose="05000000000000000000" pitchFamily="2" charset="2"/>
              <a:buChar char="ü"/>
            </a:pPr>
            <a:r>
              <a:rPr lang="tr-TR" sz="2000">
                <a:solidFill>
                  <a:srgbClr val="212121"/>
                </a:solidFill>
                <a:ea typeface="+mn-lt"/>
                <a:cs typeface="+mn-lt"/>
              </a:rPr>
              <a:t>Fizik I</a:t>
            </a:r>
          </a:p>
          <a:p>
            <a:pPr marL="800100" lvl="1" indent="-342900">
              <a:buFont typeface="Wingdings" panose="05000000000000000000" pitchFamily="2" charset="2"/>
              <a:buChar char="ü"/>
            </a:pPr>
            <a:r>
              <a:rPr lang="tr-TR" sz="2000">
                <a:solidFill>
                  <a:srgbClr val="212121"/>
                </a:solidFill>
                <a:ea typeface="+mn-lt"/>
                <a:cs typeface="+mn-lt"/>
              </a:rPr>
              <a:t>Fizik II</a:t>
            </a:r>
            <a:r>
              <a:rPr lang="en-US" sz="2000">
                <a:solidFill>
                  <a:srgbClr val="212121"/>
                </a:solidFill>
                <a:ea typeface="+mn-lt"/>
                <a:cs typeface="+mn-lt"/>
              </a:rPr>
              <a:t> </a:t>
            </a:r>
            <a:endParaRPr lang="en-US" sz="2000">
              <a:latin typeface="Arial"/>
              <a:cs typeface="Arial"/>
            </a:endParaRPr>
          </a:p>
        </p:txBody>
      </p:sp>
      <p:pic>
        <p:nvPicPr>
          <p:cNvPr id="2" name="Resim 1" descr="iç mekan, duvar, mobilya, masa içeren bir resim&#10;&#10;Açıklama otomatik olarak oluşturuldu">
            <a:extLst>
              <a:ext uri="{FF2B5EF4-FFF2-40B4-BE49-F238E27FC236}">
                <a16:creationId xmlns:a16="http://schemas.microsoft.com/office/drawing/2014/main" id="{F7462850-A81B-89A9-EA75-8322112A9560}"/>
              </a:ext>
            </a:extLst>
          </p:cNvPr>
          <p:cNvPicPr>
            <a:picLocks noChangeAspect="1"/>
          </p:cNvPicPr>
          <p:nvPr/>
        </p:nvPicPr>
        <p:blipFill>
          <a:blip r:embed="rId2"/>
          <a:stretch>
            <a:fillRect/>
          </a:stretch>
        </p:blipFill>
        <p:spPr>
          <a:xfrm>
            <a:off x="155064" y="1483342"/>
            <a:ext cx="5802921" cy="3264143"/>
          </a:xfrm>
          <a:prstGeom prst="rect">
            <a:avLst/>
          </a:prstGeom>
        </p:spPr>
      </p:pic>
      <p:pic>
        <p:nvPicPr>
          <p:cNvPr id="5" name="Resim 4" descr="iç mekan, mobilya, duvar, sandalye içeren bir resim&#10;&#10;Açıklama otomatik olarak oluşturuldu">
            <a:extLst>
              <a:ext uri="{FF2B5EF4-FFF2-40B4-BE49-F238E27FC236}">
                <a16:creationId xmlns:a16="http://schemas.microsoft.com/office/drawing/2014/main" id="{969FAC04-65B8-9ABD-412E-B0A2404751CE}"/>
              </a:ext>
            </a:extLst>
          </p:cNvPr>
          <p:cNvPicPr>
            <a:picLocks noChangeAspect="1"/>
          </p:cNvPicPr>
          <p:nvPr/>
        </p:nvPicPr>
        <p:blipFill>
          <a:blip r:embed="rId3"/>
          <a:stretch>
            <a:fillRect/>
          </a:stretch>
        </p:blipFill>
        <p:spPr>
          <a:xfrm>
            <a:off x="6094560" y="1483342"/>
            <a:ext cx="5802932" cy="3264149"/>
          </a:xfrm>
          <a:prstGeom prst="rect">
            <a:avLst/>
          </a:prstGeom>
        </p:spPr>
      </p:pic>
      <p:sp>
        <p:nvSpPr>
          <p:cNvPr id="9" name="Metin kutusu 8">
            <a:extLst>
              <a:ext uri="{FF2B5EF4-FFF2-40B4-BE49-F238E27FC236}">
                <a16:creationId xmlns:a16="http://schemas.microsoft.com/office/drawing/2014/main" id="{60A669CB-17F9-1EF1-9BAD-1FA954650A49}"/>
              </a:ext>
            </a:extLst>
          </p:cNvPr>
          <p:cNvSpPr txBox="1"/>
          <p:nvPr/>
        </p:nvSpPr>
        <p:spPr>
          <a:xfrm>
            <a:off x="6657975" y="4898765"/>
            <a:ext cx="455877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CY"/>
            </a:defPPr>
            <a:lvl1pPr marL="342900" indent="-342900">
              <a:buFont typeface="Wingdings"/>
              <a:buChar char="v"/>
              <a:defRPr sz="2000">
                <a:solidFill>
                  <a:srgbClr val="212121"/>
                </a:solidFill>
                <a:ea typeface="+mn-lt"/>
                <a:cs typeface="+mn-lt"/>
              </a:defRPr>
            </a:lvl1pPr>
            <a:lvl2pPr marL="800100" lvl="1" indent="-342900">
              <a:buFont typeface="Wingdings" panose="05000000000000000000" pitchFamily="2" charset="2"/>
              <a:buChar char="ü"/>
              <a:defRPr sz="2000">
                <a:solidFill>
                  <a:srgbClr val="212121"/>
                </a:solidFill>
                <a:ea typeface="+mn-lt"/>
                <a:cs typeface="+mn-lt"/>
              </a:defRPr>
            </a:lvl2pPr>
          </a:lstStyle>
          <a:p>
            <a:r>
              <a:rPr lang="tr-TR"/>
              <a:t>Temel Elektronik Laboratuvarı</a:t>
            </a:r>
          </a:p>
          <a:p>
            <a:pPr lvl="1"/>
            <a:r>
              <a:rPr lang="en-US" err="1"/>
              <a:t>Elektrik</a:t>
            </a:r>
            <a:r>
              <a:rPr lang="en-US"/>
              <a:t> Devre </a:t>
            </a:r>
            <a:r>
              <a:rPr lang="en-US" err="1"/>
              <a:t>Temelleri</a:t>
            </a:r>
            <a:r>
              <a:rPr lang="en-US"/>
              <a:t> </a:t>
            </a:r>
            <a:endParaRPr lang="tr-TR"/>
          </a:p>
          <a:p>
            <a:pPr lvl="1"/>
            <a:r>
              <a:rPr lang="en-US"/>
              <a:t>Elektronik </a:t>
            </a:r>
            <a:r>
              <a:rPr lang="en-US" err="1"/>
              <a:t>Devreler</a:t>
            </a:r>
            <a:endParaRPr lang="tr-TR"/>
          </a:p>
        </p:txBody>
      </p:sp>
      <p:sp>
        <p:nvSpPr>
          <p:cNvPr id="11" name="Başlık 10">
            <a:extLst>
              <a:ext uri="{FF2B5EF4-FFF2-40B4-BE49-F238E27FC236}">
                <a16:creationId xmlns:a16="http://schemas.microsoft.com/office/drawing/2014/main" id="{A6FB8BE5-217C-9095-CDDC-AE87078556CB}"/>
              </a:ext>
            </a:extLst>
          </p:cNvPr>
          <p:cNvSpPr>
            <a:spLocks noGrp="1"/>
          </p:cNvSpPr>
          <p:nvPr>
            <p:ph type="title"/>
          </p:nvPr>
        </p:nvSpPr>
        <p:spPr>
          <a:xfrm>
            <a:off x="417443" y="365126"/>
            <a:ext cx="11280913" cy="697958"/>
          </a:xfrm>
        </p:spPr>
        <p:txBody>
          <a:bodyPr/>
          <a:lstStyle/>
          <a:p>
            <a:r>
              <a:rPr lang="en-US" dirty="0">
                <a:latin typeface="Arial"/>
                <a:cs typeface="Arial"/>
              </a:rPr>
              <a:t>Fizik </a:t>
            </a:r>
            <a:r>
              <a:rPr lang="tr-TR" dirty="0">
                <a:latin typeface="Arial"/>
                <a:cs typeface="Arial"/>
              </a:rPr>
              <a:t>&amp; Elektrik ve Elektronik Devre </a:t>
            </a:r>
            <a:r>
              <a:rPr lang="en-US" dirty="0" err="1">
                <a:latin typeface="Arial"/>
                <a:cs typeface="Arial"/>
              </a:rPr>
              <a:t>Laboratuvar</a:t>
            </a:r>
            <a:r>
              <a:rPr lang="tr-TR" dirty="0" err="1">
                <a:latin typeface="Arial"/>
                <a:cs typeface="Arial"/>
              </a:rPr>
              <a:t>ları</a:t>
            </a:r>
            <a:endParaRPr lang="tr-TR" dirty="0"/>
          </a:p>
        </p:txBody>
      </p:sp>
    </p:spTree>
    <p:extLst>
      <p:ext uri="{BB962C8B-B14F-4D97-AF65-F5344CB8AC3E}">
        <p14:creationId xmlns:p14="http://schemas.microsoft.com/office/powerpoint/2010/main" val="2455287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F7900814-37EA-81A7-ADCF-1089E620D304}"/>
              </a:ext>
            </a:extLst>
          </p:cNvPr>
          <p:cNvSpPr>
            <a:spLocks noGrp="1"/>
          </p:cNvSpPr>
          <p:nvPr>
            <p:ph type="title"/>
          </p:nvPr>
        </p:nvSpPr>
        <p:spPr/>
        <p:txBody>
          <a:bodyPr/>
          <a:lstStyle/>
          <a:p>
            <a:r>
              <a:rPr lang="tr-TR"/>
              <a:t>Web Sitemizin Bize Ulaşın Kısmı</a:t>
            </a:r>
          </a:p>
        </p:txBody>
      </p:sp>
      <p:sp>
        <p:nvSpPr>
          <p:cNvPr id="5" name="Metin Yer Tutucusu 4">
            <a:extLst>
              <a:ext uri="{FF2B5EF4-FFF2-40B4-BE49-F238E27FC236}">
                <a16:creationId xmlns:a16="http://schemas.microsoft.com/office/drawing/2014/main" id="{B6C5E7B3-28A0-537F-520E-8F0F24378C8A}"/>
              </a:ext>
            </a:extLst>
          </p:cNvPr>
          <p:cNvSpPr>
            <a:spLocks noGrp="1"/>
          </p:cNvSpPr>
          <p:nvPr>
            <p:ph type="body" sz="quarter" idx="15"/>
          </p:nvPr>
        </p:nvSpPr>
        <p:spPr/>
        <p:txBody>
          <a:bodyPr/>
          <a:lstStyle/>
          <a:p>
            <a:endParaRPr lang="tr-TR"/>
          </a:p>
        </p:txBody>
      </p:sp>
      <p:sp>
        <p:nvSpPr>
          <p:cNvPr id="6" name="Slayt Numarası Yer Tutucusu 5">
            <a:extLst>
              <a:ext uri="{FF2B5EF4-FFF2-40B4-BE49-F238E27FC236}">
                <a16:creationId xmlns:a16="http://schemas.microsoft.com/office/drawing/2014/main" id="{74A0DF84-2185-1FC7-70E7-E0F0E78B518C}"/>
              </a:ext>
            </a:extLst>
          </p:cNvPr>
          <p:cNvSpPr>
            <a:spLocks noGrp="1"/>
          </p:cNvSpPr>
          <p:nvPr>
            <p:ph type="sldNum" sz="quarter" idx="4"/>
          </p:nvPr>
        </p:nvSpPr>
        <p:spPr/>
        <p:txBody>
          <a:bodyPr/>
          <a:lstStyle/>
          <a:p>
            <a:fld id="{B5E7337E-6B17-014B-AB72-4F4640082CEB}" type="slidenum">
              <a:rPr lang="en-CY" smtClean="0"/>
              <a:pPr/>
              <a:t>19</a:t>
            </a:fld>
            <a:endParaRPr lang="en-CY"/>
          </a:p>
        </p:txBody>
      </p:sp>
      <p:pic>
        <p:nvPicPr>
          <p:cNvPr id="8" name="Resim 7">
            <a:extLst>
              <a:ext uri="{FF2B5EF4-FFF2-40B4-BE49-F238E27FC236}">
                <a16:creationId xmlns:a16="http://schemas.microsoft.com/office/drawing/2014/main" id="{23B1C592-1188-5215-E1C7-C97C76947A45}"/>
              </a:ext>
            </a:extLst>
          </p:cNvPr>
          <p:cNvPicPr>
            <a:picLocks noChangeAspect="1"/>
          </p:cNvPicPr>
          <p:nvPr/>
        </p:nvPicPr>
        <p:blipFill>
          <a:blip r:embed="rId2"/>
          <a:stretch>
            <a:fillRect/>
          </a:stretch>
        </p:blipFill>
        <p:spPr>
          <a:xfrm>
            <a:off x="962049" y="1063084"/>
            <a:ext cx="2836558" cy="4553146"/>
          </a:xfrm>
          <a:prstGeom prst="rect">
            <a:avLst/>
          </a:prstGeom>
        </p:spPr>
      </p:pic>
      <p:pic>
        <p:nvPicPr>
          <p:cNvPr id="10" name="Resim 9">
            <a:extLst>
              <a:ext uri="{FF2B5EF4-FFF2-40B4-BE49-F238E27FC236}">
                <a16:creationId xmlns:a16="http://schemas.microsoft.com/office/drawing/2014/main" id="{E9301978-8731-8F94-0B5A-0C4D1B875F32}"/>
              </a:ext>
            </a:extLst>
          </p:cNvPr>
          <p:cNvPicPr>
            <a:picLocks noChangeAspect="1"/>
          </p:cNvPicPr>
          <p:nvPr/>
        </p:nvPicPr>
        <p:blipFill>
          <a:blip r:embed="rId3"/>
          <a:stretch>
            <a:fillRect/>
          </a:stretch>
        </p:blipFill>
        <p:spPr>
          <a:xfrm>
            <a:off x="4154873" y="1067585"/>
            <a:ext cx="7075078" cy="4722829"/>
          </a:xfrm>
          <a:prstGeom prst="rect">
            <a:avLst/>
          </a:prstGeom>
        </p:spPr>
      </p:pic>
    </p:spTree>
    <p:extLst>
      <p:ext uri="{BB962C8B-B14F-4D97-AF65-F5344CB8AC3E}">
        <p14:creationId xmlns:p14="http://schemas.microsoft.com/office/powerpoint/2010/main" val="1552588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ED75A3CB-2994-3B8B-7DC2-22259DDCBE15}"/>
              </a:ext>
            </a:extLst>
          </p:cNvPr>
          <p:cNvSpPr>
            <a:spLocks noGrp="1"/>
          </p:cNvSpPr>
          <p:nvPr>
            <p:ph idx="1"/>
          </p:nvPr>
        </p:nvSpPr>
        <p:spPr>
          <a:xfrm>
            <a:off x="838200" y="1310451"/>
            <a:ext cx="7171944" cy="4461294"/>
          </a:xfrm>
        </p:spPr>
        <p:txBody>
          <a:bodyPr/>
          <a:lstStyle/>
          <a:p>
            <a:pPr algn="just"/>
            <a:r>
              <a:rPr lang="tr-TR" b="1" dirty="0"/>
              <a:t>Ders Seçimi (Yönetmelik 12. Madde)</a:t>
            </a:r>
          </a:p>
          <a:p>
            <a:pPr algn="just"/>
            <a:r>
              <a:rPr lang="tr-TR" sz="1000" dirty="0"/>
              <a:t>… </a:t>
            </a:r>
            <a:r>
              <a:rPr lang="tr-TR" sz="1000" dirty="0">
                <a:solidFill>
                  <a:srgbClr val="000000"/>
                </a:solidFill>
                <a:effectLst/>
                <a:latin typeface="Times New Roman" panose="02020603050405020304" pitchFamily="18" charset="0"/>
                <a:ea typeface="Calibri" panose="020F0502020204030204" pitchFamily="34" charset="0"/>
              </a:rPr>
              <a:t>(1) Ders kaydı, akademik takvimde belirtilen kayıt süresi içinde yapılır. Bu süre içinde ders kaydını yaptıramayan bir öğrencinin durumu, öğrencinin başvurusu üzerine ilgili yönetim kurulunda karara bağlanır. Ders kaydı yaptırılmayan dönem öğretim süresine dahildir.. </a:t>
            </a:r>
          </a:p>
          <a:p>
            <a:pPr algn="just"/>
            <a:r>
              <a:rPr lang="tr-TR" sz="1000" dirty="0">
                <a:solidFill>
                  <a:srgbClr val="000000"/>
                </a:solidFill>
                <a:effectLst/>
                <a:latin typeface="Times New Roman" panose="02020603050405020304" pitchFamily="18" charset="0"/>
                <a:ea typeface="Calibri" panose="020F0502020204030204" pitchFamily="34" charset="0"/>
              </a:rPr>
              <a:t>(2) Türkiye yüksek öğretim yeterlilikler çerçevesinde </a:t>
            </a:r>
            <a:r>
              <a:rPr lang="tr-TR" sz="1000" dirty="0" err="1">
                <a:solidFill>
                  <a:srgbClr val="000000"/>
                </a:solidFill>
                <a:effectLst/>
                <a:latin typeface="Times New Roman" panose="02020603050405020304" pitchFamily="18" charset="0"/>
                <a:ea typeface="Calibri" panose="020F0502020204030204" pitchFamily="34" charset="0"/>
              </a:rPr>
              <a:t>önlisans</a:t>
            </a:r>
            <a:r>
              <a:rPr lang="tr-TR" sz="1000" dirty="0">
                <a:solidFill>
                  <a:srgbClr val="000000"/>
                </a:solidFill>
                <a:effectLst/>
                <a:latin typeface="Times New Roman" panose="02020603050405020304" pitchFamily="18" charset="0"/>
                <a:ea typeface="Calibri" panose="020F0502020204030204" pitchFamily="34" charset="0"/>
              </a:rPr>
              <a:t> için toplam 120, lisans için toplam 240, orta öğretim alan öğretmenliği için toplam 300 kredi esas alınır. Bir dönem için 30 kredi esas alınır. </a:t>
            </a:r>
          </a:p>
          <a:p>
            <a:pPr algn="just"/>
            <a:r>
              <a:rPr lang="tr-TR" sz="1000" dirty="0">
                <a:solidFill>
                  <a:srgbClr val="000000"/>
                </a:solidFill>
                <a:effectLst/>
                <a:latin typeface="Times New Roman" panose="02020603050405020304" pitchFamily="18" charset="0"/>
                <a:ea typeface="Calibri" panose="020F0502020204030204" pitchFamily="34" charset="0"/>
              </a:rPr>
              <a:t>“(3) (Değişiklik 24/07/2014 tarih ve 29070 sayılı Resmi Gazete) Başarısız olan ve dikey geçişle kayıt yaptıran öğrenci, en alt dönem derslerden başlamak şartıyla bulunduğu dönemin derslerine kayıt olur, kayıt olacağı derslerin toplamı devam mecburiyeti olan derslerde çakışmamak kaydıyla 45 krediyi aşamaz. </a:t>
            </a:r>
          </a:p>
          <a:p>
            <a:pPr algn="just"/>
            <a:r>
              <a:rPr lang="tr-TR" sz="1000" dirty="0">
                <a:solidFill>
                  <a:srgbClr val="000000"/>
                </a:solidFill>
                <a:effectLst/>
                <a:latin typeface="Times New Roman" panose="02020603050405020304" pitchFamily="18" charset="0"/>
                <a:ea typeface="Calibri" panose="020F0502020204030204" pitchFamily="34" charset="0"/>
              </a:rPr>
              <a:t>(4) (Değişiklik 24/07/2014 tarih ve 29070 sayılı Resmi Gazete) Lisans öğrencisi, bulunduğu döneme kadar tüm derslerini almış ve başarmış olmak ve 3.00 veya üzerinde genel not ortalamasına sahip olmak şartıyla bir üst sınıfın derslerine kayıt olabilir, ancak kayıt olacağı derslerin kredi toplamı devam mecburiyeti olan derslerde çakışmamak koşuluyla 45 krediyi aşamaz. </a:t>
            </a:r>
          </a:p>
          <a:p>
            <a:pPr algn="just"/>
            <a:r>
              <a:rPr lang="tr-TR" sz="1000" dirty="0">
                <a:solidFill>
                  <a:srgbClr val="000000"/>
                </a:solidFill>
                <a:effectLst/>
                <a:latin typeface="Times New Roman" panose="02020603050405020304" pitchFamily="18" charset="0"/>
                <a:ea typeface="Calibri" panose="020F0502020204030204" pitchFamily="34" charset="0"/>
              </a:rPr>
              <a:t>(5) (Değişiklik 24/07/2014 tarih ve 29070 sayılı Resmi Gazete) Son iki döneminde kayıt olacağı derslerle alması gereken tüm derslerini tamamlayıp mezun olabilecek öğrenci, ilgili yönetim kurulu kararıyla her bir dönem 45 krediye ilaveten 1 dersten fazla alamaz.” </a:t>
            </a:r>
          </a:p>
          <a:p>
            <a:pPr algn="just"/>
            <a:r>
              <a:rPr lang="tr-TR" sz="1000" dirty="0">
                <a:solidFill>
                  <a:srgbClr val="000000"/>
                </a:solidFill>
                <a:effectLst/>
                <a:latin typeface="Times New Roman" panose="02020603050405020304" pitchFamily="18" charset="0"/>
                <a:ea typeface="Calibri" panose="020F0502020204030204" pitchFamily="34" charset="0"/>
              </a:rPr>
              <a:t>(6) (Değişiklik 06/08/2012 tarih ve 28376 sayılı Resmi Gazete) Öğrenci, bir yükseköğretim kurumunda başarmış olduğu ders için muafiyet talebinde bulunabilir. Muafiyet talebini içeren dilekçe, muafiyete esas olacak belgelerle birlikte kayıt işlemi süresi içerisinde ilgili birime verilir. Muafiyet talebi; dersin içeriği, kredisi ve başarı notu dikkate alınarak ilgili yönetim kurulu tarafından karara bağlanır. Muaf olunan dersin notu, not ortalaması hesabında dikkate alınmaz. Muaf sayıldığı dersleri not yükseltmek için yeniden almak isteyen öğrenciler, söz konusu dersi ilk kez almış gibi kabul edilir. Öğrenci muaf olduğu derslerin bulunduğu dönemde 30 krediye kadar derse kayıt olabilir. </a:t>
            </a:r>
          </a:p>
          <a:p>
            <a:pPr algn="just"/>
            <a:r>
              <a:rPr lang="tr-TR" sz="1000" dirty="0">
                <a:solidFill>
                  <a:srgbClr val="000000"/>
                </a:solidFill>
                <a:effectLst/>
                <a:latin typeface="Times New Roman" panose="02020603050405020304" pitchFamily="18" charset="0"/>
                <a:ea typeface="Calibri" panose="020F0502020204030204" pitchFamily="34" charset="0"/>
              </a:rPr>
              <a:t>(7) Ders kaydı danışmanın onayı ile tamamlanır. Ders kayıt belgelerinin, kayıt süresi içinde ilgili yerlere teslim edilmesi gerekir.” </a:t>
            </a:r>
          </a:p>
          <a:p>
            <a:endParaRPr lang="tr-TR" sz="1000" dirty="0"/>
          </a:p>
        </p:txBody>
      </p:sp>
      <p:sp>
        <p:nvSpPr>
          <p:cNvPr id="3" name="Başlık 2">
            <a:extLst>
              <a:ext uri="{FF2B5EF4-FFF2-40B4-BE49-F238E27FC236}">
                <a16:creationId xmlns:a16="http://schemas.microsoft.com/office/drawing/2014/main" id="{E761043F-11CE-DB20-E252-03BDB21F6DF0}"/>
              </a:ext>
            </a:extLst>
          </p:cNvPr>
          <p:cNvSpPr>
            <a:spLocks noGrp="1"/>
          </p:cNvSpPr>
          <p:nvPr>
            <p:ph type="title"/>
          </p:nvPr>
        </p:nvSpPr>
        <p:spPr>
          <a:xfrm>
            <a:off x="838200" y="365126"/>
            <a:ext cx="10634102" cy="697958"/>
          </a:xfrm>
        </p:spPr>
        <p:txBody>
          <a:bodyPr/>
          <a:lstStyle/>
          <a:p>
            <a:r>
              <a:rPr lang="tr-TR" dirty="0"/>
              <a:t>Ders Seçimi, Danışmanlar ve Disiplin Hükümleri</a:t>
            </a:r>
          </a:p>
        </p:txBody>
      </p:sp>
      <p:sp>
        <p:nvSpPr>
          <p:cNvPr id="5" name="Metin Yer Tutucusu 4">
            <a:extLst>
              <a:ext uri="{FF2B5EF4-FFF2-40B4-BE49-F238E27FC236}">
                <a16:creationId xmlns:a16="http://schemas.microsoft.com/office/drawing/2014/main" id="{F583F0FB-C1DE-090B-11BB-A6F96DF3D409}"/>
              </a:ext>
            </a:extLst>
          </p:cNvPr>
          <p:cNvSpPr>
            <a:spLocks noGrp="1"/>
          </p:cNvSpPr>
          <p:nvPr>
            <p:ph type="body" sz="quarter" idx="15"/>
          </p:nvPr>
        </p:nvSpPr>
        <p:spPr/>
        <p:txBody>
          <a:bodyPr/>
          <a:lstStyle/>
          <a:p>
            <a:endParaRPr lang="tr-TR"/>
          </a:p>
        </p:txBody>
      </p:sp>
      <p:sp>
        <p:nvSpPr>
          <p:cNvPr id="6" name="Slayt Numarası Yer Tutucusu 5">
            <a:extLst>
              <a:ext uri="{FF2B5EF4-FFF2-40B4-BE49-F238E27FC236}">
                <a16:creationId xmlns:a16="http://schemas.microsoft.com/office/drawing/2014/main" id="{CCCB21C7-7435-5780-FF52-6E30F724A8E3}"/>
              </a:ext>
            </a:extLst>
          </p:cNvPr>
          <p:cNvSpPr>
            <a:spLocks noGrp="1"/>
          </p:cNvSpPr>
          <p:nvPr>
            <p:ph type="sldNum" sz="quarter" idx="4"/>
          </p:nvPr>
        </p:nvSpPr>
        <p:spPr/>
        <p:txBody>
          <a:bodyPr/>
          <a:lstStyle/>
          <a:p>
            <a:fld id="{B5E7337E-6B17-014B-AB72-4F4640082CEB}" type="slidenum">
              <a:rPr lang="en-CY" smtClean="0"/>
              <a:pPr/>
              <a:t>20</a:t>
            </a:fld>
            <a:endParaRPr lang="en-CY"/>
          </a:p>
        </p:txBody>
      </p:sp>
      <p:sp>
        <p:nvSpPr>
          <p:cNvPr id="7" name="Metin kutusu 6">
            <a:extLst>
              <a:ext uri="{FF2B5EF4-FFF2-40B4-BE49-F238E27FC236}">
                <a16:creationId xmlns:a16="http://schemas.microsoft.com/office/drawing/2014/main" id="{45362851-1635-EEAA-323E-87F52C36D905}"/>
              </a:ext>
            </a:extLst>
          </p:cNvPr>
          <p:cNvSpPr txBox="1"/>
          <p:nvPr/>
        </p:nvSpPr>
        <p:spPr>
          <a:xfrm>
            <a:off x="8156448" y="1398492"/>
            <a:ext cx="3457657" cy="1508105"/>
          </a:xfrm>
          <a:prstGeom prst="rect">
            <a:avLst/>
          </a:prstGeom>
          <a:noFill/>
        </p:spPr>
        <p:txBody>
          <a:bodyPr wrap="square" rtlCol="0">
            <a:spAutoFit/>
          </a:bodyPr>
          <a:lstStyle/>
          <a:p>
            <a:pPr algn="l"/>
            <a:r>
              <a:rPr lang="tr-TR" b="1" dirty="0">
                <a:latin typeface="Times New Roman" panose="02020603050405020304" pitchFamily="18" charset="0"/>
                <a:cs typeface="Times New Roman" panose="02020603050405020304" pitchFamily="18" charset="0"/>
              </a:rPr>
              <a:t>Disiplin Hükümleri (YÖK)</a:t>
            </a:r>
            <a:br>
              <a:rPr lang="tr-TR" dirty="0">
                <a:latin typeface="Times New Roman" panose="02020603050405020304" pitchFamily="18" charset="0"/>
                <a:cs typeface="Times New Roman" panose="02020603050405020304" pitchFamily="18" charset="0"/>
              </a:rPr>
            </a:br>
            <a:endParaRPr lang="tr-TR" dirty="0">
              <a:latin typeface="Times New Roman" panose="02020603050405020304" pitchFamily="18" charset="0"/>
              <a:cs typeface="Times New Roman" panose="02020603050405020304" pitchFamily="18" charset="0"/>
            </a:endParaRPr>
          </a:p>
          <a:p>
            <a:pPr algn="l"/>
            <a:r>
              <a:rPr lang="tr-TR" sz="1400" dirty="0">
                <a:latin typeface="Times New Roman" panose="02020603050405020304" pitchFamily="18" charset="0"/>
                <a:cs typeface="Times New Roman" panose="02020603050405020304" pitchFamily="18" charset="0"/>
              </a:rPr>
              <a:t>Öğrenciler ‘</a:t>
            </a:r>
            <a:r>
              <a:rPr lang="tr-TR" sz="1400" b="0" i="0" dirty="0">
                <a:solidFill>
                  <a:srgbClr val="000000"/>
                </a:solidFill>
                <a:effectLst/>
                <a:latin typeface="Times New Roman" panose="02020603050405020304" pitchFamily="18" charset="0"/>
                <a:cs typeface="Times New Roman" panose="02020603050405020304" pitchFamily="18" charset="0"/>
              </a:rPr>
              <a:t>YÜKSEKÖĞRETİM KURUMLARI ÖĞRENCİ DİSİPLİN YÖNETMELİĞİ’ çerçevesinde yükümlülüklerini yerine getirmelidir.</a:t>
            </a:r>
            <a:endParaRPr lang="tr-TR" sz="1400" dirty="0">
              <a:latin typeface="Times New Roman" panose="02020603050405020304" pitchFamily="18" charset="0"/>
              <a:cs typeface="Times New Roman" panose="02020603050405020304" pitchFamily="18" charset="0"/>
            </a:endParaRPr>
          </a:p>
        </p:txBody>
      </p:sp>
      <p:sp>
        <p:nvSpPr>
          <p:cNvPr id="8" name="Metin kutusu 7">
            <a:extLst>
              <a:ext uri="{FF2B5EF4-FFF2-40B4-BE49-F238E27FC236}">
                <a16:creationId xmlns:a16="http://schemas.microsoft.com/office/drawing/2014/main" id="{8433B28C-3ED3-169E-9ACD-D4D2E51B1590}"/>
              </a:ext>
            </a:extLst>
          </p:cNvPr>
          <p:cNvSpPr txBox="1"/>
          <p:nvPr/>
        </p:nvSpPr>
        <p:spPr>
          <a:xfrm>
            <a:off x="8156448" y="3278656"/>
            <a:ext cx="3030361" cy="1138773"/>
          </a:xfrm>
          <a:prstGeom prst="rect">
            <a:avLst/>
          </a:prstGeom>
          <a:noFill/>
        </p:spPr>
        <p:txBody>
          <a:bodyPr wrap="square" rtlCol="0">
            <a:spAutoFit/>
          </a:bodyPr>
          <a:lstStyle/>
          <a:p>
            <a:pPr algn="l"/>
            <a:r>
              <a:rPr lang="tr-TR" b="1">
                <a:latin typeface="Times New Roman" panose="02020603050405020304" pitchFamily="18" charset="0"/>
                <a:cs typeface="Times New Roman" panose="02020603050405020304" pitchFamily="18" charset="0"/>
              </a:rPr>
              <a:t>Danışmanlar</a:t>
            </a:r>
          </a:p>
          <a:p>
            <a:pPr algn="l"/>
            <a:endParaRPr lang="tr-TR">
              <a:latin typeface="Times New Roman" panose="02020603050405020304" pitchFamily="18" charset="0"/>
              <a:cs typeface="Times New Roman" panose="02020603050405020304" pitchFamily="18" charset="0"/>
            </a:endParaRPr>
          </a:p>
          <a:p>
            <a:pPr algn="l"/>
            <a:r>
              <a:rPr lang="tr-TR" sz="1600">
                <a:latin typeface="Times New Roman" panose="02020603050405020304" pitchFamily="18" charset="0"/>
                <a:cs typeface="Times New Roman" panose="02020603050405020304" pitchFamily="18" charset="0"/>
              </a:rPr>
              <a:t>Öğrencilere akademik yıl boyunca 1 öğretim üyesi danışmanlık eder. </a:t>
            </a:r>
          </a:p>
        </p:txBody>
      </p:sp>
    </p:spTree>
    <p:extLst>
      <p:ext uri="{BB962C8B-B14F-4D97-AF65-F5344CB8AC3E}">
        <p14:creationId xmlns:p14="http://schemas.microsoft.com/office/powerpoint/2010/main" val="2517593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BDB2B-7154-6694-0D90-B31D452FC09C}"/>
            </a:ext>
          </a:extLst>
        </p:cNvPr>
        <p:cNvGrpSpPr/>
        <p:nvPr/>
      </p:nvGrpSpPr>
      <p:grpSpPr>
        <a:xfrm>
          <a:off x="0" y="0"/>
          <a:ext cx="0" cy="0"/>
          <a:chOff x="0" y="0"/>
          <a:chExt cx="0" cy="0"/>
        </a:xfrm>
      </p:grpSpPr>
      <p:sp>
        <p:nvSpPr>
          <p:cNvPr id="3" name="Başlık 2">
            <a:extLst>
              <a:ext uri="{FF2B5EF4-FFF2-40B4-BE49-F238E27FC236}">
                <a16:creationId xmlns:a16="http://schemas.microsoft.com/office/drawing/2014/main" id="{95084FE8-BBB8-1A28-8D96-336033EAE664}"/>
              </a:ext>
            </a:extLst>
          </p:cNvPr>
          <p:cNvSpPr>
            <a:spLocks noGrp="1"/>
          </p:cNvSpPr>
          <p:nvPr>
            <p:ph type="title"/>
          </p:nvPr>
        </p:nvSpPr>
        <p:spPr>
          <a:xfrm>
            <a:off x="838200" y="365126"/>
            <a:ext cx="10634102" cy="697958"/>
          </a:xfrm>
        </p:spPr>
        <p:txBody>
          <a:bodyPr/>
          <a:lstStyle/>
          <a:p>
            <a:r>
              <a:rPr lang="tr-TR" dirty="0"/>
              <a:t>Ders Seçimi, Danışmanlar ve Disiplin Hükümleri</a:t>
            </a:r>
          </a:p>
        </p:txBody>
      </p:sp>
      <p:sp>
        <p:nvSpPr>
          <p:cNvPr id="6" name="Slayt Numarası Yer Tutucusu 5">
            <a:extLst>
              <a:ext uri="{FF2B5EF4-FFF2-40B4-BE49-F238E27FC236}">
                <a16:creationId xmlns:a16="http://schemas.microsoft.com/office/drawing/2014/main" id="{42D49914-BD1A-BDB2-7940-923D948DB0AA}"/>
              </a:ext>
            </a:extLst>
          </p:cNvPr>
          <p:cNvSpPr>
            <a:spLocks noGrp="1"/>
          </p:cNvSpPr>
          <p:nvPr>
            <p:ph type="sldNum" sz="quarter" idx="4"/>
          </p:nvPr>
        </p:nvSpPr>
        <p:spPr/>
        <p:txBody>
          <a:bodyPr/>
          <a:lstStyle/>
          <a:p>
            <a:fld id="{B5E7337E-6B17-014B-AB72-4F4640082CEB}" type="slidenum">
              <a:rPr lang="en-CY" smtClean="0"/>
              <a:pPr/>
              <a:t>21</a:t>
            </a:fld>
            <a:endParaRPr lang="en-CY"/>
          </a:p>
        </p:txBody>
      </p:sp>
      <p:sp>
        <p:nvSpPr>
          <p:cNvPr id="12" name="Text 4">
            <a:extLst>
              <a:ext uri="{FF2B5EF4-FFF2-40B4-BE49-F238E27FC236}">
                <a16:creationId xmlns:a16="http://schemas.microsoft.com/office/drawing/2014/main" id="{3D8F6B86-7AED-B04E-8E81-BC06F5CE5B7B}"/>
              </a:ext>
            </a:extLst>
          </p:cNvPr>
          <p:cNvSpPr txBox="1"/>
          <p:nvPr/>
        </p:nvSpPr>
        <p:spPr>
          <a:xfrm>
            <a:off x="654950" y="1501615"/>
            <a:ext cx="658368" cy="365760"/>
          </a:xfrm>
          <a:prstGeom prst="roundRect">
            <a:avLst>
              <a:gd name="adj" fmla="val 20000"/>
            </a:avLst>
          </a:prstGeom>
          <a:solidFill>
            <a:srgbClr val="0F5C8C"/>
          </a:solid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12/1</a:t>
            </a:r>
            <a:endParaRPr lang="en-US" sz="1200" dirty="0"/>
          </a:p>
        </p:txBody>
      </p:sp>
      <p:sp>
        <p:nvSpPr>
          <p:cNvPr id="14" name="Text 5">
            <a:extLst>
              <a:ext uri="{FF2B5EF4-FFF2-40B4-BE49-F238E27FC236}">
                <a16:creationId xmlns:a16="http://schemas.microsoft.com/office/drawing/2014/main" id="{F3AA9ED9-468D-B14D-9C33-E230F8B3DC27}"/>
              </a:ext>
            </a:extLst>
          </p:cNvPr>
          <p:cNvSpPr txBox="1"/>
          <p:nvPr/>
        </p:nvSpPr>
        <p:spPr>
          <a:xfrm>
            <a:off x="1432190" y="1474183"/>
            <a:ext cx="2377440" cy="420624"/>
          </a:xfrm>
          <a:prstGeom prst="rect">
            <a:avLst/>
          </a:prstGeom>
          <a:noFill/>
          <a:ln/>
        </p:spPr>
        <p:txBody>
          <a:bodyPr wrap="square" lIns="0" tIns="0" rIns="0" bIns="0" rtlCol="0" anchor="ctr"/>
          <a:lstStyle/>
          <a:p>
            <a:pPr marL="0" indent="0">
              <a:buNone/>
            </a:pPr>
            <a:r>
              <a:rPr lang="en-US" sz="1800" b="1" dirty="0">
                <a:solidFill>
                  <a:srgbClr val="1A1A1A"/>
                </a:solidFill>
                <a:latin typeface="Arial" pitchFamily="34" charset="0"/>
                <a:ea typeface="Arial" pitchFamily="34" charset="-122"/>
                <a:cs typeface="Arial" pitchFamily="34" charset="-120"/>
              </a:rPr>
              <a:t>Kayıt Süresi</a:t>
            </a:r>
            <a:endParaRPr lang="en-US" sz="1800" dirty="0"/>
          </a:p>
        </p:txBody>
      </p:sp>
      <p:sp>
        <p:nvSpPr>
          <p:cNvPr id="16" name="Text 6">
            <a:extLst>
              <a:ext uri="{FF2B5EF4-FFF2-40B4-BE49-F238E27FC236}">
                <a16:creationId xmlns:a16="http://schemas.microsoft.com/office/drawing/2014/main" id="{0A670614-C5A7-F0CA-7D7E-D78171A6A994}"/>
              </a:ext>
            </a:extLst>
          </p:cNvPr>
          <p:cNvSpPr txBox="1"/>
          <p:nvPr/>
        </p:nvSpPr>
        <p:spPr>
          <a:xfrm>
            <a:off x="654950" y="2022823"/>
            <a:ext cx="3154680" cy="502920"/>
          </a:xfrm>
          <a:prstGeom prst="roundRect">
            <a:avLst>
              <a:gd name="adj" fmla="val 14545"/>
            </a:avLst>
          </a:prstGeom>
          <a:solidFill>
            <a:srgbClr val="FDEEE3"/>
          </a:solidFill>
          <a:ln/>
        </p:spPr>
        <p:txBody>
          <a:bodyPr wrap="square" lIns="0" tIns="127000" rIns="0" bIns="0" rtlCol="0" anchor="ctr"/>
          <a:lstStyle/>
          <a:p>
            <a:pPr marL="0" indent="0" algn="l">
              <a:buNone/>
            </a:pPr>
            <a:r>
              <a:rPr lang="en-US" sz="1800" b="1" dirty="0">
                <a:solidFill>
                  <a:srgbClr val="C2410C"/>
                </a:solidFill>
                <a:latin typeface="Arial" pitchFamily="34" charset="0"/>
                <a:ea typeface="Arial" pitchFamily="34" charset="-122"/>
                <a:cs typeface="Arial" pitchFamily="34" charset="-120"/>
              </a:rPr>
              <a:t>Akademik takvime uy</a:t>
            </a:r>
            <a:endParaRPr lang="en-US" sz="1800" dirty="0"/>
          </a:p>
        </p:txBody>
      </p:sp>
      <p:sp>
        <p:nvSpPr>
          <p:cNvPr id="18" name="Text 7">
            <a:extLst>
              <a:ext uri="{FF2B5EF4-FFF2-40B4-BE49-F238E27FC236}">
                <a16:creationId xmlns:a16="http://schemas.microsoft.com/office/drawing/2014/main" id="{C35A260B-583B-852C-0F02-B8F95C9C5D52}"/>
              </a:ext>
            </a:extLst>
          </p:cNvPr>
          <p:cNvSpPr txBox="1"/>
          <p:nvPr/>
        </p:nvSpPr>
        <p:spPr>
          <a:xfrm>
            <a:off x="654950" y="2662903"/>
            <a:ext cx="3154680" cy="2926080"/>
          </a:xfrm>
          <a:prstGeom prst="rect">
            <a:avLst/>
          </a:prstGeom>
          <a:noFill/>
          <a:ln/>
        </p:spPr>
        <p:txBody>
          <a:bodyPr wrap="square" lIns="0" tIns="0" rIns="0" bIns="0" rtlCol="0" anchor="t"/>
          <a:lstStyle/>
          <a:p>
            <a:pPr marL="0" indent="0">
              <a:spcAft>
                <a:spcPts val="1000"/>
              </a:spcAft>
              <a:buNone/>
            </a:pPr>
            <a:r>
              <a:rPr lang="en-US" sz="1700" dirty="0">
                <a:solidFill>
                  <a:srgbClr val="1A1A1A"/>
                </a:solidFill>
                <a:latin typeface="Arial" pitchFamily="34" charset="0"/>
                <a:ea typeface="Arial" pitchFamily="34" charset="-122"/>
                <a:cs typeface="Arial" pitchFamily="34" charset="-120"/>
              </a:rPr>
              <a:t>Ders kaydı </a:t>
            </a:r>
            <a:r>
              <a:rPr lang="en-US" sz="1700" b="1" dirty="0">
                <a:solidFill>
                  <a:srgbClr val="0F5C8C"/>
                </a:solidFill>
                <a:latin typeface="Arial" pitchFamily="34" charset="0"/>
                <a:ea typeface="Arial" pitchFamily="34" charset="-122"/>
                <a:cs typeface="Arial" pitchFamily="34" charset="-120"/>
              </a:rPr>
              <a:t>akademik takvimdeki kayıt süresi içinde</a:t>
            </a:r>
            <a:r>
              <a:rPr lang="en-US" sz="1700" dirty="0">
                <a:solidFill>
                  <a:srgbClr val="1A1A1A"/>
                </a:solidFill>
                <a:latin typeface="Arial" pitchFamily="34" charset="0"/>
                <a:ea typeface="Arial" pitchFamily="34" charset="-122"/>
                <a:cs typeface="Arial" pitchFamily="34" charset="-120"/>
              </a:rPr>
              <a:t> yapılır.</a:t>
            </a:r>
            <a:endParaRPr lang="en-US" sz="1700" dirty="0"/>
          </a:p>
          <a:p>
            <a:pPr marL="0" indent="0">
              <a:spcAft>
                <a:spcPts val="1000"/>
              </a:spcAft>
              <a:buNone/>
            </a:pPr>
            <a:r>
              <a:rPr lang="en-US" sz="1700" dirty="0">
                <a:solidFill>
                  <a:srgbClr val="1A1A1A"/>
                </a:solidFill>
                <a:latin typeface="Arial" pitchFamily="34" charset="0"/>
                <a:ea typeface="Arial" pitchFamily="34" charset="-122"/>
                <a:cs typeface="Arial" pitchFamily="34" charset="-120"/>
              </a:rPr>
              <a:t>Süreyi kaçıran öğrencinin durumu, </a:t>
            </a:r>
            <a:r>
              <a:rPr lang="en-US" sz="1700" b="1" dirty="0">
                <a:solidFill>
                  <a:srgbClr val="0F5C8C"/>
                </a:solidFill>
                <a:latin typeface="Arial" pitchFamily="34" charset="0"/>
                <a:ea typeface="Arial" pitchFamily="34" charset="-122"/>
                <a:cs typeface="Arial" pitchFamily="34" charset="-120"/>
              </a:rPr>
              <a:t>başvurusu üzerine yönetim kurulunca</a:t>
            </a:r>
            <a:r>
              <a:rPr lang="en-US" sz="1700" dirty="0">
                <a:solidFill>
                  <a:srgbClr val="1A1A1A"/>
                </a:solidFill>
                <a:latin typeface="Arial" pitchFamily="34" charset="0"/>
                <a:ea typeface="Arial" pitchFamily="34" charset="-122"/>
                <a:cs typeface="Arial" pitchFamily="34" charset="-120"/>
              </a:rPr>
              <a:t> karara bağlanır.</a:t>
            </a:r>
            <a:endParaRPr lang="en-US" sz="1700" dirty="0"/>
          </a:p>
          <a:p>
            <a:pPr marL="0" indent="0">
              <a:spcAft>
                <a:spcPts val="1000"/>
              </a:spcAft>
              <a:buNone/>
            </a:pPr>
            <a:r>
              <a:rPr lang="en-US" sz="1700" b="1" dirty="0">
                <a:solidFill>
                  <a:srgbClr val="0F5C8C"/>
                </a:solidFill>
                <a:latin typeface="Arial" pitchFamily="34" charset="0"/>
                <a:ea typeface="Arial" pitchFamily="34" charset="-122"/>
                <a:cs typeface="Arial" pitchFamily="34" charset="-120"/>
              </a:rPr>
              <a:t>Ders kaydı yaptırılmayan dönem öğretim süresinden sayılır.</a:t>
            </a:r>
            <a:endParaRPr lang="en-US" sz="1700" dirty="0"/>
          </a:p>
        </p:txBody>
      </p:sp>
      <p:sp>
        <p:nvSpPr>
          <p:cNvPr id="20" name="Text 9">
            <a:extLst>
              <a:ext uri="{FF2B5EF4-FFF2-40B4-BE49-F238E27FC236}">
                <a16:creationId xmlns:a16="http://schemas.microsoft.com/office/drawing/2014/main" id="{9757F88A-627A-F97A-8730-A6AB8AEBAF18}"/>
              </a:ext>
            </a:extLst>
          </p:cNvPr>
          <p:cNvSpPr txBox="1"/>
          <p:nvPr/>
        </p:nvSpPr>
        <p:spPr>
          <a:xfrm>
            <a:off x="4486286" y="1501615"/>
            <a:ext cx="658368" cy="365760"/>
          </a:xfrm>
          <a:prstGeom prst="roundRect">
            <a:avLst>
              <a:gd name="adj" fmla="val 20000"/>
            </a:avLst>
          </a:prstGeom>
          <a:solidFill>
            <a:srgbClr val="0F5C8C"/>
          </a:solid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12/2</a:t>
            </a:r>
            <a:endParaRPr lang="en-US" sz="1200" dirty="0"/>
          </a:p>
        </p:txBody>
      </p:sp>
      <p:sp>
        <p:nvSpPr>
          <p:cNvPr id="22" name="Text 10">
            <a:extLst>
              <a:ext uri="{FF2B5EF4-FFF2-40B4-BE49-F238E27FC236}">
                <a16:creationId xmlns:a16="http://schemas.microsoft.com/office/drawing/2014/main" id="{DBF68002-D908-65E3-1335-65E8900EACAE}"/>
              </a:ext>
            </a:extLst>
          </p:cNvPr>
          <p:cNvSpPr txBox="1"/>
          <p:nvPr/>
        </p:nvSpPr>
        <p:spPr>
          <a:xfrm>
            <a:off x="5263526" y="1474183"/>
            <a:ext cx="2377440" cy="420624"/>
          </a:xfrm>
          <a:prstGeom prst="rect">
            <a:avLst/>
          </a:prstGeom>
          <a:noFill/>
          <a:ln/>
        </p:spPr>
        <p:txBody>
          <a:bodyPr wrap="square" lIns="0" tIns="0" rIns="0" bIns="0" rtlCol="0" anchor="ctr"/>
          <a:lstStyle/>
          <a:p>
            <a:pPr marL="0" indent="0">
              <a:buNone/>
            </a:pPr>
            <a:r>
              <a:rPr lang="en-US" sz="1800" b="1" dirty="0">
                <a:solidFill>
                  <a:srgbClr val="1A1A1A"/>
                </a:solidFill>
                <a:latin typeface="Arial" pitchFamily="34" charset="0"/>
                <a:ea typeface="Arial" pitchFamily="34" charset="-122"/>
                <a:cs typeface="Arial" pitchFamily="34" charset="-120"/>
              </a:rPr>
              <a:t>Kredi Yükü</a:t>
            </a:r>
            <a:endParaRPr lang="en-US" sz="1800" dirty="0"/>
          </a:p>
        </p:txBody>
      </p:sp>
      <p:sp>
        <p:nvSpPr>
          <p:cNvPr id="24" name="Text 11">
            <a:extLst>
              <a:ext uri="{FF2B5EF4-FFF2-40B4-BE49-F238E27FC236}">
                <a16:creationId xmlns:a16="http://schemas.microsoft.com/office/drawing/2014/main" id="{F9AB19DE-1AA0-8149-20AA-809112872339}"/>
              </a:ext>
            </a:extLst>
          </p:cNvPr>
          <p:cNvSpPr txBox="1"/>
          <p:nvPr/>
        </p:nvSpPr>
        <p:spPr>
          <a:xfrm>
            <a:off x="4486286" y="2022823"/>
            <a:ext cx="3154680" cy="502920"/>
          </a:xfrm>
          <a:prstGeom prst="roundRect">
            <a:avLst>
              <a:gd name="adj" fmla="val 14545"/>
            </a:avLst>
          </a:prstGeom>
          <a:solidFill>
            <a:srgbClr val="FDEEE3"/>
          </a:solidFill>
          <a:ln/>
        </p:spPr>
        <p:txBody>
          <a:bodyPr wrap="square" lIns="0" tIns="127000" rIns="0" bIns="0" rtlCol="0" anchor="ctr"/>
          <a:lstStyle/>
          <a:p>
            <a:pPr marL="0" indent="0" algn="l">
              <a:buNone/>
            </a:pPr>
            <a:r>
              <a:rPr lang="en-US" sz="1800" b="1" dirty="0">
                <a:solidFill>
                  <a:srgbClr val="C2410C"/>
                </a:solidFill>
                <a:latin typeface="Arial" pitchFamily="34" charset="0"/>
                <a:ea typeface="Arial" pitchFamily="34" charset="-122"/>
                <a:cs typeface="Arial" pitchFamily="34" charset="-120"/>
              </a:rPr>
              <a:t>4 yıl · 8 dönem · 240 </a:t>
            </a:r>
            <a:r>
              <a:rPr lang="tr-TR" sz="1800" b="1" dirty="0" err="1">
                <a:solidFill>
                  <a:srgbClr val="C2410C"/>
                </a:solidFill>
                <a:latin typeface="Arial" pitchFamily="34" charset="0"/>
                <a:ea typeface="Arial" pitchFamily="34" charset="-122"/>
                <a:cs typeface="Arial" pitchFamily="34" charset="-120"/>
              </a:rPr>
              <a:t>akts</a:t>
            </a:r>
            <a:endParaRPr lang="en-US" sz="1800" dirty="0"/>
          </a:p>
        </p:txBody>
      </p:sp>
      <p:sp>
        <p:nvSpPr>
          <p:cNvPr id="26" name="Text 12">
            <a:extLst>
              <a:ext uri="{FF2B5EF4-FFF2-40B4-BE49-F238E27FC236}">
                <a16:creationId xmlns:a16="http://schemas.microsoft.com/office/drawing/2014/main" id="{96E5E935-EC7D-438A-FE77-E3208A2D9C94}"/>
              </a:ext>
            </a:extLst>
          </p:cNvPr>
          <p:cNvSpPr txBox="1"/>
          <p:nvPr/>
        </p:nvSpPr>
        <p:spPr>
          <a:xfrm>
            <a:off x="4486286" y="2662903"/>
            <a:ext cx="3154680" cy="2926080"/>
          </a:xfrm>
          <a:prstGeom prst="rect">
            <a:avLst/>
          </a:prstGeom>
          <a:noFill/>
          <a:ln/>
        </p:spPr>
        <p:txBody>
          <a:bodyPr wrap="square" lIns="0" tIns="0" rIns="0" bIns="0" rtlCol="0" anchor="t"/>
          <a:lstStyle/>
          <a:p>
            <a:pPr marL="0" indent="0">
              <a:spcAft>
                <a:spcPts val="1000"/>
              </a:spcAft>
              <a:buNone/>
            </a:pPr>
            <a:r>
              <a:rPr lang="en-US" sz="1700" dirty="0">
                <a:solidFill>
                  <a:srgbClr val="1A1A1A"/>
                </a:solidFill>
                <a:latin typeface="Arial" pitchFamily="34" charset="0"/>
                <a:ea typeface="Arial" pitchFamily="34" charset="-122"/>
                <a:cs typeface="Arial" pitchFamily="34" charset="-120"/>
              </a:rPr>
              <a:t>Lisans programı </a:t>
            </a:r>
            <a:r>
              <a:rPr lang="en-US" sz="1700" b="1" dirty="0">
                <a:solidFill>
                  <a:srgbClr val="0F5C8C"/>
                </a:solidFill>
                <a:latin typeface="Arial" pitchFamily="34" charset="0"/>
                <a:ea typeface="Arial" pitchFamily="34" charset="-122"/>
                <a:cs typeface="Arial" pitchFamily="34" charset="-120"/>
              </a:rPr>
              <a:t>4 yıl (8 dönem)</a:t>
            </a:r>
            <a:r>
              <a:rPr lang="en-US" sz="1700" dirty="0">
                <a:solidFill>
                  <a:srgbClr val="1A1A1A"/>
                </a:solidFill>
                <a:latin typeface="Arial" pitchFamily="34" charset="0"/>
                <a:ea typeface="Arial" pitchFamily="34" charset="-122"/>
                <a:cs typeface="Arial" pitchFamily="34" charset="-120"/>
              </a:rPr>
              <a:t> sürer.</a:t>
            </a:r>
            <a:endParaRPr lang="en-US" sz="1700" dirty="0"/>
          </a:p>
          <a:p>
            <a:pPr marL="0" indent="0">
              <a:spcAft>
                <a:spcPts val="1000"/>
              </a:spcAft>
              <a:buNone/>
            </a:pPr>
            <a:r>
              <a:rPr lang="en-US" sz="1700" dirty="0">
                <a:solidFill>
                  <a:srgbClr val="1A1A1A"/>
                </a:solidFill>
                <a:latin typeface="Arial" pitchFamily="34" charset="0"/>
                <a:ea typeface="Arial" pitchFamily="34" charset="-122"/>
                <a:cs typeface="Arial" pitchFamily="34" charset="-120"/>
              </a:rPr>
              <a:t>Mezuniyet için toplam </a:t>
            </a:r>
            <a:r>
              <a:rPr lang="en-US" sz="1700" b="1" dirty="0">
                <a:solidFill>
                  <a:srgbClr val="0F5C8C"/>
                </a:solidFill>
                <a:latin typeface="Arial" pitchFamily="34" charset="0"/>
                <a:ea typeface="Arial" pitchFamily="34" charset="-122"/>
                <a:cs typeface="Arial" pitchFamily="34" charset="-120"/>
              </a:rPr>
              <a:t>240 </a:t>
            </a:r>
            <a:r>
              <a:rPr lang="tr-TR" sz="1700" b="1" dirty="0" err="1">
                <a:solidFill>
                  <a:srgbClr val="0F5C8C"/>
                </a:solidFill>
                <a:latin typeface="Arial" pitchFamily="34" charset="0"/>
                <a:ea typeface="Arial" pitchFamily="34" charset="-122"/>
                <a:cs typeface="Arial" pitchFamily="34" charset="-120"/>
              </a:rPr>
              <a:t>akts</a:t>
            </a:r>
            <a:r>
              <a:rPr lang="en-US" sz="1700" dirty="0">
                <a:solidFill>
                  <a:srgbClr val="1A1A1A"/>
                </a:solidFill>
                <a:latin typeface="Arial" pitchFamily="34" charset="0"/>
                <a:ea typeface="Arial" pitchFamily="34" charset="-122"/>
                <a:cs typeface="Arial" pitchFamily="34" charset="-120"/>
              </a:rPr>
              <a:t> esas alınır.</a:t>
            </a:r>
            <a:endParaRPr lang="en-US" sz="1700" dirty="0"/>
          </a:p>
          <a:p>
            <a:pPr marL="0" indent="0">
              <a:spcAft>
                <a:spcPts val="1000"/>
              </a:spcAft>
              <a:buNone/>
            </a:pPr>
            <a:r>
              <a:rPr lang="en-US" sz="1700" dirty="0">
                <a:solidFill>
                  <a:srgbClr val="1A1A1A"/>
                </a:solidFill>
                <a:latin typeface="Arial" pitchFamily="34" charset="0"/>
                <a:ea typeface="Arial" pitchFamily="34" charset="-122"/>
                <a:cs typeface="Arial" pitchFamily="34" charset="-120"/>
              </a:rPr>
              <a:t>Her dönem </a:t>
            </a:r>
            <a:r>
              <a:rPr lang="en-US" sz="1700" b="1" dirty="0">
                <a:solidFill>
                  <a:srgbClr val="0F5C8C"/>
                </a:solidFill>
                <a:latin typeface="Arial" pitchFamily="34" charset="0"/>
                <a:ea typeface="Arial" pitchFamily="34" charset="-122"/>
                <a:cs typeface="Arial" pitchFamily="34" charset="-120"/>
              </a:rPr>
              <a:t>30 </a:t>
            </a:r>
            <a:r>
              <a:rPr lang="tr-TR" sz="1700" b="1" dirty="0" err="1">
                <a:solidFill>
                  <a:srgbClr val="0F5C8C"/>
                </a:solidFill>
                <a:latin typeface="Arial" pitchFamily="34" charset="0"/>
                <a:ea typeface="Arial" pitchFamily="34" charset="-122"/>
                <a:cs typeface="Arial" pitchFamily="34" charset="-120"/>
              </a:rPr>
              <a:t>akts</a:t>
            </a:r>
            <a:r>
              <a:rPr lang="en-US" sz="1700" dirty="0">
                <a:solidFill>
                  <a:srgbClr val="1A1A1A"/>
                </a:solidFill>
                <a:latin typeface="Arial" pitchFamily="34" charset="0"/>
                <a:ea typeface="Arial" pitchFamily="34" charset="-122"/>
                <a:cs typeface="Arial" pitchFamily="34" charset="-120"/>
              </a:rPr>
              <a:t> esas alınır: </a:t>
            </a:r>
            <a:r>
              <a:rPr lang="en-US" sz="1700" b="1" dirty="0">
                <a:solidFill>
                  <a:srgbClr val="0F5C8C"/>
                </a:solidFill>
                <a:latin typeface="Arial" pitchFamily="34" charset="0"/>
                <a:ea typeface="Arial" pitchFamily="34" charset="-122"/>
                <a:cs typeface="Arial" pitchFamily="34" charset="-120"/>
              </a:rPr>
              <a:t>8 × 30 = 240</a:t>
            </a:r>
            <a:r>
              <a:rPr lang="en-US" sz="1700" dirty="0">
                <a:solidFill>
                  <a:srgbClr val="1A1A1A"/>
                </a:solidFill>
                <a:latin typeface="Arial" pitchFamily="34" charset="0"/>
                <a:ea typeface="Arial" pitchFamily="34" charset="-122"/>
                <a:cs typeface="Arial" pitchFamily="34" charset="-120"/>
              </a:rPr>
              <a:t>.</a:t>
            </a:r>
            <a:endParaRPr lang="en-US" sz="1700" dirty="0"/>
          </a:p>
        </p:txBody>
      </p:sp>
      <p:sp>
        <p:nvSpPr>
          <p:cNvPr id="28" name="Text 14">
            <a:extLst>
              <a:ext uri="{FF2B5EF4-FFF2-40B4-BE49-F238E27FC236}">
                <a16:creationId xmlns:a16="http://schemas.microsoft.com/office/drawing/2014/main" id="{0385B812-CE9B-9BC8-F252-E4CFBD4D3316}"/>
              </a:ext>
            </a:extLst>
          </p:cNvPr>
          <p:cNvSpPr txBox="1"/>
          <p:nvPr/>
        </p:nvSpPr>
        <p:spPr>
          <a:xfrm>
            <a:off x="8317622" y="1501615"/>
            <a:ext cx="658368" cy="365760"/>
          </a:xfrm>
          <a:prstGeom prst="roundRect">
            <a:avLst>
              <a:gd name="adj" fmla="val 20000"/>
            </a:avLst>
          </a:prstGeom>
          <a:solidFill>
            <a:srgbClr val="0F5C8C"/>
          </a:solid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12/7</a:t>
            </a:r>
            <a:endParaRPr lang="en-US" sz="1200" dirty="0"/>
          </a:p>
        </p:txBody>
      </p:sp>
      <p:sp>
        <p:nvSpPr>
          <p:cNvPr id="30" name="Text 15">
            <a:extLst>
              <a:ext uri="{FF2B5EF4-FFF2-40B4-BE49-F238E27FC236}">
                <a16:creationId xmlns:a16="http://schemas.microsoft.com/office/drawing/2014/main" id="{798BB7CA-6B93-25C9-272C-9EBEFA257C35}"/>
              </a:ext>
            </a:extLst>
          </p:cNvPr>
          <p:cNvSpPr txBox="1"/>
          <p:nvPr/>
        </p:nvSpPr>
        <p:spPr>
          <a:xfrm>
            <a:off x="9094862" y="1474183"/>
            <a:ext cx="2377440" cy="420624"/>
          </a:xfrm>
          <a:prstGeom prst="rect">
            <a:avLst/>
          </a:prstGeom>
          <a:noFill/>
          <a:ln/>
        </p:spPr>
        <p:txBody>
          <a:bodyPr wrap="square" lIns="0" tIns="0" rIns="0" bIns="0" rtlCol="0" anchor="ctr"/>
          <a:lstStyle/>
          <a:p>
            <a:pPr marL="0" indent="0">
              <a:buNone/>
            </a:pPr>
            <a:r>
              <a:rPr lang="en-US" sz="1800" b="1" dirty="0">
                <a:solidFill>
                  <a:srgbClr val="1A1A1A"/>
                </a:solidFill>
                <a:latin typeface="Arial" pitchFamily="34" charset="0"/>
                <a:ea typeface="Arial" pitchFamily="34" charset="-122"/>
                <a:cs typeface="Arial" pitchFamily="34" charset="-120"/>
              </a:rPr>
              <a:t>Danışman Onayı</a:t>
            </a:r>
            <a:endParaRPr lang="en-US" sz="1800" dirty="0"/>
          </a:p>
        </p:txBody>
      </p:sp>
      <p:sp>
        <p:nvSpPr>
          <p:cNvPr id="32" name="Text 16">
            <a:extLst>
              <a:ext uri="{FF2B5EF4-FFF2-40B4-BE49-F238E27FC236}">
                <a16:creationId xmlns:a16="http://schemas.microsoft.com/office/drawing/2014/main" id="{F86FC162-083B-9549-8EC4-1CD2DC01F186}"/>
              </a:ext>
            </a:extLst>
          </p:cNvPr>
          <p:cNvSpPr txBox="1"/>
          <p:nvPr/>
        </p:nvSpPr>
        <p:spPr>
          <a:xfrm>
            <a:off x="8317622" y="2022823"/>
            <a:ext cx="3154680" cy="502920"/>
          </a:xfrm>
          <a:prstGeom prst="roundRect">
            <a:avLst>
              <a:gd name="adj" fmla="val 14545"/>
            </a:avLst>
          </a:prstGeom>
          <a:solidFill>
            <a:srgbClr val="FDEEE3"/>
          </a:solidFill>
          <a:ln/>
        </p:spPr>
        <p:txBody>
          <a:bodyPr wrap="square" lIns="0" tIns="127000" rIns="0" bIns="0" rtlCol="0" anchor="ctr"/>
          <a:lstStyle/>
          <a:p>
            <a:pPr marL="0" indent="0" algn="l">
              <a:buNone/>
            </a:pPr>
            <a:r>
              <a:rPr lang="en-US" sz="1800" b="1" dirty="0">
                <a:solidFill>
                  <a:srgbClr val="C2410C"/>
                </a:solidFill>
                <a:latin typeface="Arial" pitchFamily="34" charset="0"/>
                <a:ea typeface="Arial" pitchFamily="34" charset="-122"/>
                <a:cs typeface="Arial" pitchFamily="34" charset="-120"/>
              </a:rPr>
              <a:t>Danışman onayı şart</a:t>
            </a:r>
            <a:endParaRPr lang="en-US" sz="1800" dirty="0"/>
          </a:p>
        </p:txBody>
      </p:sp>
      <p:sp>
        <p:nvSpPr>
          <p:cNvPr id="34" name="Text 17">
            <a:extLst>
              <a:ext uri="{FF2B5EF4-FFF2-40B4-BE49-F238E27FC236}">
                <a16:creationId xmlns:a16="http://schemas.microsoft.com/office/drawing/2014/main" id="{8A1C3657-547E-2958-C987-FB479C410856}"/>
              </a:ext>
            </a:extLst>
          </p:cNvPr>
          <p:cNvSpPr txBox="1"/>
          <p:nvPr/>
        </p:nvSpPr>
        <p:spPr>
          <a:xfrm>
            <a:off x="8317622" y="2662903"/>
            <a:ext cx="3154680" cy="2926080"/>
          </a:xfrm>
          <a:prstGeom prst="rect">
            <a:avLst/>
          </a:prstGeom>
          <a:noFill/>
          <a:ln/>
        </p:spPr>
        <p:txBody>
          <a:bodyPr wrap="square" lIns="0" tIns="0" rIns="0" bIns="0" rtlCol="0" anchor="t"/>
          <a:lstStyle/>
          <a:p>
            <a:pPr marL="0" indent="0">
              <a:spcAft>
                <a:spcPts val="1000"/>
              </a:spcAft>
              <a:buNone/>
            </a:pPr>
            <a:r>
              <a:rPr lang="en-US" sz="1700" dirty="0">
                <a:solidFill>
                  <a:srgbClr val="1A1A1A"/>
                </a:solidFill>
                <a:latin typeface="Arial" pitchFamily="34" charset="0"/>
                <a:ea typeface="Arial" pitchFamily="34" charset="-122"/>
                <a:cs typeface="Arial" pitchFamily="34" charset="-120"/>
              </a:rPr>
              <a:t>Ders kaydı </a:t>
            </a:r>
            <a:r>
              <a:rPr lang="en-US" sz="1700" b="1" dirty="0">
                <a:solidFill>
                  <a:srgbClr val="0F5C8C"/>
                </a:solidFill>
                <a:latin typeface="Arial" pitchFamily="34" charset="0"/>
                <a:ea typeface="Arial" pitchFamily="34" charset="-122"/>
                <a:cs typeface="Arial" pitchFamily="34" charset="-120"/>
              </a:rPr>
              <a:t>danışmanın onayı ile</a:t>
            </a:r>
            <a:r>
              <a:rPr lang="en-US" sz="1700" dirty="0">
                <a:solidFill>
                  <a:srgbClr val="1A1A1A"/>
                </a:solidFill>
                <a:latin typeface="Arial" pitchFamily="34" charset="0"/>
                <a:ea typeface="Arial" pitchFamily="34" charset="-122"/>
                <a:cs typeface="Arial" pitchFamily="34" charset="-120"/>
              </a:rPr>
              <a:t> </a:t>
            </a:r>
            <a:r>
              <a:rPr lang="en-US" sz="1700" dirty="0" err="1">
                <a:solidFill>
                  <a:srgbClr val="1A1A1A"/>
                </a:solidFill>
                <a:latin typeface="Arial" pitchFamily="34" charset="0"/>
                <a:ea typeface="Arial" pitchFamily="34" charset="-122"/>
                <a:cs typeface="Arial" pitchFamily="34" charset="-120"/>
              </a:rPr>
              <a:t>tamamlanır</a:t>
            </a:r>
            <a:r>
              <a:rPr lang="en-US" sz="1700" dirty="0">
                <a:solidFill>
                  <a:srgbClr val="1A1A1A"/>
                </a:solidFill>
                <a:latin typeface="Arial" pitchFamily="34" charset="0"/>
                <a:ea typeface="Arial" pitchFamily="34" charset="-122"/>
                <a:cs typeface="Arial" pitchFamily="34" charset="-120"/>
              </a:rPr>
              <a:t>.</a:t>
            </a:r>
            <a:endParaRPr lang="en-US" sz="1700" dirty="0"/>
          </a:p>
        </p:txBody>
      </p:sp>
      <p:sp>
        <p:nvSpPr>
          <p:cNvPr id="4" name="Metin kutusu 3">
            <a:extLst>
              <a:ext uri="{FF2B5EF4-FFF2-40B4-BE49-F238E27FC236}">
                <a16:creationId xmlns:a16="http://schemas.microsoft.com/office/drawing/2014/main" id="{45BDED11-A7D8-F23C-E7FE-E5F563F9E2EF}"/>
              </a:ext>
            </a:extLst>
          </p:cNvPr>
          <p:cNvSpPr txBox="1"/>
          <p:nvPr/>
        </p:nvSpPr>
        <p:spPr>
          <a:xfrm>
            <a:off x="838200" y="946057"/>
            <a:ext cx="6094854" cy="400110"/>
          </a:xfrm>
          <a:prstGeom prst="rect">
            <a:avLst/>
          </a:prstGeom>
          <a:noFill/>
        </p:spPr>
        <p:txBody>
          <a:bodyPr wrap="square">
            <a:spAutoFit/>
          </a:bodyPr>
          <a:lstStyle/>
          <a:p>
            <a:pPr algn="just"/>
            <a:r>
              <a:rPr lang="tr-TR" sz="2000" b="1" dirty="0"/>
              <a:t>Ders Seçimi (Yönetmelik 12. Madde)</a:t>
            </a:r>
          </a:p>
        </p:txBody>
      </p:sp>
    </p:spTree>
    <p:extLst>
      <p:ext uri="{BB962C8B-B14F-4D97-AF65-F5344CB8AC3E}">
        <p14:creationId xmlns:p14="http://schemas.microsoft.com/office/powerpoint/2010/main" val="1838382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A8F49-AF2F-09CA-7A53-91CC5DAE3229}"/>
            </a:ext>
          </a:extLst>
        </p:cNvPr>
        <p:cNvGrpSpPr/>
        <p:nvPr/>
      </p:nvGrpSpPr>
      <p:grpSpPr>
        <a:xfrm>
          <a:off x="0" y="0"/>
          <a:ext cx="0" cy="0"/>
          <a:chOff x="0" y="0"/>
          <a:chExt cx="0" cy="0"/>
        </a:xfrm>
      </p:grpSpPr>
      <p:sp>
        <p:nvSpPr>
          <p:cNvPr id="3" name="Başlık 2">
            <a:extLst>
              <a:ext uri="{FF2B5EF4-FFF2-40B4-BE49-F238E27FC236}">
                <a16:creationId xmlns:a16="http://schemas.microsoft.com/office/drawing/2014/main" id="{B6252B89-B2CC-9FC6-8678-4B846B78B4AB}"/>
              </a:ext>
            </a:extLst>
          </p:cNvPr>
          <p:cNvSpPr>
            <a:spLocks noGrp="1"/>
          </p:cNvSpPr>
          <p:nvPr>
            <p:ph type="title"/>
          </p:nvPr>
        </p:nvSpPr>
        <p:spPr>
          <a:xfrm>
            <a:off x="838200" y="365126"/>
            <a:ext cx="10634102" cy="697958"/>
          </a:xfrm>
        </p:spPr>
        <p:txBody>
          <a:bodyPr/>
          <a:lstStyle/>
          <a:p>
            <a:r>
              <a:rPr lang="tr-TR" dirty="0"/>
              <a:t>Ders Seçimi, Danışmanlar ve Disiplin Hükümleri</a:t>
            </a:r>
          </a:p>
        </p:txBody>
      </p:sp>
      <p:sp>
        <p:nvSpPr>
          <p:cNvPr id="6" name="Slayt Numarası Yer Tutucusu 5">
            <a:extLst>
              <a:ext uri="{FF2B5EF4-FFF2-40B4-BE49-F238E27FC236}">
                <a16:creationId xmlns:a16="http://schemas.microsoft.com/office/drawing/2014/main" id="{9800CA42-5115-456B-2CDC-2D6EC509EED7}"/>
              </a:ext>
            </a:extLst>
          </p:cNvPr>
          <p:cNvSpPr>
            <a:spLocks noGrp="1"/>
          </p:cNvSpPr>
          <p:nvPr>
            <p:ph type="sldNum" sz="quarter" idx="4"/>
          </p:nvPr>
        </p:nvSpPr>
        <p:spPr/>
        <p:txBody>
          <a:bodyPr/>
          <a:lstStyle/>
          <a:p>
            <a:fld id="{B5E7337E-6B17-014B-AB72-4F4640082CEB}" type="slidenum">
              <a:rPr lang="en-CY" smtClean="0"/>
              <a:pPr/>
              <a:t>22</a:t>
            </a:fld>
            <a:endParaRPr lang="en-CY"/>
          </a:p>
        </p:txBody>
      </p:sp>
      <p:sp>
        <p:nvSpPr>
          <p:cNvPr id="4" name="Başarısız ve Dikey Geçiş Öğrencisi">
            <a:extLst>
              <a:ext uri="{FF2B5EF4-FFF2-40B4-BE49-F238E27FC236}">
                <a16:creationId xmlns:a16="http://schemas.microsoft.com/office/drawing/2014/main" id="{89BDEF38-1679-0964-249A-049251652794}"/>
              </a:ext>
            </a:extLst>
          </p:cNvPr>
          <p:cNvSpPr/>
          <p:nvPr/>
        </p:nvSpPr>
        <p:spPr>
          <a:xfrm>
            <a:off x="308113" y="1063084"/>
            <a:ext cx="5522976" cy="2542032"/>
          </a:xfrm>
          <a:prstGeom prst="roundRect">
            <a:avLst>
              <a:gd name="adj" fmla="val 4317"/>
            </a:avLst>
          </a:prstGeom>
          <a:solidFill>
            <a:srgbClr val="EEF5FA"/>
          </a:solidFill>
          <a:ln w="12700">
            <a:solidFill>
              <a:srgbClr val="EEF5FA"/>
            </a:solidFill>
            <a:prstDash val="solid"/>
          </a:ln>
        </p:spPr>
        <p:txBody>
          <a:bodyPr/>
          <a:lstStyle/>
          <a:p>
            <a:endParaRPr lang="tr-TR"/>
          </a:p>
        </p:txBody>
      </p:sp>
      <p:sp>
        <p:nvSpPr>
          <p:cNvPr id="7" name="Text 4">
            <a:extLst>
              <a:ext uri="{FF2B5EF4-FFF2-40B4-BE49-F238E27FC236}">
                <a16:creationId xmlns:a16="http://schemas.microsoft.com/office/drawing/2014/main" id="{DFEA45F6-CBAF-9772-CCCE-379850D1073A}"/>
              </a:ext>
            </a:extLst>
          </p:cNvPr>
          <p:cNvSpPr txBox="1"/>
          <p:nvPr/>
        </p:nvSpPr>
        <p:spPr>
          <a:xfrm>
            <a:off x="536713" y="1291684"/>
            <a:ext cx="658368" cy="365760"/>
          </a:xfrm>
          <a:prstGeom prst="roundRect">
            <a:avLst>
              <a:gd name="adj" fmla="val 20000"/>
            </a:avLst>
          </a:prstGeom>
          <a:solidFill>
            <a:srgbClr val="0F5C8C"/>
          </a:solid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12/3</a:t>
            </a:r>
            <a:endParaRPr lang="en-US" sz="1200" dirty="0"/>
          </a:p>
        </p:txBody>
      </p:sp>
      <p:sp>
        <p:nvSpPr>
          <p:cNvPr id="9" name="Text 5">
            <a:extLst>
              <a:ext uri="{FF2B5EF4-FFF2-40B4-BE49-F238E27FC236}">
                <a16:creationId xmlns:a16="http://schemas.microsoft.com/office/drawing/2014/main" id="{CBBB553B-2B93-487B-6ED0-97B57DD9C537}"/>
              </a:ext>
            </a:extLst>
          </p:cNvPr>
          <p:cNvSpPr txBox="1"/>
          <p:nvPr/>
        </p:nvSpPr>
        <p:spPr>
          <a:xfrm>
            <a:off x="1313953" y="1264252"/>
            <a:ext cx="4288536" cy="420624"/>
          </a:xfrm>
          <a:prstGeom prst="rect">
            <a:avLst/>
          </a:prstGeom>
          <a:noFill/>
          <a:ln/>
        </p:spPr>
        <p:txBody>
          <a:bodyPr wrap="square" lIns="0" tIns="0" rIns="0" bIns="0" rtlCol="0" anchor="ctr"/>
          <a:lstStyle/>
          <a:p>
            <a:pPr marL="0" indent="0">
              <a:buNone/>
            </a:pPr>
            <a:r>
              <a:rPr lang="en-US" sz="1800" b="1" dirty="0" err="1">
                <a:solidFill>
                  <a:srgbClr val="1A1A1A"/>
                </a:solidFill>
                <a:latin typeface="Arial" pitchFamily="34" charset="0"/>
                <a:ea typeface="Arial" pitchFamily="34" charset="-122"/>
                <a:cs typeface="Arial" pitchFamily="34" charset="-120"/>
              </a:rPr>
              <a:t>Başarısız</a:t>
            </a:r>
            <a:r>
              <a:rPr lang="en-US" sz="1800" b="1" dirty="0">
                <a:solidFill>
                  <a:srgbClr val="1A1A1A"/>
                </a:solidFill>
                <a:latin typeface="Arial" pitchFamily="34" charset="0"/>
                <a:ea typeface="Arial" pitchFamily="34" charset="-122"/>
                <a:cs typeface="Arial" pitchFamily="34" charset="-120"/>
              </a:rPr>
              <a:t>  </a:t>
            </a:r>
            <a:r>
              <a:rPr lang="en-US" sz="1800" b="1" dirty="0" err="1">
                <a:solidFill>
                  <a:srgbClr val="1A1A1A"/>
                </a:solidFill>
                <a:latin typeface="Arial" pitchFamily="34" charset="0"/>
                <a:ea typeface="Arial" pitchFamily="34" charset="-122"/>
                <a:cs typeface="Arial" pitchFamily="34" charset="-120"/>
              </a:rPr>
              <a:t>Öğrenci</a:t>
            </a:r>
            <a:endParaRPr lang="en-US" sz="1800" dirty="0"/>
          </a:p>
        </p:txBody>
      </p:sp>
      <p:sp>
        <p:nvSpPr>
          <p:cNvPr id="11" name="Text 6">
            <a:extLst>
              <a:ext uri="{FF2B5EF4-FFF2-40B4-BE49-F238E27FC236}">
                <a16:creationId xmlns:a16="http://schemas.microsoft.com/office/drawing/2014/main" id="{13B0D5DE-1CC9-45BB-DF5D-20FC9D2626FB}"/>
              </a:ext>
            </a:extLst>
          </p:cNvPr>
          <p:cNvSpPr txBox="1"/>
          <p:nvPr/>
        </p:nvSpPr>
        <p:spPr>
          <a:xfrm>
            <a:off x="536713" y="1812892"/>
            <a:ext cx="5065776" cy="502920"/>
          </a:xfrm>
          <a:prstGeom prst="roundRect">
            <a:avLst>
              <a:gd name="adj" fmla="val 14545"/>
            </a:avLst>
          </a:prstGeom>
          <a:solidFill>
            <a:srgbClr val="FDEEE3"/>
          </a:solidFill>
          <a:ln/>
        </p:spPr>
        <p:txBody>
          <a:bodyPr wrap="square" lIns="0" tIns="127000" rIns="0" bIns="0" rtlCol="0" anchor="ctr"/>
          <a:lstStyle/>
          <a:p>
            <a:pPr marL="0" indent="0" algn="l">
              <a:buNone/>
            </a:pPr>
            <a:r>
              <a:rPr lang="en-US" sz="1800" b="1" dirty="0">
                <a:solidFill>
                  <a:srgbClr val="C2410C"/>
                </a:solidFill>
                <a:latin typeface="Arial" pitchFamily="34" charset="0"/>
                <a:ea typeface="Arial" pitchFamily="34" charset="-122"/>
                <a:cs typeface="Arial" pitchFamily="34" charset="-120"/>
              </a:rPr>
              <a:t>En fazla 45 kredi</a:t>
            </a:r>
            <a:endParaRPr lang="en-US" sz="1800" dirty="0"/>
          </a:p>
        </p:txBody>
      </p:sp>
      <p:sp>
        <p:nvSpPr>
          <p:cNvPr id="15" name="Text 7">
            <a:extLst>
              <a:ext uri="{FF2B5EF4-FFF2-40B4-BE49-F238E27FC236}">
                <a16:creationId xmlns:a16="http://schemas.microsoft.com/office/drawing/2014/main" id="{E241A975-40A6-E4C7-5768-F9857F7E36D1}"/>
              </a:ext>
            </a:extLst>
          </p:cNvPr>
          <p:cNvSpPr txBox="1"/>
          <p:nvPr/>
        </p:nvSpPr>
        <p:spPr>
          <a:xfrm>
            <a:off x="536713" y="2452972"/>
            <a:ext cx="5065776" cy="987552"/>
          </a:xfrm>
          <a:prstGeom prst="rect">
            <a:avLst/>
          </a:prstGeom>
          <a:noFill/>
          <a:ln/>
        </p:spPr>
        <p:txBody>
          <a:bodyPr wrap="square" lIns="0" tIns="0" rIns="0" bIns="0" rtlCol="0" anchor="t"/>
          <a:lstStyle/>
          <a:p>
            <a:pPr marL="0" indent="0">
              <a:spcAft>
                <a:spcPts val="1000"/>
              </a:spcAft>
              <a:buNone/>
            </a:pPr>
            <a:r>
              <a:rPr lang="en-US" sz="1400" b="1" dirty="0">
                <a:solidFill>
                  <a:srgbClr val="0F5C8C"/>
                </a:solidFill>
                <a:latin typeface="Arial" pitchFamily="34" charset="0"/>
                <a:ea typeface="Arial" pitchFamily="34" charset="-122"/>
                <a:cs typeface="Arial" pitchFamily="34" charset="-120"/>
              </a:rPr>
              <a:t>En alt dönem derslerinden başlamak</a:t>
            </a:r>
            <a:r>
              <a:rPr lang="en-US" sz="1400" dirty="0">
                <a:solidFill>
                  <a:srgbClr val="1A1A1A"/>
                </a:solidFill>
                <a:latin typeface="Arial" pitchFamily="34" charset="0"/>
                <a:ea typeface="Arial" pitchFamily="34" charset="-122"/>
                <a:cs typeface="Arial" pitchFamily="34" charset="-120"/>
              </a:rPr>
              <a:t> şartıyla bulunduğu dönemin derslerine kayıt olur.</a:t>
            </a:r>
            <a:endParaRPr lang="en-US" sz="1400" dirty="0"/>
          </a:p>
          <a:p>
            <a:pPr marL="0" indent="0">
              <a:spcAft>
                <a:spcPts val="1000"/>
              </a:spcAft>
              <a:buNone/>
            </a:pPr>
            <a:r>
              <a:rPr lang="en-US" sz="1400" dirty="0">
                <a:solidFill>
                  <a:srgbClr val="1A1A1A"/>
                </a:solidFill>
                <a:latin typeface="Arial" pitchFamily="34" charset="0"/>
                <a:ea typeface="Arial" pitchFamily="34" charset="-122"/>
                <a:cs typeface="Arial" pitchFamily="34" charset="-120"/>
              </a:rPr>
              <a:t>Toplam kredi </a:t>
            </a:r>
            <a:r>
              <a:rPr lang="en-US" sz="1400" b="1" dirty="0">
                <a:solidFill>
                  <a:srgbClr val="0F5C8C"/>
                </a:solidFill>
                <a:latin typeface="Arial" pitchFamily="34" charset="0"/>
                <a:ea typeface="Arial" pitchFamily="34" charset="-122"/>
                <a:cs typeface="Arial" pitchFamily="34" charset="-120"/>
              </a:rPr>
              <a:t>45'i aşamaz</a:t>
            </a:r>
            <a:r>
              <a:rPr lang="en-US" sz="1400" dirty="0">
                <a:solidFill>
                  <a:srgbClr val="1A1A1A"/>
                </a:solidFill>
                <a:latin typeface="Arial" pitchFamily="34" charset="0"/>
                <a:ea typeface="Arial" pitchFamily="34" charset="-122"/>
                <a:cs typeface="Arial" pitchFamily="34" charset="-120"/>
              </a:rPr>
              <a:t>; devam zorunlu derslerde </a:t>
            </a:r>
            <a:r>
              <a:rPr lang="en-US" sz="1400" b="1" dirty="0">
                <a:solidFill>
                  <a:srgbClr val="0F5C8C"/>
                </a:solidFill>
                <a:latin typeface="Arial" pitchFamily="34" charset="0"/>
                <a:ea typeface="Arial" pitchFamily="34" charset="-122"/>
                <a:cs typeface="Arial" pitchFamily="34" charset="-120"/>
              </a:rPr>
              <a:t>çakışma olmamalı</a:t>
            </a:r>
            <a:r>
              <a:rPr lang="en-US" sz="1400" dirty="0">
                <a:solidFill>
                  <a:srgbClr val="1A1A1A"/>
                </a:solidFill>
                <a:latin typeface="Arial" pitchFamily="34" charset="0"/>
                <a:ea typeface="Arial" pitchFamily="34" charset="-122"/>
                <a:cs typeface="Arial" pitchFamily="34" charset="-120"/>
              </a:rPr>
              <a:t>.</a:t>
            </a:r>
            <a:endParaRPr lang="en-US" sz="1400" dirty="0"/>
          </a:p>
        </p:txBody>
      </p:sp>
      <p:sp>
        <p:nvSpPr>
          <p:cNvPr id="19" name="Üst Sınıftan Ders Alma">
            <a:extLst>
              <a:ext uri="{FF2B5EF4-FFF2-40B4-BE49-F238E27FC236}">
                <a16:creationId xmlns:a16="http://schemas.microsoft.com/office/drawing/2014/main" id="{721754AF-FC23-145E-0DAE-0C510E643DE2}"/>
              </a:ext>
            </a:extLst>
          </p:cNvPr>
          <p:cNvSpPr/>
          <p:nvPr/>
        </p:nvSpPr>
        <p:spPr>
          <a:xfrm>
            <a:off x="6059689" y="1063084"/>
            <a:ext cx="5522976" cy="2542032"/>
          </a:xfrm>
          <a:prstGeom prst="roundRect">
            <a:avLst>
              <a:gd name="adj" fmla="val 4317"/>
            </a:avLst>
          </a:prstGeom>
          <a:solidFill>
            <a:srgbClr val="EEF5FA"/>
          </a:solidFill>
          <a:ln w="12700">
            <a:solidFill>
              <a:srgbClr val="EEF5FA"/>
            </a:solidFill>
            <a:prstDash val="solid"/>
          </a:ln>
        </p:spPr>
        <p:txBody>
          <a:bodyPr/>
          <a:lstStyle/>
          <a:p>
            <a:endParaRPr lang="tr-TR"/>
          </a:p>
        </p:txBody>
      </p:sp>
      <p:sp>
        <p:nvSpPr>
          <p:cNvPr id="23" name="Text 9">
            <a:extLst>
              <a:ext uri="{FF2B5EF4-FFF2-40B4-BE49-F238E27FC236}">
                <a16:creationId xmlns:a16="http://schemas.microsoft.com/office/drawing/2014/main" id="{E7E6D19C-A164-A5B0-6CFF-8E77099755F6}"/>
              </a:ext>
            </a:extLst>
          </p:cNvPr>
          <p:cNvSpPr txBox="1"/>
          <p:nvPr/>
        </p:nvSpPr>
        <p:spPr>
          <a:xfrm>
            <a:off x="6288289" y="1291684"/>
            <a:ext cx="658368" cy="365760"/>
          </a:xfrm>
          <a:prstGeom prst="roundRect">
            <a:avLst>
              <a:gd name="adj" fmla="val 20000"/>
            </a:avLst>
          </a:prstGeom>
          <a:solidFill>
            <a:srgbClr val="0F5C8C"/>
          </a:solid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12/4</a:t>
            </a:r>
            <a:endParaRPr lang="en-US" sz="1200" dirty="0"/>
          </a:p>
        </p:txBody>
      </p:sp>
      <p:sp>
        <p:nvSpPr>
          <p:cNvPr id="27" name="Text 10">
            <a:extLst>
              <a:ext uri="{FF2B5EF4-FFF2-40B4-BE49-F238E27FC236}">
                <a16:creationId xmlns:a16="http://schemas.microsoft.com/office/drawing/2014/main" id="{747F8966-0BE0-8FE3-E415-B73ED4425CD9}"/>
              </a:ext>
            </a:extLst>
          </p:cNvPr>
          <p:cNvSpPr txBox="1"/>
          <p:nvPr/>
        </p:nvSpPr>
        <p:spPr>
          <a:xfrm>
            <a:off x="7065529" y="1264252"/>
            <a:ext cx="4288536" cy="420624"/>
          </a:xfrm>
          <a:prstGeom prst="rect">
            <a:avLst/>
          </a:prstGeom>
          <a:noFill/>
          <a:ln/>
        </p:spPr>
        <p:txBody>
          <a:bodyPr wrap="square" lIns="0" tIns="0" rIns="0" bIns="0" rtlCol="0" anchor="ctr"/>
          <a:lstStyle/>
          <a:p>
            <a:pPr marL="0" indent="0">
              <a:buNone/>
            </a:pPr>
            <a:r>
              <a:rPr lang="en-US" sz="1800" b="1" dirty="0">
                <a:solidFill>
                  <a:srgbClr val="1A1A1A"/>
                </a:solidFill>
                <a:latin typeface="Arial" pitchFamily="34" charset="0"/>
                <a:ea typeface="Arial" pitchFamily="34" charset="-122"/>
                <a:cs typeface="Arial" pitchFamily="34" charset="-120"/>
              </a:rPr>
              <a:t>Üst Sınıftan Ders Alma</a:t>
            </a:r>
            <a:endParaRPr lang="en-US" sz="1800" dirty="0"/>
          </a:p>
        </p:txBody>
      </p:sp>
      <p:sp>
        <p:nvSpPr>
          <p:cNvPr id="31" name="Text 11">
            <a:extLst>
              <a:ext uri="{FF2B5EF4-FFF2-40B4-BE49-F238E27FC236}">
                <a16:creationId xmlns:a16="http://schemas.microsoft.com/office/drawing/2014/main" id="{C34BA76B-F0F1-94D1-0B58-373A06408D5E}"/>
              </a:ext>
            </a:extLst>
          </p:cNvPr>
          <p:cNvSpPr txBox="1"/>
          <p:nvPr/>
        </p:nvSpPr>
        <p:spPr>
          <a:xfrm>
            <a:off x="6288289" y="1812892"/>
            <a:ext cx="5065776" cy="502920"/>
          </a:xfrm>
          <a:prstGeom prst="roundRect">
            <a:avLst>
              <a:gd name="adj" fmla="val 14545"/>
            </a:avLst>
          </a:prstGeom>
          <a:solidFill>
            <a:srgbClr val="FDEEE3"/>
          </a:solidFill>
          <a:ln/>
        </p:spPr>
        <p:txBody>
          <a:bodyPr wrap="square" lIns="0" tIns="127000" rIns="0" bIns="0" rtlCol="0" anchor="ctr"/>
          <a:lstStyle/>
          <a:p>
            <a:pPr marL="0" indent="0" algn="l">
              <a:buNone/>
            </a:pPr>
            <a:r>
              <a:rPr lang="en-US" sz="1800" b="1" dirty="0">
                <a:solidFill>
                  <a:srgbClr val="C2410C"/>
                </a:solidFill>
                <a:latin typeface="Arial" pitchFamily="34" charset="0"/>
                <a:ea typeface="Arial" pitchFamily="34" charset="-122"/>
                <a:cs typeface="Arial" pitchFamily="34" charset="-120"/>
              </a:rPr>
              <a:t>GNO en az 3.00</a:t>
            </a:r>
            <a:endParaRPr lang="en-US" sz="1800" dirty="0"/>
          </a:p>
        </p:txBody>
      </p:sp>
      <p:sp>
        <p:nvSpPr>
          <p:cNvPr id="35" name="Text 12">
            <a:extLst>
              <a:ext uri="{FF2B5EF4-FFF2-40B4-BE49-F238E27FC236}">
                <a16:creationId xmlns:a16="http://schemas.microsoft.com/office/drawing/2014/main" id="{C45C6777-220E-ECD8-3324-B30EC6787FBC}"/>
              </a:ext>
            </a:extLst>
          </p:cNvPr>
          <p:cNvSpPr txBox="1"/>
          <p:nvPr/>
        </p:nvSpPr>
        <p:spPr>
          <a:xfrm>
            <a:off x="6288289" y="2452972"/>
            <a:ext cx="5065776" cy="987552"/>
          </a:xfrm>
          <a:prstGeom prst="rect">
            <a:avLst/>
          </a:prstGeom>
          <a:noFill/>
          <a:ln/>
        </p:spPr>
        <p:txBody>
          <a:bodyPr wrap="square" lIns="0" tIns="0" rIns="0" bIns="0" rtlCol="0" anchor="t"/>
          <a:lstStyle/>
          <a:p>
            <a:pPr marL="0" indent="0">
              <a:spcAft>
                <a:spcPts val="1000"/>
              </a:spcAft>
              <a:buNone/>
            </a:pPr>
            <a:r>
              <a:rPr lang="en-US" sz="1400" dirty="0">
                <a:solidFill>
                  <a:srgbClr val="1A1A1A"/>
                </a:solidFill>
                <a:latin typeface="Arial" pitchFamily="34" charset="0"/>
                <a:ea typeface="Arial" pitchFamily="34" charset="-122"/>
                <a:cs typeface="Arial" pitchFamily="34" charset="-120"/>
              </a:rPr>
              <a:t>Bulunduğu döneme kadar </a:t>
            </a:r>
            <a:r>
              <a:rPr lang="en-US" sz="1400" b="1" dirty="0">
                <a:solidFill>
                  <a:srgbClr val="0F5C8C"/>
                </a:solidFill>
                <a:latin typeface="Arial" pitchFamily="34" charset="0"/>
                <a:ea typeface="Arial" pitchFamily="34" charset="-122"/>
                <a:cs typeface="Arial" pitchFamily="34" charset="-120"/>
              </a:rPr>
              <a:t>tüm derslerini almış ve geçmiş</a:t>
            </a:r>
            <a:r>
              <a:rPr lang="en-US" sz="1400" dirty="0">
                <a:solidFill>
                  <a:srgbClr val="1A1A1A"/>
                </a:solidFill>
                <a:latin typeface="Arial" pitchFamily="34" charset="0"/>
                <a:ea typeface="Arial" pitchFamily="34" charset="-122"/>
                <a:cs typeface="Arial" pitchFamily="34" charset="-120"/>
              </a:rPr>
              <a:t> olmalı.</a:t>
            </a:r>
            <a:endParaRPr lang="en-US" sz="1400" dirty="0"/>
          </a:p>
          <a:p>
            <a:pPr marL="0" indent="0">
              <a:spcAft>
                <a:spcPts val="1000"/>
              </a:spcAft>
              <a:buNone/>
            </a:pPr>
            <a:r>
              <a:rPr lang="en-US" sz="1400" dirty="0">
                <a:solidFill>
                  <a:srgbClr val="1A1A1A"/>
                </a:solidFill>
                <a:latin typeface="Arial" pitchFamily="34" charset="0"/>
                <a:ea typeface="Arial" pitchFamily="34" charset="-122"/>
                <a:cs typeface="Arial" pitchFamily="34" charset="-120"/>
              </a:rPr>
              <a:t>Genel not ortalaması </a:t>
            </a:r>
            <a:r>
              <a:rPr lang="en-US" sz="1400" b="1" dirty="0">
                <a:solidFill>
                  <a:srgbClr val="0F5C8C"/>
                </a:solidFill>
                <a:latin typeface="Arial" pitchFamily="34" charset="0"/>
                <a:ea typeface="Arial" pitchFamily="34" charset="-122"/>
                <a:cs typeface="Arial" pitchFamily="34" charset="-120"/>
              </a:rPr>
              <a:t>3.00 veya üzeri</a:t>
            </a:r>
            <a:r>
              <a:rPr lang="en-US" sz="1400" dirty="0">
                <a:solidFill>
                  <a:srgbClr val="1A1A1A"/>
                </a:solidFill>
                <a:latin typeface="Arial" pitchFamily="34" charset="0"/>
                <a:ea typeface="Arial" pitchFamily="34" charset="-122"/>
                <a:cs typeface="Arial" pitchFamily="34" charset="-120"/>
              </a:rPr>
              <a:t> olmalı. Toplam kredi </a:t>
            </a:r>
            <a:r>
              <a:rPr lang="en-US" sz="1400" b="1" dirty="0">
                <a:solidFill>
                  <a:srgbClr val="0F5C8C"/>
                </a:solidFill>
                <a:latin typeface="Arial" pitchFamily="34" charset="0"/>
                <a:ea typeface="Arial" pitchFamily="34" charset="-122"/>
                <a:cs typeface="Arial" pitchFamily="34" charset="-120"/>
              </a:rPr>
              <a:t>45'i aşamaz</a:t>
            </a:r>
            <a:r>
              <a:rPr lang="en-US" sz="1400" dirty="0">
                <a:solidFill>
                  <a:srgbClr val="1A1A1A"/>
                </a:solidFill>
                <a:latin typeface="Arial" pitchFamily="34" charset="0"/>
                <a:ea typeface="Arial" pitchFamily="34" charset="-122"/>
                <a:cs typeface="Arial" pitchFamily="34" charset="-120"/>
              </a:rPr>
              <a:t>.</a:t>
            </a:r>
            <a:endParaRPr lang="en-US" sz="1400" dirty="0"/>
          </a:p>
        </p:txBody>
      </p:sp>
      <p:sp>
        <p:nvSpPr>
          <p:cNvPr id="37" name="Mezuniyet Aşamasındaki Öğrenci">
            <a:extLst>
              <a:ext uri="{FF2B5EF4-FFF2-40B4-BE49-F238E27FC236}">
                <a16:creationId xmlns:a16="http://schemas.microsoft.com/office/drawing/2014/main" id="{E9E9D4C5-CC79-7E07-2936-9B5B0702421D}"/>
              </a:ext>
            </a:extLst>
          </p:cNvPr>
          <p:cNvSpPr/>
          <p:nvPr/>
        </p:nvSpPr>
        <p:spPr>
          <a:xfrm>
            <a:off x="308113" y="3751420"/>
            <a:ext cx="5522976" cy="2542032"/>
          </a:xfrm>
          <a:prstGeom prst="roundRect">
            <a:avLst>
              <a:gd name="adj" fmla="val 4317"/>
            </a:avLst>
          </a:prstGeom>
          <a:solidFill>
            <a:srgbClr val="EEF5FA"/>
          </a:solidFill>
          <a:ln w="12700">
            <a:solidFill>
              <a:srgbClr val="EEF5FA"/>
            </a:solidFill>
            <a:prstDash val="solid"/>
          </a:ln>
        </p:spPr>
        <p:txBody>
          <a:bodyPr/>
          <a:lstStyle/>
          <a:p>
            <a:endParaRPr lang="tr-TR"/>
          </a:p>
        </p:txBody>
      </p:sp>
      <p:sp>
        <p:nvSpPr>
          <p:cNvPr id="39" name="Text 14">
            <a:extLst>
              <a:ext uri="{FF2B5EF4-FFF2-40B4-BE49-F238E27FC236}">
                <a16:creationId xmlns:a16="http://schemas.microsoft.com/office/drawing/2014/main" id="{005BD85E-FD74-9594-2DA2-6CFF58F90AD1}"/>
              </a:ext>
            </a:extLst>
          </p:cNvPr>
          <p:cNvSpPr txBox="1"/>
          <p:nvPr/>
        </p:nvSpPr>
        <p:spPr>
          <a:xfrm>
            <a:off x="536713" y="3980020"/>
            <a:ext cx="658368" cy="365760"/>
          </a:xfrm>
          <a:prstGeom prst="roundRect">
            <a:avLst>
              <a:gd name="adj" fmla="val 20000"/>
            </a:avLst>
          </a:prstGeom>
          <a:solidFill>
            <a:srgbClr val="0F5C8C"/>
          </a:solid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12/5</a:t>
            </a:r>
            <a:endParaRPr lang="en-US" sz="1200" dirty="0"/>
          </a:p>
        </p:txBody>
      </p:sp>
      <p:sp>
        <p:nvSpPr>
          <p:cNvPr id="41" name="Text 15">
            <a:extLst>
              <a:ext uri="{FF2B5EF4-FFF2-40B4-BE49-F238E27FC236}">
                <a16:creationId xmlns:a16="http://schemas.microsoft.com/office/drawing/2014/main" id="{E9C4E43E-7A79-4B1F-AACE-E1F10B9ED53A}"/>
              </a:ext>
            </a:extLst>
          </p:cNvPr>
          <p:cNvSpPr txBox="1"/>
          <p:nvPr/>
        </p:nvSpPr>
        <p:spPr>
          <a:xfrm>
            <a:off x="1313953" y="3952588"/>
            <a:ext cx="4288536" cy="420624"/>
          </a:xfrm>
          <a:prstGeom prst="rect">
            <a:avLst/>
          </a:prstGeom>
          <a:noFill/>
          <a:ln/>
        </p:spPr>
        <p:txBody>
          <a:bodyPr wrap="square" lIns="0" tIns="0" rIns="0" bIns="0" rtlCol="0" anchor="ctr"/>
          <a:lstStyle/>
          <a:p>
            <a:pPr marL="0" indent="0">
              <a:buNone/>
            </a:pPr>
            <a:r>
              <a:rPr lang="en-US" sz="1800" b="1" dirty="0">
                <a:solidFill>
                  <a:srgbClr val="1A1A1A"/>
                </a:solidFill>
                <a:latin typeface="Arial" pitchFamily="34" charset="0"/>
                <a:ea typeface="Arial" pitchFamily="34" charset="-122"/>
                <a:cs typeface="Arial" pitchFamily="34" charset="-120"/>
              </a:rPr>
              <a:t>Mezuniyet Aşamasındaki Öğrenci</a:t>
            </a:r>
            <a:endParaRPr lang="en-US" sz="1800" dirty="0"/>
          </a:p>
        </p:txBody>
      </p:sp>
      <p:sp>
        <p:nvSpPr>
          <p:cNvPr id="43" name="Text 16">
            <a:extLst>
              <a:ext uri="{FF2B5EF4-FFF2-40B4-BE49-F238E27FC236}">
                <a16:creationId xmlns:a16="http://schemas.microsoft.com/office/drawing/2014/main" id="{910F6FC3-73F1-F8E1-514F-7BB782DF5C3F}"/>
              </a:ext>
            </a:extLst>
          </p:cNvPr>
          <p:cNvSpPr txBox="1"/>
          <p:nvPr/>
        </p:nvSpPr>
        <p:spPr>
          <a:xfrm>
            <a:off x="536713" y="4501228"/>
            <a:ext cx="5065776" cy="502920"/>
          </a:xfrm>
          <a:prstGeom prst="roundRect">
            <a:avLst>
              <a:gd name="adj" fmla="val 14545"/>
            </a:avLst>
          </a:prstGeom>
          <a:solidFill>
            <a:srgbClr val="FDEEE3"/>
          </a:solidFill>
          <a:ln/>
        </p:spPr>
        <p:txBody>
          <a:bodyPr wrap="square" lIns="0" tIns="127000" rIns="0" bIns="0" rtlCol="0" anchor="ctr"/>
          <a:lstStyle/>
          <a:p>
            <a:pPr marL="0" indent="0" algn="l">
              <a:buNone/>
            </a:pPr>
            <a:r>
              <a:rPr lang="en-US" sz="1800" b="1" dirty="0">
                <a:solidFill>
                  <a:srgbClr val="C2410C"/>
                </a:solidFill>
                <a:latin typeface="Arial" pitchFamily="34" charset="0"/>
                <a:ea typeface="Arial" pitchFamily="34" charset="-122"/>
                <a:cs typeface="Arial" pitchFamily="34" charset="-120"/>
              </a:rPr>
              <a:t>45 kredi + en fazla 1 ders</a:t>
            </a:r>
            <a:endParaRPr lang="en-US" sz="1800" dirty="0"/>
          </a:p>
        </p:txBody>
      </p:sp>
      <p:sp>
        <p:nvSpPr>
          <p:cNvPr id="45" name="Text 17">
            <a:extLst>
              <a:ext uri="{FF2B5EF4-FFF2-40B4-BE49-F238E27FC236}">
                <a16:creationId xmlns:a16="http://schemas.microsoft.com/office/drawing/2014/main" id="{235DEEA4-A28A-0349-63ED-0B81EC77A13C}"/>
              </a:ext>
            </a:extLst>
          </p:cNvPr>
          <p:cNvSpPr txBox="1"/>
          <p:nvPr/>
        </p:nvSpPr>
        <p:spPr>
          <a:xfrm>
            <a:off x="536713" y="5141308"/>
            <a:ext cx="5065776" cy="987552"/>
          </a:xfrm>
          <a:prstGeom prst="rect">
            <a:avLst/>
          </a:prstGeom>
          <a:noFill/>
          <a:ln/>
        </p:spPr>
        <p:txBody>
          <a:bodyPr wrap="square" lIns="0" tIns="0" rIns="0" bIns="0" rtlCol="0" anchor="t"/>
          <a:lstStyle/>
          <a:p>
            <a:pPr marL="0" indent="0">
              <a:spcAft>
                <a:spcPts val="1000"/>
              </a:spcAft>
              <a:buNone/>
            </a:pPr>
            <a:r>
              <a:rPr lang="en-US" sz="1400" b="1" dirty="0">
                <a:solidFill>
                  <a:srgbClr val="0F5C8C"/>
                </a:solidFill>
                <a:latin typeface="Arial" pitchFamily="34" charset="0"/>
                <a:ea typeface="Arial" pitchFamily="34" charset="-122"/>
                <a:cs typeface="Arial" pitchFamily="34" charset="-120"/>
              </a:rPr>
              <a:t>Son iki döneminde</a:t>
            </a:r>
            <a:r>
              <a:rPr lang="en-US" sz="1400" dirty="0">
                <a:solidFill>
                  <a:srgbClr val="1A1A1A"/>
                </a:solidFill>
                <a:latin typeface="Arial" pitchFamily="34" charset="0"/>
                <a:ea typeface="Arial" pitchFamily="34" charset="-122"/>
                <a:cs typeface="Arial" pitchFamily="34" charset="-120"/>
              </a:rPr>
              <a:t> tüm derslerini tamamlayıp mezun olabilecek öğrenciler için geçerlidir.</a:t>
            </a:r>
            <a:endParaRPr lang="en-US" sz="1400" dirty="0"/>
          </a:p>
          <a:p>
            <a:pPr marL="0" indent="0">
              <a:spcAft>
                <a:spcPts val="1000"/>
              </a:spcAft>
              <a:buNone/>
            </a:pPr>
            <a:r>
              <a:rPr lang="en-US" sz="1400" b="1" dirty="0">
                <a:solidFill>
                  <a:srgbClr val="0F5C8C"/>
                </a:solidFill>
                <a:latin typeface="Arial" pitchFamily="34" charset="0"/>
                <a:ea typeface="Arial" pitchFamily="34" charset="-122"/>
                <a:cs typeface="Arial" pitchFamily="34" charset="-120"/>
              </a:rPr>
              <a:t>Yönetim kurulu kararıyla</a:t>
            </a:r>
            <a:r>
              <a:rPr lang="en-US" sz="1400" dirty="0">
                <a:solidFill>
                  <a:srgbClr val="1A1A1A"/>
                </a:solidFill>
                <a:latin typeface="Arial" pitchFamily="34" charset="0"/>
                <a:ea typeface="Arial" pitchFamily="34" charset="-122"/>
                <a:cs typeface="Arial" pitchFamily="34" charset="-120"/>
              </a:rPr>
              <a:t> her dönem 45 krediye ek </a:t>
            </a:r>
            <a:r>
              <a:rPr lang="en-US" sz="1400" b="1" dirty="0">
                <a:solidFill>
                  <a:srgbClr val="0F5C8C"/>
                </a:solidFill>
                <a:latin typeface="Arial" pitchFamily="34" charset="0"/>
                <a:ea typeface="Arial" pitchFamily="34" charset="-122"/>
                <a:cs typeface="Arial" pitchFamily="34" charset="-120"/>
              </a:rPr>
              <a:t>en fazla 1 ders</a:t>
            </a:r>
            <a:r>
              <a:rPr lang="en-US" sz="1400" dirty="0">
                <a:solidFill>
                  <a:srgbClr val="1A1A1A"/>
                </a:solidFill>
                <a:latin typeface="Arial" pitchFamily="34" charset="0"/>
                <a:ea typeface="Arial" pitchFamily="34" charset="-122"/>
                <a:cs typeface="Arial" pitchFamily="34" charset="-120"/>
              </a:rPr>
              <a:t> alabilir.</a:t>
            </a:r>
            <a:endParaRPr lang="en-US" sz="1400" dirty="0"/>
          </a:p>
        </p:txBody>
      </p:sp>
    </p:spTree>
    <p:extLst>
      <p:ext uri="{BB962C8B-B14F-4D97-AF65-F5344CB8AC3E}">
        <p14:creationId xmlns:p14="http://schemas.microsoft.com/office/powerpoint/2010/main" val="4045749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958928FD-B86F-759D-06E4-F62B7BDBA729}"/>
              </a:ext>
            </a:extLst>
          </p:cNvPr>
          <p:cNvSpPr>
            <a:spLocks noGrp="1"/>
          </p:cNvSpPr>
          <p:nvPr>
            <p:ph type="title"/>
          </p:nvPr>
        </p:nvSpPr>
        <p:spPr/>
        <p:txBody>
          <a:bodyPr/>
          <a:lstStyle/>
          <a:p>
            <a:r>
              <a:rPr lang="tr-TR" dirty="0"/>
              <a:t>Sınav Kuralları</a:t>
            </a:r>
          </a:p>
        </p:txBody>
      </p:sp>
      <p:sp>
        <p:nvSpPr>
          <p:cNvPr id="6" name="Slayt Numarası Yer Tutucusu 5">
            <a:extLst>
              <a:ext uri="{FF2B5EF4-FFF2-40B4-BE49-F238E27FC236}">
                <a16:creationId xmlns:a16="http://schemas.microsoft.com/office/drawing/2014/main" id="{F8B2EE65-8807-7A30-6BA6-9B1E7F105858}"/>
              </a:ext>
            </a:extLst>
          </p:cNvPr>
          <p:cNvSpPr>
            <a:spLocks noGrp="1"/>
          </p:cNvSpPr>
          <p:nvPr>
            <p:ph type="sldNum" sz="quarter" idx="4"/>
          </p:nvPr>
        </p:nvSpPr>
        <p:spPr/>
        <p:txBody>
          <a:bodyPr/>
          <a:lstStyle/>
          <a:p>
            <a:fld id="{B5E7337E-6B17-014B-AB72-4F4640082CEB}" type="slidenum">
              <a:rPr lang="en-CY" smtClean="0"/>
              <a:pPr/>
              <a:t>23</a:t>
            </a:fld>
            <a:endParaRPr lang="en-CY"/>
          </a:p>
        </p:txBody>
      </p:sp>
      <p:sp>
        <p:nvSpPr>
          <p:cNvPr id="8" name="Kimlik Yanında Olsun">
            <a:extLst>
              <a:ext uri="{FF2B5EF4-FFF2-40B4-BE49-F238E27FC236}">
                <a16:creationId xmlns:a16="http://schemas.microsoft.com/office/drawing/2014/main" id="{E4862013-BE79-FB98-67AA-0D1497D723AD}"/>
              </a:ext>
            </a:extLst>
          </p:cNvPr>
          <p:cNvSpPr/>
          <p:nvPr/>
        </p:nvSpPr>
        <p:spPr>
          <a:xfrm>
            <a:off x="457200" y="12801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10" name="Text 4">
            <a:extLst>
              <a:ext uri="{FF2B5EF4-FFF2-40B4-BE49-F238E27FC236}">
                <a16:creationId xmlns:a16="http://schemas.microsoft.com/office/drawing/2014/main" id="{541366A9-3840-9009-F4CF-BAF66B775F91}"/>
              </a:ext>
            </a:extLst>
          </p:cNvPr>
          <p:cNvSpPr txBox="1"/>
          <p:nvPr/>
        </p:nvSpPr>
        <p:spPr>
          <a:xfrm>
            <a:off x="621792" y="14630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2" name="Text 5">
            <a:extLst>
              <a:ext uri="{FF2B5EF4-FFF2-40B4-BE49-F238E27FC236}">
                <a16:creationId xmlns:a16="http://schemas.microsoft.com/office/drawing/2014/main" id="{1F5B7DF2-5551-20FC-6F96-F5F776DE121B}"/>
              </a:ext>
            </a:extLst>
          </p:cNvPr>
          <p:cNvSpPr txBox="1"/>
          <p:nvPr/>
        </p:nvSpPr>
        <p:spPr>
          <a:xfrm>
            <a:off x="1097280" y="14081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Kimlik Yanında Olsun</a:t>
            </a:r>
            <a:endParaRPr lang="en-US" sz="1400" dirty="0"/>
          </a:p>
        </p:txBody>
      </p:sp>
      <p:sp>
        <p:nvSpPr>
          <p:cNvPr id="14" name="Text 6">
            <a:extLst>
              <a:ext uri="{FF2B5EF4-FFF2-40B4-BE49-F238E27FC236}">
                <a16:creationId xmlns:a16="http://schemas.microsoft.com/office/drawing/2014/main" id="{BFA512B7-C38A-6B87-49BA-AC56B0B06434}"/>
              </a:ext>
            </a:extLst>
          </p:cNvPr>
          <p:cNvSpPr txBox="1"/>
          <p:nvPr/>
        </p:nvSpPr>
        <p:spPr>
          <a:xfrm>
            <a:off x="621792" y="20299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Kimliksiz giriş yok</a:t>
            </a:r>
            <a:endParaRPr lang="en-US" sz="1300" dirty="0"/>
          </a:p>
        </p:txBody>
      </p:sp>
      <p:sp>
        <p:nvSpPr>
          <p:cNvPr id="16" name="Text 7">
            <a:extLst>
              <a:ext uri="{FF2B5EF4-FFF2-40B4-BE49-F238E27FC236}">
                <a16:creationId xmlns:a16="http://schemas.microsoft.com/office/drawing/2014/main" id="{F1E84C70-1EB6-3461-7F92-8338359FB6BA}"/>
              </a:ext>
            </a:extLst>
          </p:cNvPr>
          <p:cNvSpPr txBox="1"/>
          <p:nvPr/>
        </p:nvSpPr>
        <p:spPr>
          <a:xfrm>
            <a:off x="621792" y="2523744"/>
            <a:ext cx="1779422" cy="1074420"/>
          </a:xfrm>
          <a:prstGeom prst="rect">
            <a:avLst/>
          </a:prstGeom>
          <a:noFill/>
          <a:ln/>
        </p:spPr>
        <p:txBody>
          <a:bodyPr wrap="square" lIns="0" tIns="0" rIns="0" bIns="0" rtlCol="0" anchor="t"/>
          <a:lstStyle/>
          <a:p>
            <a:pPr marL="0" indent="0">
              <a:buNone/>
            </a:pPr>
            <a:r>
              <a:rPr lang="en-US" sz="1250" b="1" dirty="0">
                <a:solidFill>
                  <a:srgbClr val="0F5C8C"/>
                </a:solidFill>
                <a:latin typeface="Arial" pitchFamily="34" charset="0"/>
                <a:ea typeface="Arial" pitchFamily="34" charset="-122"/>
                <a:cs typeface="Arial" pitchFamily="34" charset="-120"/>
              </a:rPr>
              <a:t>Öğrenci kimliği veya öğrenci belgesi</a:t>
            </a:r>
            <a:r>
              <a:rPr lang="en-US" sz="1250" dirty="0">
                <a:solidFill>
                  <a:srgbClr val="1A1A1A"/>
                </a:solidFill>
                <a:latin typeface="Arial" pitchFamily="34" charset="0"/>
                <a:ea typeface="Arial" pitchFamily="34" charset="-122"/>
                <a:cs typeface="Arial" pitchFamily="34" charset="-120"/>
              </a:rPr>
              <a:t> yanında olmalı. Kimliksiz ya da </a:t>
            </a:r>
            <a:r>
              <a:rPr lang="en-US" sz="1250" b="1" dirty="0">
                <a:solidFill>
                  <a:srgbClr val="0F5C8C"/>
                </a:solidFill>
                <a:latin typeface="Arial" pitchFamily="34" charset="0"/>
                <a:ea typeface="Arial" pitchFamily="34" charset="-122"/>
                <a:cs typeface="Arial" pitchFamily="34" charset="-120"/>
              </a:rPr>
              <a:t>listede adı olmayan</a:t>
            </a:r>
            <a:r>
              <a:rPr lang="en-US" sz="1250" dirty="0">
                <a:solidFill>
                  <a:srgbClr val="1A1A1A"/>
                </a:solidFill>
                <a:latin typeface="Arial" pitchFamily="34" charset="0"/>
                <a:ea typeface="Arial" pitchFamily="34" charset="-122"/>
                <a:cs typeface="Arial" pitchFamily="34" charset="-120"/>
              </a:rPr>
              <a:t> öğrenci salona alınmaz.</a:t>
            </a:r>
            <a:endParaRPr lang="en-US" sz="1250" dirty="0"/>
          </a:p>
        </p:txBody>
      </p:sp>
      <p:sp>
        <p:nvSpPr>
          <p:cNvPr id="18" name="Zamanında Gel">
            <a:extLst>
              <a:ext uri="{FF2B5EF4-FFF2-40B4-BE49-F238E27FC236}">
                <a16:creationId xmlns:a16="http://schemas.microsoft.com/office/drawing/2014/main" id="{C17B4A9B-00C6-B9D5-9908-822AEDE6AB07}"/>
              </a:ext>
            </a:extLst>
          </p:cNvPr>
          <p:cNvSpPr/>
          <p:nvPr/>
        </p:nvSpPr>
        <p:spPr>
          <a:xfrm>
            <a:off x="2748686" y="12801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20" name="Text 9">
            <a:extLst>
              <a:ext uri="{FF2B5EF4-FFF2-40B4-BE49-F238E27FC236}">
                <a16:creationId xmlns:a16="http://schemas.microsoft.com/office/drawing/2014/main" id="{72949F79-2066-4C17-4643-70185D9B8A1A}"/>
              </a:ext>
            </a:extLst>
          </p:cNvPr>
          <p:cNvSpPr txBox="1"/>
          <p:nvPr/>
        </p:nvSpPr>
        <p:spPr>
          <a:xfrm>
            <a:off x="2913278" y="14630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22" name="Text 10">
            <a:extLst>
              <a:ext uri="{FF2B5EF4-FFF2-40B4-BE49-F238E27FC236}">
                <a16:creationId xmlns:a16="http://schemas.microsoft.com/office/drawing/2014/main" id="{417C4382-57FB-17AA-565E-741A4BB36CBB}"/>
              </a:ext>
            </a:extLst>
          </p:cNvPr>
          <p:cNvSpPr txBox="1"/>
          <p:nvPr/>
        </p:nvSpPr>
        <p:spPr>
          <a:xfrm>
            <a:off x="3388766" y="14081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Zamanında Gel</a:t>
            </a:r>
            <a:endParaRPr lang="en-US" sz="1400" dirty="0"/>
          </a:p>
        </p:txBody>
      </p:sp>
      <p:sp>
        <p:nvSpPr>
          <p:cNvPr id="24" name="Text 11">
            <a:extLst>
              <a:ext uri="{FF2B5EF4-FFF2-40B4-BE49-F238E27FC236}">
                <a16:creationId xmlns:a16="http://schemas.microsoft.com/office/drawing/2014/main" id="{224BC58F-5C91-EBBE-986F-CF2735CB99D8}"/>
              </a:ext>
            </a:extLst>
          </p:cNvPr>
          <p:cNvSpPr txBox="1"/>
          <p:nvPr/>
        </p:nvSpPr>
        <p:spPr>
          <a:xfrm>
            <a:off x="2913278" y="20299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Geç kalma</a:t>
            </a:r>
            <a:endParaRPr lang="en-US" sz="1300" dirty="0"/>
          </a:p>
        </p:txBody>
      </p:sp>
      <p:sp>
        <p:nvSpPr>
          <p:cNvPr id="26" name="Text 12">
            <a:extLst>
              <a:ext uri="{FF2B5EF4-FFF2-40B4-BE49-F238E27FC236}">
                <a16:creationId xmlns:a16="http://schemas.microsoft.com/office/drawing/2014/main" id="{0CCCD70E-116F-5436-60B1-409F45ADF336}"/>
              </a:ext>
            </a:extLst>
          </p:cNvPr>
          <p:cNvSpPr txBox="1"/>
          <p:nvPr/>
        </p:nvSpPr>
        <p:spPr>
          <a:xfrm>
            <a:off x="2913278" y="25237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Sınava </a:t>
            </a:r>
            <a:r>
              <a:rPr lang="en-US" sz="1250" b="1" dirty="0">
                <a:solidFill>
                  <a:srgbClr val="0F5C8C"/>
                </a:solidFill>
                <a:latin typeface="Arial" pitchFamily="34" charset="0"/>
                <a:ea typeface="Arial" pitchFamily="34" charset="-122"/>
                <a:cs typeface="Arial" pitchFamily="34" charset="-120"/>
              </a:rPr>
              <a:t>zamanında gelmek zorunludur</a:t>
            </a:r>
            <a:r>
              <a:rPr lang="en-US" sz="1250" dirty="0">
                <a:solidFill>
                  <a:srgbClr val="1A1A1A"/>
                </a:solidFill>
                <a:latin typeface="Arial" pitchFamily="34" charset="0"/>
                <a:ea typeface="Arial" pitchFamily="34" charset="-122"/>
                <a:cs typeface="Arial" pitchFamily="34" charset="-120"/>
              </a:rPr>
              <a:t>. Sınav başladıktan sonra salona alınmayabilirsin.</a:t>
            </a:r>
            <a:endParaRPr lang="en-US" sz="1250" dirty="0"/>
          </a:p>
        </p:txBody>
      </p:sp>
      <p:sp>
        <p:nvSpPr>
          <p:cNvPr id="28" name="İlk 15 Dakika">
            <a:extLst>
              <a:ext uri="{FF2B5EF4-FFF2-40B4-BE49-F238E27FC236}">
                <a16:creationId xmlns:a16="http://schemas.microsoft.com/office/drawing/2014/main" id="{F43D48E6-1D2D-CF08-AD38-5C47FBB3E39B}"/>
              </a:ext>
            </a:extLst>
          </p:cNvPr>
          <p:cNvSpPr/>
          <p:nvPr/>
        </p:nvSpPr>
        <p:spPr>
          <a:xfrm>
            <a:off x="5040173" y="12801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30" name="Text 14">
            <a:extLst>
              <a:ext uri="{FF2B5EF4-FFF2-40B4-BE49-F238E27FC236}">
                <a16:creationId xmlns:a16="http://schemas.microsoft.com/office/drawing/2014/main" id="{6F2E80DB-D137-8522-E523-E124230F8DD5}"/>
              </a:ext>
            </a:extLst>
          </p:cNvPr>
          <p:cNvSpPr txBox="1"/>
          <p:nvPr/>
        </p:nvSpPr>
        <p:spPr>
          <a:xfrm>
            <a:off x="5204765" y="14630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32" name="Text 15">
            <a:extLst>
              <a:ext uri="{FF2B5EF4-FFF2-40B4-BE49-F238E27FC236}">
                <a16:creationId xmlns:a16="http://schemas.microsoft.com/office/drawing/2014/main" id="{9ECA0238-DC8F-C102-0727-A52D7D687654}"/>
              </a:ext>
            </a:extLst>
          </p:cNvPr>
          <p:cNvSpPr txBox="1"/>
          <p:nvPr/>
        </p:nvSpPr>
        <p:spPr>
          <a:xfrm>
            <a:off x="5680253" y="14081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İlk 15 Dakika</a:t>
            </a:r>
            <a:endParaRPr lang="en-US" sz="1400" dirty="0"/>
          </a:p>
        </p:txBody>
      </p:sp>
      <p:sp>
        <p:nvSpPr>
          <p:cNvPr id="34" name="Text 16">
            <a:extLst>
              <a:ext uri="{FF2B5EF4-FFF2-40B4-BE49-F238E27FC236}">
                <a16:creationId xmlns:a16="http://schemas.microsoft.com/office/drawing/2014/main" id="{F8CB8350-BA43-5DB4-1749-95B7E473A618}"/>
              </a:ext>
            </a:extLst>
          </p:cNvPr>
          <p:cNvSpPr txBox="1"/>
          <p:nvPr/>
        </p:nvSpPr>
        <p:spPr>
          <a:xfrm>
            <a:off x="5204765" y="20299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Salondan çıkış yok</a:t>
            </a:r>
            <a:endParaRPr lang="en-US" sz="1300" dirty="0"/>
          </a:p>
        </p:txBody>
      </p:sp>
      <p:sp>
        <p:nvSpPr>
          <p:cNvPr id="36" name="Text 17">
            <a:extLst>
              <a:ext uri="{FF2B5EF4-FFF2-40B4-BE49-F238E27FC236}">
                <a16:creationId xmlns:a16="http://schemas.microsoft.com/office/drawing/2014/main" id="{4B2987DB-D33D-4D9A-D65E-618F900C926D}"/>
              </a:ext>
            </a:extLst>
          </p:cNvPr>
          <p:cNvSpPr txBox="1"/>
          <p:nvPr/>
        </p:nvSpPr>
        <p:spPr>
          <a:xfrm>
            <a:off x="5204765" y="25237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Sınavın </a:t>
            </a:r>
            <a:r>
              <a:rPr lang="en-US" sz="1250" b="1" dirty="0">
                <a:solidFill>
                  <a:srgbClr val="0F5C8C"/>
                </a:solidFill>
                <a:latin typeface="Arial" pitchFamily="34" charset="0"/>
                <a:ea typeface="Arial" pitchFamily="34" charset="-122"/>
                <a:cs typeface="Arial" pitchFamily="34" charset="-120"/>
              </a:rPr>
              <a:t>ilk 15 dakikası</a:t>
            </a:r>
            <a:r>
              <a:rPr lang="en-US" sz="1250" dirty="0">
                <a:solidFill>
                  <a:srgbClr val="1A1A1A"/>
                </a:solidFill>
                <a:latin typeface="Arial" pitchFamily="34" charset="0"/>
                <a:ea typeface="Arial" pitchFamily="34" charset="-122"/>
                <a:cs typeface="Arial" pitchFamily="34" charset="-120"/>
              </a:rPr>
              <a:t> içinde sınav salonundan çıkılmasına izin verilmez.</a:t>
            </a:r>
            <a:endParaRPr lang="en-US" sz="1250" dirty="0"/>
          </a:p>
        </p:txBody>
      </p:sp>
      <p:sp>
        <p:nvSpPr>
          <p:cNvPr id="38" name="Telefon ve Akıllı Saat">
            <a:extLst>
              <a:ext uri="{FF2B5EF4-FFF2-40B4-BE49-F238E27FC236}">
                <a16:creationId xmlns:a16="http://schemas.microsoft.com/office/drawing/2014/main" id="{8AB53AC0-455E-93C1-B19C-6D7C02E78BB5}"/>
              </a:ext>
            </a:extLst>
          </p:cNvPr>
          <p:cNvSpPr/>
          <p:nvPr/>
        </p:nvSpPr>
        <p:spPr>
          <a:xfrm>
            <a:off x="7331659" y="12801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40" name="Text 19">
            <a:extLst>
              <a:ext uri="{FF2B5EF4-FFF2-40B4-BE49-F238E27FC236}">
                <a16:creationId xmlns:a16="http://schemas.microsoft.com/office/drawing/2014/main" id="{B2C23AFA-942B-9194-32D7-9586F19522A8}"/>
              </a:ext>
            </a:extLst>
          </p:cNvPr>
          <p:cNvSpPr txBox="1"/>
          <p:nvPr/>
        </p:nvSpPr>
        <p:spPr>
          <a:xfrm>
            <a:off x="7496251" y="14630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4</a:t>
            </a:r>
            <a:endParaRPr lang="en-US" sz="1400" dirty="0"/>
          </a:p>
        </p:txBody>
      </p:sp>
      <p:sp>
        <p:nvSpPr>
          <p:cNvPr id="42" name="Text 20">
            <a:extLst>
              <a:ext uri="{FF2B5EF4-FFF2-40B4-BE49-F238E27FC236}">
                <a16:creationId xmlns:a16="http://schemas.microsoft.com/office/drawing/2014/main" id="{A22B5379-7D23-6C9E-52ED-FFAA314AA90B}"/>
              </a:ext>
            </a:extLst>
          </p:cNvPr>
          <p:cNvSpPr txBox="1"/>
          <p:nvPr/>
        </p:nvSpPr>
        <p:spPr>
          <a:xfrm>
            <a:off x="7971739" y="14081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Telefon ve Akıllı Saat</a:t>
            </a:r>
            <a:endParaRPr lang="en-US" sz="1400" dirty="0"/>
          </a:p>
        </p:txBody>
      </p:sp>
      <p:sp>
        <p:nvSpPr>
          <p:cNvPr id="44" name="Text 21">
            <a:extLst>
              <a:ext uri="{FF2B5EF4-FFF2-40B4-BE49-F238E27FC236}">
                <a16:creationId xmlns:a16="http://schemas.microsoft.com/office/drawing/2014/main" id="{473D0720-5227-2EDB-BCB5-7CE4A9BFB8A1}"/>
              </a:ext>
            </a:extLst>
          </p:cNvPr>
          <p:cNvSpPr txBox="1"/>
          <p:nvPr/>
        </p:nvSpPr>
        <p:spPr>
          <a:xfrm>
            <a:off x="7496251" y="20299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Tamamen kapalı</a:t>
            </a:r>
            <a:endParaRPr lang="en-US" sz="1300" dirty="0"/>
          </a:p>
        </p:txBody>
      </p:sp>
      <p:sp>
        <p:nvSpPr>
          <p:cNvPr id="46" name="Text 22">
            <a:extLst>
              <a:ext uri="{FF2B5EF4-FFF2-40B4-BE49-F238E27FC236}">
                <a16:creationId xmlns:a16="http://schemas.microsoft.com/office/drawing/2014/main" id="{757C3BD3-0EB4-E5A8-B295-F275A94DAF5D}"/>
              </a:ext>
            </a:extLst>
          </p:cNvPr>
          <p:cNvSpPr txBox="1"/>
          <p:nvPr/>
        </p:nvSpPr>
        <p:spPr>
          <a:xfrm>
            <a:off x="7496251" y="25237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Cep telefonu, akıllı saat ve benzeri cihazlar </a:t>
            </a:r>
            <a:r>
              <a:rPr lang="en-US" sz="1250" b="1" dirty="0">
                <a:solidFill>
                  <a:srgbClr val="0F5C8C"/>
                </a:solidFill>
                <a:latin typeface="Arial" pitchFamily="34" charset="0"/>
                <a:ea typeface="Arial" pitchFamily="34" charset="-122"/>
                <a:cs typeface="Arial" pitchFamily="34" charset="-120"/>
              </a:rPr>
              <a:t>tamamen kapalı</a:t>
            </a:r>
            <a:r>
              <a:rPr lang="en-US" sz="1250" dirty="0">
                <a:solidFill>
                  <a:srgbClr val="1A1A1A"/>
                </a:solidFill>
                <a:latin typeface="Arial" pitchFamily="34" charset="0"/>
                <a:ea typeface="Arial" pitchFamily="34" charset="-122"/>
                <a:cs typeface="Arial" pitchFamily="34" charset="-120"/>
              </a:rPr>
              <a:t> olmalı ve </a:t>
            </a:r>
            <a:r>
              <a:rPr lang="en-US" sz="1250" b="1" dirty="0">
                <a:solidFill>
                  <a:srgbClr val="0F5C8C"/>
                </a:solidFill>
                <a:latin typeface="Arial" pitchFamily="34" charset="0"/>
                <a:ea typeface="Arial" pitchFamily="34" charset="-122"/>
                <a:cs typeface="Arial" pitchFamily="34" charset="-120"/>
              </a:rPr>
              <a:t>görevlinin gösterdiği yere</a:t>
            </a:r>
            <a:r>
              <a:rPr lang="en-US" sz="1250" dirty="0">
                <a:solidFill>
                  <a:srgbClr val="1A1A1A"/>
                </a:solidFill>
                <a:latin typeface="Arial" pitchFamily="34" charset="0"/>
                <a:ea typeface="Arial" pitchFamily="34" charset="-122"/>
                <a:cs typeface="Arial" pitchFamily="34" charset="-120"/>
              </a:rPr>
              <a:t> bırakılmalı.</a:t>
            </a:r>
            <a:endParaRPr lang="en-US" sz="1250" dirty="0"/>
          </a:p>
        </p:txBody>
      </p:sp>
      <p:sp>
        <p:nvSpPr>
          <p:cNvPr id="48" name="Not ve Kitaplar">
            <a:extLst>
              <a:ext uri="{FF2B5EF4-FFF2-40B4-BE49-F238E27FC236}">
                <a16:creationId xmlns:a16="http://schemas.microsoft.com/office/drawing/2014/main" id="{86F7F2F8-F7ED-E910-971A-D453EBA06626}"/>
              </a:ext>
            </a:extLst>
          </p:cNvPr>
          <p:cNvSpPr/>
          <p:nvPr/>
        </p:nvSpPr>
        <p:spPr>
          <a:xfrm>
            <a:off x="9623146" y="12801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50" name="Text 24">
            <a:extLst>
              <a:ext uri="{FF2B5EF4-FFF2-40B4-BE49-F238E27FC236}">
                <a16:creationId xmlns:a16="http://schemas.microsoft.com/office/drawing/2014/main" id="{7712C105-B53C-1BC9-3B78-49238D10313F}"/>
              </a:ext>
            </a:extLst>
          </p:cNvPr>
          <p:cNvSpPr txBox="1"/>
          <p:nvPr/>
        </p:nvSpPr>
        <p:spPr>
          <a:xfrm>
            <a:off x="9787738" y="14630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5</a:t>
            </a:r>
            <a:endParaRPr lang="en-US" sz="1400" dirty="0"/>
          </a:p>
        </p:txBody>
      </p:sp>
      <p:sp>
        <p:nvSpPr>
          <p:cNvPr id="52" name="Text 25">
            <a:extLst>
              <a:ext uri="{FF2B5EF4-FFF2-40B4-BE49-F238E27FC236}">
                <a16:creationId xmlns:a16="http://schemas.microsoft.com/office/drawing/2014/main" id="{2B9B0A2C-1D01-8D12-E3B3-12A35FD80490}"/>
              </a:ext>
            </a:extLst>
          </p:cNvPr>
          <p:cNvSpPr txBox="1"/>
          <p:nvPr/>
        </p:nvSpPr>
        <p:spPr>
          <a:xfrm>
            <a:off x="10263226" y="14081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Not ve Kitaplar</a:t>
            </a:r>
            <a:endParaRPr lang="en-US" sz="1400" dirty="0"/>
          </a:p>
        </p:txBody>
      </p:sp>
      <p:sp>
        <p:nvSpPr>
          <p:cNvPr id="54" name="Text 26">
            <a:extLst>
              <a:ext uri="{FF2B5EF4-FFF2-40B4-BE49-F238E27FC236}">
                <a16:creationId xmlns:a16="http://schemas.microsoft.com/office/drawing/2014/main" id="{7D2981CC-6D0A-17D1-4512-0668C86FF7E2}"/>
              </a:ext>
            </a:extLst>
          </p:cNvPr>
          <p:cNvSpPr txBox="1"/>
          <p:nvPr/>
        </p:nvSpPr>
        <p:spPr>
          <a:xfrm>
            <a:off x="9787738" y="20299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Masada materyal yok</a:t>
            </a:r>
            <a:endParaRPr lang="en-US" sz="1300" dirty="0"/>
          </a:p>
        </p:txBody>
      </p:sp>
      <p:sp>
        <p:nvSpPr>
          <p:cNvPr id="56" name="Text 27">
            <a:extLst>
              <a:ext uri="{FF2B5EF4-FFF2-40B4-BE49-F238E27FC236}">
                <a16:creationId xmlns:a16="http://schemas.microsoft.com/office/drawing/2014/main" id="{8336A6F1-66B3-B114-BAE3-A9A31A6F9B39}"/>
              </a:ext>
            </a:extLst>
          </p:cNvPr>
          <p:cNvSpPr txBox="1"/>
          <p:nvPr/>
        </p:nvSpPr>
        <p:spPr>
          <a:xfrm>
            <a:off x="9787738" y="25237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Ders notu ve kitaplar sınavdan önce </a:t>
            </a:r>
            <a:r>
              <a:rPr lang="en-US" sz="1250" b="1" dirty="0">
                <a:solidFill>
                  <a:srgbClr val="0F5C8C"/>
                </a:solidFill>
                <a:latin typeface="Arial" pitchFamily="34" charset="0"/>
                <a:ea typeface="Arial" pitchFamily="34" charset="-122"/>
                <a:cs typeface="Arial" pitchFamily="34" charset="-120"/>
              </a:rPr>
              <a:t>görevliye bırakılır</a:t>
            </a:r>
            <a:r>
              <a:rPr lang="en-US" sz="1250" dirty="0">
                <a:solidFill>
                  <a:srgbClr val="1A1A1A"/>
                </a:solidFill>
                <a:latin typeface="Arial" pitchFamily="34" charset="0"/>
                <a:ea typeface="Arial" pitchFamily="34" charset="-122"/>
                <a:cs typeface="Arial" pitchFamily="34" charset="-120"/>
              </a:rPr>
              <a:t>. Kopya niteliği taşıyan materyale </a:t>
            </a:r>
            <a:r>
              <a:rPr lang="en-US" sz="1250" b="1" dirty="0">
                <a:solidFill>
                  <a:srgbClr val="0F5C8C"/>
                </a:solidFill>
                <a:latin typeface="Arial" pitchFamily="34" charset="0"/>
                <a:ea typeface="Arial" pitchFamily="34" charset="-122"/>
                <a:cs typeface="Arial" pitchFamily="34" charset="-120"/>
              </a:rPr>
              <a:t>el konur</a:t>
            </a:r>
            <a:r>
              <a:rPr lang="en-US" sz="1250" dirty="0">
                <a:solidFill>
                  <a:srgbClr val="1A1A1A"/>
                </a:solidFill>
                <a:latin typeface="Arial" pitchFamily="34" charset="0"/>
                <a:ea typeface="Arial" pitchFamily="34" charset="-122"/>
                <a:cs typeface="Arial" pitchFamily="34" charset="-120"/>
              </a:rPr>
              <a:t>.</a:t>
            </a:r>
            <a:endParaRPr lang="en-US" sz="1250" dirty="0"/>
          </a:p>
        </p:txBody>
      </p:sp>
      <p:sp>
        <p:nvSpPr>
          <p:cNvPr id="58" name="Cevap Kâğıdı">
            <a:extLst>
              <a:ext uri="{FF2B5EF4-FFF2-40B4-BE49-F238E27FC236}">
                <a16:creationId xmlns:a16="http://schemas.microsoft.com/office/drawing/2014/main" id="{93978A68-EFEE-CDE2-97ED-940B82DAEC27}"/>
              </a:ext>
            </a:extLst>
          </p:cNvPr>
          <p:cNvSpPr/>
          <p:nvPr/>
        </p:nvSpPr>
        <p:spPr>
          <a:xfrm>
            <a:off x="457200" y="39090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60" name="Text 29">
            <a:extLst>
              <a:ext uri="{FF2B5EF4-FFF2-40B4-BE49-F238E27FC236}">
                <a16:creationId xmlns:a16="http://schemas.microsoft.com/office/drawing/2014/main" id="{E337CF8F-8CC7-4E6E-AC55-EBF63ACDE907}"/>
              </a:ext>
            </a:extLst>
          </p:cNvPr>
          <p:cNvSpPr txBox="1"/>
          <p:nvPr/>
        </p:nvSpPr>
        <p:spPr>
          <a:xfrm>
            <a:off x="621792" y="40919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6</a:t>
            </a:r>
            <a:endParaRPr lang="en-US" sz="1400" dirty="0"/>
          </a:p>
        </p:txBody>
      </p:sp>
      <p:sp>
        <p:nvSpPr>
          <p:cNvPr id="62" name="Text 30">
            <a:extLst>
              <a:ext uri="{FF2B5EF4-FFF2-40B4-BE49-F238E27FC236}">
                <a16:creationId xmlns:a16="http://schemas.microsoft.com/office/drawing/2014/main" id="{8BD513C8-2B0F-4057-2271-3A8A6F744E9C}"/>
              </a:ext>
            </a:extLst>
          </p:cNvPr>
          <p:cNvSpPr txBox="1"/>
          <p:nvPr/>
        </p:nvSpPr>
        <p:spPr>
          <a:xfrm>
            <a:off x="1097280" y="40370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Cevap Kâğıdı</a:t>
            </a:r>
            <a:endParaRPr lang="en-US" sz="1400" dirty="0"/>
          </a:p>
        </p:txBody>
      </p:sp>
      <p:sp>
        <p:nvSpPr>
          <p:cNvPr id="64" name="Text 31">
            <a:extLst>
              <a:ext uri="{FF2B5EF4-FFF2-40B4-BE49-F238E27FC236}">
                <a16:creationId xmlns:a16="http://schemas.microsoft.com/office/drawing/2014/main" id="{E3C87CDA-B555-427C-2C77-4AFD52E77384}"/>
              </a:ext>
            </a:extLst>
          </p:cNvPr>
          <p:cNvSpPr txBox="1"/>
          <p:nvPr/>
        </p:nvSpPr>
        <p:spPr>
          <a:xfrm>
            <a:off x="621792" y="46588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Kodlama sende</a:t>
            </a:r>
            <a:endParaRPr lang="en-US" sz="1300" dirty="0"/>
          </a:p>
        </p:txBody>
      </p:sp>
      <p:sp>
        <p:nvSpPr>
          <p:cNvPr id="66" name="Text 32">
            <a:extLst>
              <a:ext uri="{FF2B5EF4-FFF2-40B4-BE49-F238E27FC236}">
                <a16:creationId xmlns:a16="http://schemas.microsoft.com/office/drawing/2014/main" id="{A66D911F-7CA7-919F-17D4-6CD88C82BEE7}"/>
              </a:ext>
            </a:extLst>
          </p:cNvPr>
          <p:cNvSpPr txBox="1"/>
          <p:nvPr/>
        </p:nvSpPr>
        <p:spPr>
          <a:xfrm>
            <a:off x="621792" y="51526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Kâğıttaki bilgileri </a:t>
            </a:r>
            <a:r>
              <a:rPr lang="en-US" sz="1250" b="1" dirty="0">
                <a:solidFill>
                  <a:srgbClr val="0F5C8C"/>
                </a:solidFill>
                <a:latin typeface="Arial" pitchFamily="34" charset="0"/>
                <a:ea typeface="Arial" pitchFamily="34" charset="-122"/>
                <a:cs typeface="Arial" pitchFamily="34" charset="-120"/>
              </a:rPr>
              <a:t>eksiksiz doldur</a:t>
            </a:r>
            <a:r>
              <a:rPr lang="en-US" sz="1250" dirty="0">
                <a:solidFill>
                  <a:srgbClr val="1A1A1A"/>
                </a:solidFill>
                <a:latin typeface="Arial" pitchFamily="34" charset="0"/>
                <a:ea typeface="Arial" pitchFamily="34" charset="-122"/>
                <a:cs typeface="Arial" pitchFamily="34" charset="-120"/>
              </a:rPr>
              <a:t>; optik form kodlama hataları öğrenciye aittir. Kâğıdı teslim et ve </a:t>
            </a:r>
            <a:r>
              <a:rPr lang="en-US" sz="1250" b="1" dirty="0">
                <a:solidFill>
                  <a:srgbClr val="0F5C8C"/>
                </a:solidFill>
                <a:latin typeface="Arial" pitchFamily="34" charset="0"/>
                <a:ea typeface="Arial" pitchFamily="34" charset="-122"/>
                <a:cs typeface="Arial" pitchFamily="34" charset="-120"/>
              </a:rPr>
              <a:t>tutanağı imzala</a:t>
            </a:r>
            <a:r>
              <a:rPr lang="en-US" sz="1250" dirty="0">
                <a:solidFill>
                  <a:srgbClr val="1A1A1A"/>
                </a:solidFill>
                <a:latin typeface="Arial" pitchFamily="34" charset="0"/>
                <a:ea typeface="Arial" pitchFamily="34" charset="-122"/>
                <a:cs typeface="Arial" pitchFamily="34" charset="-120"/>
              </a:rPr>
              <a:t>.</a:t>
            </a:r>
            <a:endParaRPr lang="en-US" sz="1250" dirty="0"/>
          </a:p>
        </p:txBody>
      </p:sp>
      <p:sp>
        <p:nvSpPr>
          <p:cNvPr id="68" name="Salon ve Malzeme">
            <a:extLst>
              <a:ext uri="{FF2B5EF4-FFF2-40B4-BE49-F238E27FC236}">
                <a16:creationId xmlns:a16="http://schemas.microsoft.com/office/drawing/2014/main" id="{7C55711B-58CA-3971-16A7-F6B8231F7B0F}"/>
              </a:ext>
            </a:extLst>
          </p:cNvPr>
          <p:cNvSpPr/>
          <p:nvPr/>
        </p:nvSpPr>
        <p:spPr>
          <a:xfrm>
            <a:off x="2748686" y="39090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70" name="Text 34">
            <a:extLst>
              <a:ext uri="{FF2B5EF4-FFF2-40B4-BE49-F238E27FC236}">
                <a16:creationId xmlns:a16="http://schemas.microsoft.com/office/drawing/2014/main" id="{16069666-E464-7E82-E188-A0FCE49A8AD1}"/>
              </a:ext>
            </a:extLst>
          </p:cNvPr>
          <p:cNvSpPr txBox="1"/>
          <p:nvPr/>
        </p:nvSpPr>
        <p:spPr>
          <a:xfrm>
            <a:off x="2913278" y="40919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7</a:t>
            </a:r>
            <a:endParaRPr lang="en-US" sz="1400" dirty="0"/>
          </a:p>
        </p:txBody>
      </p:sp>
      <p:sp>
        <p:nvSpPr>
          <p:cNvPr id="72" name="Text 35">
            <a:extLst>
              <a:ext uri="{FF2B5EF4-FFF2-40B4-BE49-F238E27FC236}">
                <a16:creationId xmlns:a16="http://schemas.microsoft.com/office/drawing/2014/main" id="{7E3BC3C8-81EE-6E8C-86A8-D5CA77F9AE16}"/>
              </a:ext>
            </a:extLst>
          </p:cNvPr>
          <p:cNvSpPr txBox="1"/>
          <p:nvPr/>
        </p:nvSpPr>
        <p:spPr>
          <a:xfrm>
            <a:off x="3388766" y="40370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Salon ve Malzeme</a:t>
            </a:r>
            <a:endParaRPr lang="en-US" sz="1400" dirty="0"/>
          </a:p>
        </p:txBody>
      </p:sp>
      <p:sp>
        <p:nvSpPr>
          <p:cNvPr id="74" name="Text 36">
            <a:extLst>
              <a:ext uri="{FF2B5EF4-FFF2-40B4-BE49-F238E27FC236}">
                <a16:creationId xmlns:a16="http://schemas.microsoft.com/office/drawing/2014/main" id="{BB639A11-BD68-773E-1A81-134737E46617}"/>
              </a:ext>
            </a:extLst>
          </p:cNvPr>
          <p:cNvSpPr txBox="1"/>
          <p:nvPr/>
        </p:nvSpPr>
        <p:spPr>
          <a:xfrm>
            <a:off x="2913278" y="46588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Uyarılara uy</a:t>
            </a:r>
            <a:endParaRPr lang="en-US" sz="1300" dirty="0"/>
          </a:p>
        </p:txBody>
      </p:sp>
      <p:sp>
        <p:nvSpPr>
          <p:cNvPr id="76" name="Text 37">
            <a:extLst>
              <a:ext uri="{FF2B5EF4-FFF2-40B4-BE49-F238E27FC236}">
                <a16:creationId xmlns:a16="http://schemas.microsoft.com/office/drawing/2014/main" id="{B8F35E56-CA67-84C2-C307-A7E52CE0EF68}"/>
              </a:ext>
            </a:extLst>
          </p:cNvPr>
          <p:cNvSpPr txBox="1"/>
          <p:nvPr/>
        </p:nvSpPr>
        <p:spPr>
          <a:xfrm>
            <a:off x="2913278" y="51526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Sınava </a:t>
            </a:r>
            <a:r>
              <a:rPr lang="en-US" sz="1250" b="1" dirty="0">
                <a:solidFill>
                  <a:srgbClr val="0F5C8C"/>
                </a:solidFill>
                <a:latin typeface="Arial" pitchFamily="34" charset="0"/>
                <a:ea typeface="Arial" pitchFamily="34" charset="-122"/>
                <a:cs typeface="Arial" pitchFamily="34" charset="-120"/>
              </a:rPr>
              <a:t>belirlenen salonda</a:t>
            </a:r>
            <a:r>
              <a:rPr lang="en-US" sz="1250" dirty="0">
                <a:solidFill>
                  <a:srgbClr val="1A1A1A"/>
                </a:solidFill>
                <a:latin typeface="Arial" pitchFamily="34" charset="0"/>
                <a:ea typeface="Arial" pitchFamily="34" charset="-122"/>
                <a:cs typeface="Arial" pitchFamily="34" charset="-120"/>
              </a:rPr>
              <a:t> gir. Kalem, silgi ve (izinliyse) hesap makineni </a:t>
            </a:r>
            <a:r>
              <a:rPr lang="en-US" sz="1250" b="1" dirty="0">
                <a:solidFill>
                  <a:srgbClr val="0F5C8C"/>
                </a:solidFill>
                <a:latin typeface="Arial" pitchFamily="34" charset="0"/>
                <a:ea typeface="Arial" pitchFamily="34" charset="-122"/>
                <a:cs typeface="Arial" pitchFamily="34" charset="-120"/>
              </a:rPr>
              <a:t>yanında getir</a:t>
            </a:r>
            <a:r>
              <a:rPr lang="en-US" sz="1250" dirty="0">
                <a:solidFill>
                  <a:srgbClr val="1A1A1A"/>
                </a:solidFill>
                <a:latin typeface="Arial" pitchFamily="34" charset="0"/>
                <a:ea typeface="Arial" pitchFamily="34" charset="-122"/>
                <a:cs typeface="Arial" pitchFamily="34" charset="-120"/>
              </a:rPr>
              <a:t>; görevli uyarılarına uy.</a:t>
            </a:r>
            <a:endParaRPr lang="en-US" sz="1250" dirty="0"/>
          </a:p>
        </p:txBody>
      </p:sp>
      <p:sp>
        <p:nvSpPr>
          <p:cNvPr id="78" name="Mazeret Sınavı">
            <a:extLst>
              <a:ext uri="{FF2B5EF4-FFF2-40B4-BE49-F238E27FC236}">
                <a16:creationId xmlns:a16="http://schemas.microsoft.com/office/drawing/2014/main" id="{9CD6D181-FB71-F718-2A38-9ECFA40C6C27}"/>
              </a:ext>
            </a:extLst>
          </p:cNvPr>
          <p:cNvSpPr/>
          <p:nvPr/>
        </p:nvSpPr>
        <p:spPr>
          <a:xfrm>
            <a:off x="5040173" y="39090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80" name="Text 39">
            <a:extLst>
              <a:ext uri="{FF2B5EF4-FFF2-40B4-BE49-F238E27FC236}">
                <a16:creationId xmlns:a16="http://schemas.microsoft.com/office/drawing/2014/main" id="{735A9F6A-8221-E8AC-5DDD-A09715F8609D}"/>
              </a:ext>
            </a:extLst>
          </p:cNvPr>
          <p:cNvSpPr txBox="1"/>
          <p:nvPr/>
        </p:nvSpPr>
        <p:spPr>
          <a:xfrm>
            <a:off x="5204765" y="40919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8</a:t>
            </a:r>
            <a:endParaRPr lang="en-US" sz="1400" dirty="0"/>
          </a:p>
        </p:txBody>
      </p:sp>
      <p:sp>
        <p:nvSpPr>
          <p:cNvPr id="82" name="Text 40">
            <a:extLst>
              <a:ext uri="{FF2B5EF4-FFF2-40B4-BE49-F238E27FC236}">
                <a16:creationId xmlns:a16="http://schemas.microsoft.com/office/drawing/2014/main" id="{DE2174FF-B4BE-A8A8-46EA-92781652DF2E}"/>
              </a:ext>
            </a:extLst>
          </p:cNvPr>
          <p:cNvSpPr txBox="1"/>
          <p:nvPr/>
        </p:nvSpPr>
        <p:spPr>
          <a:xfrm>
            <a:off x="5680253" y="40370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Mazeret Sınavı</a:t>
            </a:r>
            <a:endParaRPr lang="en-US" sz="1400" dirty="0"/>
          </a:p>
        </p:txBody>
      </p:sp>
      <p:sp>
        <p:nvSpPr>
          <p:cNvPr id="84" name="Text 41">
            <a:extLst>
              <a:ext uri="{FF2B5EF4-FFF2-40B4-BE49-F238E27FC236}">
                <a16:creationId xmlns:a16="http://schemas.microsoft.com/office/drawing/2014/main" id="{6A32001E-2119-3190-D72E-69A152DC3B85}"/>
              </a:ext>
            </a:extLst>
          </p:cNvPr>
          <p:cNvSpPr txBox="1"/>
          <p:nvPr/>
        </p:nvSpPr>
        <p:spPr>
          <a:xfrm>
            <a:off x="5204765" y="46588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Sadece vizede</a:t>
            </a:r>
            <a:endParaRPr lang="en-US" sz="1300" dirty="0"/>
          </a:p>
        </p:txBody>
      </p:sp>
      <p:sp>
        <p:nvSpPr>
          <p:cNvPr id="86" name="Text 42">
            <a:extLst>
              <a:ext uri="{FF2B5EF4-FFF2-40B4-BE49-F238E27FC236}">
                <a16:creationId xmlns:a16="http://schemas.microsoft.com/office/drawing/2014/main" id="{1910816A-0240-8590-82C1-22BBD5A63D53}"/>
              </a:ext>
            </a:extLst>
          </p:cNvPr>
          <p:cNvSpPr txBox="1"/>
          <p:nvPr/>
        </p:nvSpPr>
        <p:spPr>
          <a:xfrm>
            <a:off x="5204765" y="51526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Mazeret hakkı </a:t>
            </a:r>
            <a:r>
              <a:rPr lang="en-US" sz="1250" b="1" dirty="0">
                <a:solidFill>
                  <a:srgbClr val="0F5C8C"/>
                </a:solidFill>
                <a:latin typeface="Arial" pitchFamily="34" charset="0"/>
                <a:ea typeface="Arial" pitchFamily="34" charset="-122"/>
                <a:cs typeface="Arial" pitchFamily="34" charset="-120"/>
              </a:rPr>
              <a:t>yalnızca vize</a:t>
            </a:r>
            <a:r>
              <a:rPr lang="en-US" sz="1250" dirty="0">
                <a:solidFill>
                  <a:srgbClr val="1A1A1A"/>
                </a:solidFill>
                <a:latin typeface="Arial" pitchFamily="34" charset="0"/>
                <a:ea typeface="Arial" pitchFamily="34" charset="-122"/>
                <a:cs typeface="Arial" pitchFamily="34" charset="-120"/>
              </a:rPr>
              <a:t> sınavları için vardır. </a:t>
            </a:r>
            <a:r>
              <a:rPr lang="en-US" sz="1250" b="1" dirty="0">
                <a:solidFill>
                  <a:srgbClr val="0F5C8C"/>
                </a:solidFill>
                <a:latin typeface="Arial" pitchFamily="34" charset="0"/>
                <a:ea typeface="Arial" pitchFamily="34" charset="-122"/>
                <a:cs typeface="Arial" pitchFamily="34" charset="-120"/>
              </a:rPr>
              <a:t>FRM-0092</a:t>
            </a:r>
            <a:r>
              <a:rPr lang="en-US" sz="1250" dirty="0">
                <a:solidFill>
                  <a:srgbClr val="1A1A1A"/>
                </a:solidFill>
                <a:latin typeface="Arial" pitchFamily="34" charset="0"/>
                <a:ea typeface="Arial" pitchFamily="34" charset="-122"/>
                <a:cs typeface="Arial" pitchFamily="34" charset="-120"/>
              </a:rPr>
              <a:t> formu ve belgeyle başvurulur. </a:t>
            </a:r>
            <a:r>
              <a:rPr lang="en-US" sz="1250" b="1" dirty="0">
                <a:solidFill>
                  <a:srgbClr val="0F5C8C"/>
                </a:solidFill>
                <a:latin typeface="Arial" pitchFamily="34" charset="0"/>
                <a:ea typeface="Arial" pitchFamily="34" charset="-122"/>
                <a:cs typeface="Arial" pitchFamily="34" charset="-120"/>
              </a:rPr>
              <a:t>Final ve bütünlemede mazeret yok.</a:t>
            </a:r>
            <a:endParaRPr lang="en-US" sz="1250" dirty="0"/>
          </a:p>
        </p:txBody>
      </p:sp>
      <p:sp>
        <p:nvSpPr>
          <p:cNvPr id="88" name="Nota İtiraz">
            <a:extLst>
              <a:ext uri="{FF2B5EF4-FFF2-40B4-BE49-F238E27FC236}">
                <a16:creationId xmlns:a16="http://schemas.microsoft.com/office/drawing/2014/main" id="{12C94D71-1C2F-FB41-4085-9496DC200241}"/>
              </a:ext>
            </a:extLst>
          </p:cNvPr>
          <p:cNvSpPr/>
          <p:nvPr/>
        </p:nvSpPr>
        <p:spPr>
          <a:xfrm>
            <a:off x="7331659" y="39090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90" name="Text 44">
            <a:extLst>
              <a:ext uri="{FF2B5EF4-FFF2-40B4-BE49-F238E27FC236}">
                <a16:creationId xmlns:a16="http://schemas.microsoft.com/office/drawing/2014/main" id="{7AE17D41-6B82-F242-F018-1C5FDF6C68F7}"/>
              </a:ext>
            </a:extLst>
          </p:cNvPr>
          <p:cNvSpPr txBox="1"/>
          <p:nvPr/>
        </p:nvSpPr>
        <p:spPr>
          <a:xfrm>
            <a:off x="7496251" y="40919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9</a:t>
            </a:r>
            <a:endParaRPr lang="en-US" sz="1400" dirty="0"/>
          </a:p>
        </p:txBody>
      </p:sp>
      <p:sp>
        <p:nvSpPr>
          <p:cNvPr id="92" name="Text 45">
            <a:extLst>
              <a:ext uri="{FF2B5EF4-FFF2-40B4-BE49-F238E27FC236}">
                <a16:creationId xmlns:a16="http://schemas.microsoft.com/office/drawing/2014/main" id="{182C977A-39E2-EB04-4BEA-12A32A491E7A}"/>
              </a:ext>
            </a:extLst>
          </p:cNvPr>
          <p:cNvSpPr txBox="1"/>
          <p:nvPr/>
        </p:nvSpPr>
        <p:spPr>
          <a:xfrm>
            <a:off x="7971739" y="40370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Nota İtiraz</a:t>
            </a:r>
            <a:endParaRPr lang="en-US" sz="1400" dirty="0"/>
          </a:p>
        </p:txBody>
      </p:sp>
      <p:sp>
        <p:nvSpPr>
          <p:cNvPr id="94" name="Text 46">
            <a:extLst>
              <a:ext uri="{FF2B5EF4-FFF2-40B4-BE49-F238E27FC236}">
                <a16:creationId xmlns:a16="http://schemas.microsoft.com/office/drawing/2014/main" id="{CFDD6619-7E47-CCE8-A6C3-6FF4194A0E29}"/>
              </a:ext>
            </a:extLst>
          </p:cNvPr>
          <p:cNvSpPr txBox="1"/>
          <p:nvPr/>
        </p:nvSpPr>
        <p:spPr>
          <a:xfrm>
            <a:off x="7496251" y="4658868"/>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3 iş günü</a:t>
            </a:r>
            <a:endParaRPr lang="en-US" sz="1300" dirty="0"/>
          </a:p>
        </p:txBody>
      </p:sp>
      <p:sp>
        <p:nvSpPr>
          <p:cNvPr id="96" name="Text 47">
            <a:extLst>
              <a:ext uri="{FF2B5EF4-FFF2-40B4-BE49-F238E27FC236}">
                <a16:creationId xmlns:a16="http://schemas.microsoft.com/office/drawing/2014/main" id="{F0113A75-399C-6E32-19DC-9F6FD69A1BAA}"/>
              </a:ext>
            </a:extLst>
          </p:cNvPr>
          <p:cNvSpPr txBox="1"/>
          <p:nvPr/>
        </p:nvSpPr>
        <p:spPr>
          <a:xfrm>
            <a:off x="7496251" y="51526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Sınav notuna itiraz, </a:t>
            </a:r>
            <a:r>
              <a:rPr lang="en-US" sz="1250" b="1" dirty="0">
                <a:solidFill>
                  <a:srgbClr val="0F5C8C"/>
                </a:solidFill>
                <a:latin typeface="Arial" pitchFamily="34" charset="0"/>
                <a:ea typeface="Arial" pitchFamily="34" charset="-122"/>
                <a:cs typeface="Arial" pitchFamily="34" charset="-120"/>
              </a:rPr>
              <a:t>ilan tarihinden itibaren 3 iş günü içinde</a:t>
            </a:r>
            <a:r>
              <a:rPr lang="en-US" sz="1250" dirty="0">
                <a:solidFill>
                  <a:srgbClr val="1A1A1A"/>
                </a:solidFill>
                <a:latin typeface="Arial" pitchFamily="34" charset="0"/>
                <a:ea typeface="Arial" pitchFamily="34" charset="-122"/>
                <a:cs typeface="Arial" pitchFamily="34" charset="-120"/>
              </a:rPr>
              <a:t> ilgili birime </a:t>
            </a:r>
            <a:r>
              <a:rPr lang="en-US" sz="1250" b="1" dirty="0">
                <a:solidFill>
                  <a:srgbClr val="0F5C8C"/>
                </a:solidFill>
                <a:latin typeface="Arial" pitchFamily="34" charset="0"/>
                <a:ea typeface="Arial" pitchFamily="34" charset="-122"/>
                <a:cs typeface="Arial" pitchFamily="34" charset="-120"/>
              </a:rPr>
              <a:t>yazılı olarak</a:t>
            </a:r>
            <a:r>
              <a:rPr lang="en-US" sz="1250" dirty="0">
                <a:solidFill>
                  <a:srgbClr val="1A1A1A"/>
                </a:solidFill>
                <a:latin typeface="Arial" pitchFamily="34" charset="0"/>
                <a:ea typeface="Arial" pitchFamily="34" charset="-122"/>
                <a:cs typeface="Arial" pitchFamily="34" charset="-120"/>
              </a:rPr>
              <a:t> yapılır.</a:t>
            </a:r>
            <a:endParaRPr lang="en-US" sz="1250" dirty="0"/>
          </a:p>
        </p:txBody>
      </p:sp>
      <p:sp>
        <p:nvSpPr>
          <p:cNvPr id="98" name="Kopya">
            <a:extLst>
              <a:ext uri="{FF2B5EF4-FFF2-40B4-BE49-F238E27FC236}">
                <a16:creationId xmlns:a16="http://schemas.microsoft.com/office/drawing/2014/main" id="{27010B4C-3832-E712-E898-724D9C6CCC05}"/>
              </a:ext>
            </a:extLst>
          </p:cNvPr>
          <p:cNvSpPr/>
          <p:nvPr/>
        </p:nvSpPr>
        <p:spPr>
          <a:xfrm>
            <a:off x="9623146" y="3909060"/>
            <a:ext cx="2108606" cy="244602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100" name="Text 49">
            <a:extLst>
              <a:ext uri="{FF2B5EF4-FFF2-40B4-BE49-F238E27FC236}">
                <a16:creationId xmlns:a16="http://schemas.microsoft.com/office/drawing/2014/main" id="{DE82AA7F-2B87-3638-9A43-C81EA26D6BDA}"/>
              </a:ext>
            </a:extLst>
          </p:cNvPr>
          <p:cNvSpPr txBox="1"/>
          <p:nvPr/>
        </p:nvSpPr>
        <p:spPr>
          <a:xfrm>
            <a:off x="9787738" y="4091940"/>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10</a:t>
            </a:r>
            <a:endParaRPr lang="en-US" sz="1400" dirty="0"/>
          </a:p>
        </p:txBody>
      </p:sp>
      <p:sp>
        <p:nvSpPr>
          <p:cNvPr id="102" name="Text 50">
            <a:extLst>
              <a:ext uri="{FF2B5EF4-FFF2-40B4-BE49-F238E27FC236}">
                <a16:creationId xmlns:a16="http://schemas.microsoft.com/office/drawing/2014/main" id="{86511627-B0FF-770F-72AC-E5E2F109ECD3}"/>
              </a:ext>
            </a:extLst>
          </p:cNvPr>
          <p:cNvSpPr txBox="1"/>
          <p:nvPr/>
        </p:nvSpPr>
        <p:spPr>
          <a:xfrm>
            <a:off x="10263226" y="4037076"/>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Kopya</a:t>
            </a:r>
            <a:endParaRPr lang="en-US" sz="1400" dirty="0"/>
          </a:p>
        </p:txBody>
      </p:sp>
      <p:sp>
        <p:nvSpPr>
          <p:cNvPr id="104" name="Text 51">
            <a:extLst>
              <a:ext uri="{FF2B5EF4-FFF2-40B4-BE49-F238E27FC236}">
                <a16:creationId xmlns:a16="http://schemas.microsoft.com/office/drawing/2014/main" id="{F6FA091E-86BF-96EA-F2AA-C27FFDEA7ADB}"/>
              </a:ext>
            </a:extLst>
          </p:cNvPr>
          <p:cNvSpPr txBox="1"/>
          <p:nvPr/>
        </p:nvSpPr>
        <p:spPr>
          <a:xfrm>
            <a:off x="9787738" y="4658868"/>
            <a:ext cx="1779422" cy="384048"/>
          </a:xfrm>
          <a:prstGeom prst="roundRect">
            <a:avLst>
              <a:gd name="adj" fmla="val 14286"/>
            </a:avLst>
          </a:prstGeom>
          <a:solidFill>
            <a:srgbClr val="FFEDD5"/>
          </a:solidFill>
          <a:ln/>
        </p:spPr>
        <p:txBody>
          <a:bodyPr wrap="square" lIns="0" tIns="0" rIns="0" bIns="0" rtlCol="0" anchor="ctr"/>
          <a:lstStyle/>
          <a:p>
            <a:pPr marL="0" indent="0" algn="ctr">
              <a:buNone/>
            </a:pPr>
            <a:r>
              <a:rPr lang="en-US" sz="1300" b="1" dirty="0">
                <a:solidFill>
                  <a:srgbClr val="C2410C"/>
                </a:solidFill>
                <a:latin typeface="Arial" pitchFamily="34" charset="0"/>
                <a:ea typeface="Arial" pitchFamily="34" charset="-122"/>
                <a:cs typeface="Arial" pitchFamily="34" charset="-120"/>
              </a:rPr>
              <a:t>Disiplin soruşturması</a:t>
            </a:r>
            <a:endParaRPr lang="en-US" sz="1300" dirty="0"/>
          </a:p>
        </p:txBody>
      </p:sp>
      <p:sp>
        <p:nvSpPr>
          <p:cNvPr id="106" name="Text 52">
            <a:extLst>
              <a:ext uri="{FF2B5EF4-FFF2-40B4-BE49-F238E27FC236}">
                <a16:creationId xmlns:a16="http://schemas.microsoft.com/office/drawing/2014/main" id="{8E955DD1-F081-0315-D4C2-0A6CDFA1815F}"/>
              </a:ext>
            </a:extLst>
          </p:cNvPr>
          <p:cNvSpPr txBox="1"/>
          <p:nvPr/>
        </p:nvSpPr>
        <p:spPr>
          <a:xfrm>
            <a:off x="9787738" y="5152644"/>
            <a:ext cx="1779422" cy="107442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Kopya çeken veya teşebbüs eden hakkında </a:t>
            </a:r>
            <a:r>
              <a:rPr lang="en-US" sz="1250" b="1" dirty="0">
                <a:solidFill>
                  <a:srgbClr val="0F5C8C"/>
                </a:solidFill>
                <a:latin typeface="Arial" pitchFamily="34" charset="0"/>
                <a:ea typeface="Arial" pitchFamily="34" charset="-122"/>
                <a:cs typeface="Arial" pitchFamily="34" charset="-120"/>
              </a:rPr>
              <a:t>tutanak tutulur</a:t>
            </a:r>
            <a:r>
              <a:rPr lang="en-US" sz="1250" dirty="0">
                <a:solidFill>
                  <a:srgbClr val="1A1A1A"/>
                </a:solidFill>
                <a:latin typeface="Arial" pitchFamily="34" charset="0"/>
                <a:ea typeface="Arial" pitchFamily="34" charset="-122"/>
                <a:cs typeface="Arial" pitchFamily="34" charset="-120"/>
              </a:rPr>
              <a:t>; </a:t>
            </a:r>
            <a:r>
              <a:rPr lang="en-US" sz="1250" b="1" dirty="0">
                <a:solidFill>
                  <a:srgbClr val="0F5C8C"/>
                </a:solidFill>
                <a:latin typeface="Arial" pitchFamily="34" charset="0"/>
                <a:ea typeface="Arial" pitchFamily="34" charset="-122"/>
                <a:cs typeface="Arial" pitchFamily="34" charset="-120"/>
              </a:rPr>
              <a:t>2547 sayılı Kanun 54. madde</a:t>
            </a:r>
            <a:r>
              <a:rPr lang="en-US" sz="1250" dirty="0">
                <a:solidFill>
                  <a:srgbClr val="1A1A1A"/>
                </a:solidFill>
                <a:latin typeface="Arial" pitchFamily="34" charset="0"/>
                <a:ea typeface="Arial" pitchFamily="34" charset="-122"/>
                <a:cs typeface="Arial" pitchFamily="34" charset="-120"/>
              </a:rPr>
              <a:t> uygulanır.</a:t>
            </a:r>
            <a:endParaRPr lang="en-US" sz="1250" dirty="0"/>
          </a:p>
        </p:txBody>
      </p:sp>
    </p:spTree>
    <p:extLst>
      <p:ext uri="{BB962C8B-B14F-4D97-AF65-F5344CB8AC3E}">
        <p14:creationId xmlns:p14="http://schemas.microsoft.com/office/powerpoint/2010/main" val="3468854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71CDC368-B192-4F9D-B3F8-97748016542F}"/>
              </a:ext>
            </a:extLst>
          </p:cNvPr>
          <p:cNvSpPr>
            <a:spLocks noGrp="1"/>
          </p:cNvSpPr>
          <p:nvPr>
            <p:ph type="title"/>
          </p:nvPr>
        </p:nvSpPr>
        <p:spPr/>
        <p:txBody>
          <a:bodyPr/>
          <a:lstStyle/>
          <a:p>
            <a:r>
              <a:rPr lang="tr-TR" dirty="0"/>
              <a:t>Öğrenci Disiplin Kuralları</a:t>
            </a:r>
          </a:p>
        </p:txBody>
      </p:sp>
      <p:sp>
        <p:nvSpPr>
          <p:cNvPr id="6" name="Slayt Numarası Yer Tutucusu 5">
            <a:extLst>
              <a:ext uri="{FF2B5EF4-FFF2-40B4-BE49-F238E27FC236}">
                <a16:creationId xmlns:a16="http://schemas.microsoft.com/office/drawing/2014/main" id="{D06FFBE0-1AD5-CC0A-4F9C-4005F512874B}"/>
              </a:ext>
            </a:extLst>
          </p:cNvPr>
          <p:cNvSpPr>
            <a:spLocks noGrp="1"/>
          </p:cNvSpPr>
          <p:nvPr>
            <p:ph type="sldNum" sz="quarter" idx="4"/>
          </p:nvPr>
        </p:nvSpPr>
        <p:spPr/>
        <p:txBody>
          <a:bodyPr/>
          <a:lstStyle/>
          <a:p>
            <a:fld id="{B5E7337E-6B17-014B-AB72-4F4640082CEB}" type="slidenum">
              <a:rPr lang="en-CY" smtClean="0"/>
              <a:pPr/>
              <a:t>24</a:t>
            </a:fld>
            <a:endParaRPr lang="en-CY"/>
          </a:p>
        </p:txBody>
      </p:sp>
      <p:sp>
        <p:nvSpPr>
          <p:cNvPr id="12" name="Text 4">
            <a:extLst>
              <a:ext uri="{FF2B5EF4-FFF2-40B4-BE49-F238E27FC236}">
                <a16:creationId xmlns:a16="http://schemas.microsoft.com/office/drawing/2014/main" id="{13BB918E-445A-CACE-4183-0F28C2A7D828}"/>
              </a:ext>
            </a:extLst>
          </p:cNvPr>
          <p:cNvSpPr txBox="1"/>
          <p:nvPr/>
        </p:nvSpPr>
        <p:spPr>
          <a:xfrm>
            <a:off x="3552245" y="802099"/>
            <a:ext cx="73152" cy="365760"/>
          </a:xfrm>
          <a:prstGeom prst="rect">
            <a:avLst/>
          </a:prstGeom>
          <a:noFill/>
          <a:ln/>
        </p:spPr>
        <p:txBody>
          <a:bodyPr wrap="square" lIns="0" tIns="0" rIns="0" bIns="0" rtlCol="0" anchor="ctr"/>
          <a:lstStyle/>
          <a:p>
            <a:pPr marL="0" indent="0" algn="ctr">
              <a:buNone/>
            </a:pPr>
            <a:endParaRPr lang="en-US" sz="1400" dirty="0"/>
          </a:p>
        </p:txBody>
      </p:sp>
      <p:sp>
        <p:nvSpPr>
          <p:cNvPr id="28" name="Kopyaya Teşebbüs">
            <a:extLst>
              <a:ext uri="{FF2B5EF4-FFF2-40B4-BE49-F238E27FC236}">
                <a16:creationId xmlns:a16="http://schemas.microsoft.com/office/drawing/2014/main" id="{27477DA5-F4A3-6824-9BF9-38E30E54C7B1}"/>
              </a:ext>
            </a:extLst>
          </p:cNvPr>
          <p:cNvSpPr/>
          <p:nvPr/>
        </p:nvSpPr>
        <p:spPr>
          <a:xfrm>
            <a:off x="397565" y="133245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30" name="Text 13">
            <a:extLst>
              <a:ext uri="{FF2B5EF4-FFF2-40B4-BE49-F238E27FC236}">
                <a16:creationId xmlns:a16="http://schemas.microsoft.com/office/drawing/2014/main" id="{C29B60C2-58E7-4AC0-9041-38D12D1C8CEF}"/>
              </a:ext>
            </a:extLst>
          </p:cNvPr>
          <p:cNvSpPr txBox="1"/>
          <p:nvPr/>
        </p:nvSpPr>
        <p:spPr>
          <a:xfrm>
            <a:off x="562157" y="151533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32" name="Text 14">
            <a:extLst>
              <a:ext uri="{FF2B5EF4-FFF2-40B4-BE49-F238E27FC236}">
                <a16:creationId xmlns:a16="http://schemas.microsoft.com/office/drawing/2014/main" id="{1C38A15B-3D93-BD12-3352-2ED07047B2EA}"/>
              </a:ext>
            </a:extLst>
          </p:cNvPr>
          <p:cNvSpPr txBox="1"/>
          <p:nvPr/>
        </p:nvSpPr>
        <p:spPr>
          <a:xfrm>
            <a:off x="1037645" y="146046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Kopyaya Teşebbüs</a:t>
            </a:r>
            <a:endParaRPr lang="en-US" sz="1400" dirty="0"/>
          </a:p>
        </p:txBody>
      </p:sp>
      <p:sp>
        <p:nvSpPr>
          <p:cNvPr id="34" name="Text 15">
            <a:extLst>
              <a:ext uri="{FF2B5EF4-FFF2-40B4-BE49-F238E27FC236}">
                <a16:creationId xmlns:a16="http://schemas.microsoft.com/office/drawing/2014/main" id="{E671209A-3655-C24D-294D-9ECA4505B113}"/>
              </a:ext>
            </a:extLst>
          </p:cNvPr>
          <p:cNvSpPr txBox="1"/>
          <p:nvPr/>
        </p:nvSpPr>
        <p:spPr>
          <a:xfrm>
            <a:off x="562157" y="2082259"/>
            <a:ext cx="1779422" cy="384048"/>
          </a:xfrm>
          <a:prstGeom prst="roundRect">
            <a:avLst>
              <a:gd name="adj" fmla="val 14286"/>
            </a:avLst>
          </a:prstGeom>
          <a:solidFill>
            <a:srgbClr val="FEF3C7"/>
          </a:solidFill>
          <a:ln/>
        </p:spPr>
        <p:txBody>
          <a:bodyPr wrap="square" lIns="0" tIns="0" rIns="0" bIns="0" rtlCol="0" anchor="ctr"/>
          <a:lstStyle/>
          <a:p>
            <a:pPr marL="0" indent="0" algn="ctr">
              <a:buNone/>
            </a:pPr>
            <a:r>
              <a:rPr lang="en-US" sz="1300" b="1" dirty="0">
                <a:solidFill>
                  <a:srgbClr val="92400E"/>
                </a:solidFill>
                <a:latin typeface="Arial" pitchFamily="34" charset="0"/>
                <a:ea typeface="Arial" pitchFamily="34" charset="-122"/>
                <a:cs typeface="Arial" pitchFamily="34" charset="-120"/>
              </a:rPr>
              <a:t>Kınama</a:t>
            </a:r>
            <a:endParaRPr lang="en-US" sz="1300" dirty="0"/>
          </a:p>
        </p:txBody>
      </p:sp>
      <p:sp>
        <p:nvSpPr>
          <p:cNvPr id="36" name="Text 16">
            <a:extLst>
              <a:ext uri="{FF2B5EF4-FFF2-40B4-BE49-F238E27FC236}">
                <a16:creationId xmlns:a16="http://schemas.microsoft.com/office/drawing/2014/main" id="{35824594-DEE9-2D41-762B-072EF47061D0}"/>
              </a:ext>
            </a:extLst>
          </p:cNvPr>
          <p:cNvSpPr txBox="1"/>
          <p:nvPr/>
        </p:nvSpPr>
        <p:spPr>
          <a:xfrm>
            <a:off x="562157" y="2576035"/>
            <a:ext cx="1779422" cy="102870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Sınavda </a:t>
            </a:r>
            <a:r>
              <a:rPr lang="en-US" sz="1250" b="1" dirty="0">
                <a:solidFill>
                  <a:srgbClr val="0F5C8C"/>
                </a:solidFill>
                <a:latin typeface="Arial" pitchFamily="34" charset="0"/>
                <a:ea typeface="Arial" pitchFamily="34" charset="-122"/>
                <a:cs typeface="Arial" pitchFamily="34" charset="-120"/>
              </a:rPr>
              <a:t>kopya çekmeye girişmek</a:t>
            </a:r>
            <a:r>
              <a:rPr lang="en-US" sz="1250" dirty="0">
                <a:solidFill>
                  <a:srgbClr val="1A1A1A"/>
                </a:solidFill>
                <a:latin typeface="Arial" pitchFamily="34" charset="0"/>
                <a:ea typeface="Arial" pitchFamily="34" charset="-122"/>
                <a:cs typeface="Arial" pitchFamily="34" charset="-120"/>
              </a:rPr>
              <a:t> (teşebbüs) kınama cezası gerektirir.</a:t>
            </a:r>
            <a:endParaRPr lang="en-US" sz="1250" dirty="0"/>
          </a:p>
        </p:txBody>
      </p:sp>
      <p:sp>
        <p:nvSpPr>
          <p:cNvPr id="38" name="Kopya Çekmek">
            <a:extLst>
              <a:ext uri="{FF2B5EF4-FFF2-40B4-BE49-F238E27FC236}">
                <a16:creationId xmlns:a16="http://schemas.microsoft.com/office/drawing/2014/main" id="{40BB4114-446F-E322-1D8D-02A495FF0695}"/>
              </a:ext>
            </a:extLst>
          </p:cNvPr>
          <p:cNvSpPr/>
          <p:nvPr/>
        </p:nvSpPr>
        <p:spPr>
          <a:xfrm>
            <a:off x="2689051" y="133245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40" name="Text 18">
            <a:extLst>
              <a:ext uri="{FF2B5EF4-FFF2-40B4-BE49-F238E27FC236}">
                <a16:creationId xmlns:a16="http://schemas.microsoft.com/office/drawing/2014/main" id="{7C2E88FC-A81B-1D4A-34A8-9FB21D0E677F}"/>
              </a:ext>
            </a:extLst>
          </p:cNvPr>
          <p:cNvSpPr txBox="1"/>
          <p:nvPr/>
        </p:nvSpPr>
        <p:spPr>
          <a:xfrm>
            <a:off x="2853643" y="151533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42" name="Text 19">
            <a:extLst>
              <a:ext uri="{FF2B5EF4-FFF2-40B4-BE49-F238E27FC236}">
                <a16:creationId xmlns:a16="http://schemas.microsoft.com/office/drawing/2014/main" id="{98895139-75F7-CD9E-4141-93E25DEE8829}"/>
              </a:ext>
            </a:extLst>
          </p:cNvPr>
          <p:cNvSpPr txBox="1"/>
          <p:nvPr/>
        </p:nvSpPr>
        <p:spPr>
          <a:xfrm>
            <a:off x="3329131" y="146046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Kopya Çekmek</a:t>
            </a:r>
            <a:endParaRPr lang="en-US" sz="1400" dirty="0"/>
          </a:p>
        </p:txBody>
      </p:sp>
      <p:sp>
        <p:nvSpPr>
          <p:cNvPr id="44" name="Text 20">
            <a:extLst>
              <a:ext uri="{FF2B5EF4-FFF2-40B4-BE49-F238E27FC236}">
                <a16:creationId xmlns:a16="http://schemas.microsoft.com/office/drawing/2014/main" id="{8DF3BF10-23FA-241E-8041-C9AF1D461B63}"/>
              </a:ext>
            </a:extLst>
          </p:cNvPr>
          <p:cNvSpPr txBox="1"/>
          <p:nvPr/>
        </p:nvSpPr>
        <p:spPr>
          <a:xfrm>
            <a:off x="2853643" y="2082259"/>
            <a:ext cx="1779422" cy="384048"/>
          </a:xfrm>
          <a:prstGeom prst="roundRect">
            <a:avLst>
              <a:gd name="adj" fmla="val 14286"/>
            </a:avLst>
          </a:prstGeom>
          <a:solidFill>
            <a:srgbClr val="FDE2D2"/>
          </a:solidFill>
          <a:ln/>
        </p:spPr>
        <p:txBody>
          <a:bodyPr wrap="square" lIns="0" tIns="0" rIns="0" bIns="0" rtlCol="0" anchor="ctr"/>
          <a:lstStyle/>
          <a:p>
            <a:pPr marL="0" indent="0" algn="ctr">
              <a:buNone/>
            </a:pPr>
            <a:r>
              <a:rPr lang="en-US" sz="1300" b="1" dirty="0">
                <a:solidFill>
                  <a:srgbClr val="B4400F"/>
                </a:solidFill>
                <a:latin typeface="Arial" pitchFamily="34" charset="0"/>
                <a:ea typeface="Arial" pitchFamily="34" charset="-122"/>
                <a:cs typeface="Arial" pitchFamily="34" charset="-120"/>
              </a:rPr>
              <a:t>1 yarıyıl uzaklaştırma</a:t>
            </a:r>
            <a:endParaRPr lang="en-US" sz="1300" dirty="0"/>
          </a:p>
        </p:txBody>
      </p:sp>
      <p:sp>
        <p:nvSpPr>
          <p:cNvPr id="46" name="Text 21">
            <a:extLst>
              <a:ext uri="{FF2B5EF4-FFF2-40B4-BE49-F238E27FC236}">
                <a16:creationId xmlns:a16="http://schemas.microsoft.com/office/drawing/2014/main" id="{A2B2CBB1-4022-1A65-D024-B214AB75AD7F}"/>
              </a:ext>
            </a:extLst>
          </p:cNvPr>
          <p:cNvSpPr txBox="1"/>
          <p:nvPr/>
        </p:nvSpPr>
        <p:spPr>
          <a:xfrm>
            <a:off x="2853643" y="2576035"/>
            <a:ext cx="1779422" cy="102870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Sınavda </a:t>
            </a:r>
            <a:r>
              <a:rPr lang="en-US" sz="1250" b="1" dirty="0">
                <a:solidFill>
                  <a:srgbClr val="0F5C8C"/>
                </a:solidFill>
                <a:latin typeface="Arial" pitchFamily="34" charset="0"/>
                <a:ea typeface="Arial" pitchFamily="34" charset="-122"/>
                <a:cs typeface="Arial" pitchFamily="34" charset="-120"/>
              </a:rPr>
              <a:t>kopya çekmek veya başkasına çektirmek</a:t>
            </a:r>
            <a:r>
              <a:rPr lang="en-US" sz="1250" dirty="0">
                <a:solidFill>
                  <a:srgbClr val="1A1A1A"/>
                </a:solidFill>
                <a:latin typeface="Arial" pitchFamily="34" charset="0"/>
                <a:ea typeface="Arial" pitchFamily="34" charset="-122"/>
                <a:cs typeface="Arial" pitchFamily="34" charset="-120"/>
              </a:rPr>
              <a:t> bir yarıyıl uzaklaştırma gerektirir.</a:t>
            </a:r>
            <a:endParaRPr lang="en-US" sz="1250" dirty="0"/>
          </a:p>
        </p:txBody>
      </p:sp>
      <p:sp>
        <p:nvSpPr>
          <p:cNvPr id="48" name="İntihal">
            <a:extLst>
              <a:ext uri="{FF2B5EF4-FFF2-40B4-BE49-F238E27FC236}">
                <a16:creationId xmlns:a16="http://schemas.microsoft.com/office/drawing/2014/main" id="{E4FB2F6E-6368-D6DB-FC28-CEA81B466336}"/>
              </a:ext>
            </a:extLst>
          </p:cNvPr>
          <p:cNvSpPr/>
          <p:nvPr/>
        </p:nvSpPr>
        <p:spPr>
          <a:xfrm>
            <a:off x="4980538" y="133245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50" name="Text 23">
            <a:extLst>
              <a:ext uri="{FF2B5EF4-FFF2-40B4-BE49-F238E27FC236}">
                <a16:creationId xmlns:a16="http://schemas.microsoft.com/office/drawing/2014/main" id="{CEC42395-BD39-CDFB-9675-A1816965D291}"/>
              </a:ext>
            </a:extLst>
          </p:cNvPr>
          <p:cNvSpPr txBox="1"/>
          <p:nvPr/>
        </p:nvSpPr>
        <p:spPr>
          <a:xfrm>
            <a:off x="5145130" y="151533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52" name="Text 24">
            <a:extLst>
              <a:ext uri="{FF2B5EF4-FFF2-40B4-BE49-F238E27FC236}">
                <a16:creationId xmlns:a16="http://schemas.microsoft.com/office/drawing/2014/main" id="{039FB736-D8FF-0A64-4248-FB992AF704AB}"/>
              </a:ext>
            </a:extLst>
          </p:cNvPr>
          <p:cNvSpPr txBox="1"/>
          <p:nvPr/>
        </p:nvSpPr>
        <p:spPr>
          <a:xfrm>
            <a:off x="5620618" y="146046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İntihal</a:t>
            </a:r>
            <a:endParaRPr lang="en-US" sz="1400" dirty="0"/>
          </a:p>
        </p:txBody>
      </p:sp>
      <p:sp>
        <p:nvSpPr>
          <p:cNvPr id="54" name="Text 25">
            <a:extLst>
              <a:ext uri="{FF2B5EF4-FFF2-40B4-BE49-F238E27FC236}">
                <a16:creationId xmlns:a16="http://schemas.microsoft.com/office/drawing/2014/main" id="{D1B2E893-5852-4755-B1AD-5E1A55EB1C82}"/>
              </a:ext>
            </a:extLst>
          </p:cNvPr>
          <p:cNvSpPr txBox="1"/>
          <p:nvPr/>
        </p:nvSpPr>
        <p:spPr>
          <a:xfrm>
            <a:off x="5145130" y="2082259"/>
            <a:ext cx="1779422" cy="384048"/>
          </a:xfrm>
          <a:prstGeom prst="roundRect">
            <a:avLst>
              <a:gd name="adj" fmla="val 14286"/>
            </a:avLst>
          </a:prstGeom>
          <a:solidFill>
            <a:srgbClr val="FDE2D2"/>
          </a:solidFill>
          <a:ln/>
        </p:spPr>
        <p:txBody>
          <a:bodyPr wrap="square" lIns="0" tIns="0" rIns="0" bIns="0" rtlCol="0" anchor="ctr"/>
          <a:lstStyle/>
          <a:p>
            <a:pPr marL="0" indent="0" algn="ctr">
              <a:buNone/>
            </a:pPr>
            <a:r>
              <a:rPr lang="en-US" sz="1300" b="1" dirty="0">
                <a:solidFill>
                  <a:srgbClr val="B4400F"/>
                </a:solidFill>
                <a:latin typeface="Arial" pitchFamily="34" charset="0"/>
                <a:ea typeface="Arial" pitchFamily="34" charset="-122"/>
                <a:cs typeface="Arial" pitchFamily="34" charset="-120"/>
              </a:rPr>
              <a:t>1 yarıyıl uzaklaştırma</a:t>
            </a:r>
            <a:endParaRPr lang="en-US" sz="1300" dirty="0"/>
          </a:p>
        </p:txBody>
      </p:sp>
      <p:sp>
        <p:nvSpPr>
          <p:cNvPr id="56" name="Text 26">
            <a:extLst>
              <a:ext uri="{FF2B5EF4-FFF2-40B4-BE49-F238E27FC236}">
                <a16:creationId xmlns:a16="http://schemas.microsoft.com/office/drawing/2014/main" id="{8E8FF891-3C49-A2AD-A488-ED71D808221F}"/>
              </a:ext>
            </a:extLst>
          </p:cNvPr>
          <p:cNvSpPr txBox="1"/>
          <p:nvPr/>
        </p:nvSpPr>
        <p:spPr>
          <a:xfrm>
            <a:off x="5145130" y="2576035"/>
            <a:ext cx="1779422" cy="102870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Ödev, proje, seminer veya tezde </a:t>
            </a:r>
            <a:r>
              <a:rPr lang="en-US" sz="1250" b="1" dirty="0">
                <a:solidFill>
                  <a:srgbClr val="0F5C8C"/>
                </a:solidFill>
                <a:latin typeface="Arial" pitchFamily="34" charset="0"/>
                <a:ea typeface="Arial" pitchFamily="34" charset="-122"/>
                <a:cs typeface="Arial" pitchFamily="34" charset="-120"/>
              </a:rPr>
              <a:t>intihal</a:t>
            </a:r>
            <a:r>
              <a:rPr lang="en-US" sz="1250" dirty="0">
                <a:solidFill>
                  <a:srgbClr val="1A1A1A"/>
                </a:solidFill>
                <a:latin typeface="Arial" pitchFamily="34" charset="0"/>
                <a:ea typeface="Arial" pitchFamily="34" charset="-122"/>
                <a:cs typeface="Arial" pitchFamily="34" charset="-120"/>
              </a:rPr>
              <a:t> yapmak ya da çalışmayı </a:t>
            </a:r>
            <a:r>
              <a:rPr lang="en-US" sz="1250" b="1" dirty="0">
                <a:solidFill>
                  <a:srgbClr val="0F5C8C"/>
                </a:solidFill>
                <a:latin typeface="Arial" pitchFamily="34" charset="0"/>
                <a:ea typeface="Arial" pitchFamily="34" charset="-122"/>
                <a:cs typeface="Arial" pitchFamily="34" charset="-120"/>
              </a:rPr>
              <a:t>başkasına yazdırmak</a:t>
            </a:r>
            <a:r>
              <a:rPr lang="en-US" sz="1250" dirty="0">
                <a:solidFill>
                  <a:srgbClr val="1A1A1A"/>
                </a:solidFill>
                <a:latin typeface="Arial" pitchFamily="34" charset="0"/>
                <a:ea typeface="Arial" pitchFamily="34" charset="-122"/>
                <a:cs typeface="Arial" pitchFamily="34" charset="-120"/>
              </a:rPr>
              <a:t>.</a:t>
            </a:r>
            <a:endParaRPr lang="en-US" sz="1250" dirty="0"/>
          </a:p>
        </p:txBody>
      </p:sp>
      <p:sp>
        <p:nvSpPr>
          <p:cNvPr id="58" name="Yerine Sınava Girme">
            <a:extLst>
              <a:ext uri="{FF2B5EF4-FFF2-40B4-BE49-F238E27FC236}">
                <a16:creationId xmlns:a16="http://schemas.microsoft.com/office/drawing/2014/main" id="{2EA86F49-7059-37C7-051F-A62076079D42}"/>
              </a:ext>
            </a:extLst>
          </p:cNvPr>
          <p:cNvSpPr/>
          <p:nvPr/>
        </p:nvSpPr>
        <p:spPr>
          <a:xfrm>
            <a:off x="7272024" y="133245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60" name="Text 28">
            <a:extLst>
              <a:ext uri="{FF2B5EF4-FFF2-40B4-BE49-F238E27FC236}">
                <a16:creationId xmlns:a16="http://schemas.microsoft.com/office/drawing/2014/main" id="{DB316761-CE9B-ECBC-CD1F-FD89BFFFFC13}"/>
              </a:ext>
            </a:extLst>
          </p:cNvPr>
          <p:cNvSpPr txBox="1"/>
          <p:nvPr/>
        </p:nvSpPr>
        <p:spPr>
          <a:xfrm>
            <a:off x="7436616" y="151533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4</a:t>
            </a:r>
            <a:endParaRPr lang="en-US" sz="1400" dirty="0"/>
          </a:p>
        </p:txBody>
      </p:sp>
      <p:sp>
        <p:nvSpPr>
          <p:cNvPr id="62" name="Text 29">
            <a:extLst>
              <a:ext uri="{FF2B5EF4-FFF2-40B4-BE49-F238E27FC236}">
                <a16:creationId xmlns:a16="http://schemas.microsoft.com/office/drawing/2014/main" id="{52F310E6-6689-076B-6A72-A3B6D4379F8F}"/>
              </a:ext>
            </a:extLst>
          </p:cNvPr>
          <p:cNvSpPr txBox="1"/>
          <p:nvPr/>
        </p:nvSpPr>
        <p:spPr>
          <a:xfrm>
            <a:off x="7912104" y="146046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Yerine Sınava Girme</a:t>
            </a:r>
            <a:endParaRPr lang="en-US" sz="1400" dirty="0"/>
          </a:p>
        </p:txBody>
      </p:sp>
      <p:sp>
        <p:nvSpPr>
          <p:cNvPr id="64" name="Text 30">
            <a:extLst>
              <a:ext uri="{FF2B5EF4-FFF2-40B4-BE49-F238E27FC236}">
                <a16:creationId xmlns:a16="http://schemas.microsoft.com/office/drawing/2014/main" id="{0767CE81-7030-8105-C740-B6663B2D14FF}"/>
              </a:ext>
            </a:extLst>
          </p:cNvPr>
          <p:cNvSpPr txBox="1"/>
          <p:nvPr/>
        </p:nvSpPr>
        <p:spPr>
          <a:xfrm>
            <a:off x="7436616" y="2082259"/>
            <a:ext cx="1779422" cy="384048"/>
          </a:xfrm>
          <a:prstGeom prst="roundRect">
            <a:avLst>
              <a:gd name="adj" fmla="val 14286"/>
            </a:avLst>
          </a:prstGeom>
          <a:solidFill>
            <a:srgbClr val="FBD5D5"/>
          </a:solidFill>
          <a:ln/>
        </p:spPr>
        <p:txBody>
          <a:bodyPr wrap="square" lIns="0" tIns="0" rIns="0" bIns="0" rtlCol="0" anchor="ctr"/>
          <a:lstStyle/>
          <a:p>
            <a:pPr marL="0" indent="0" algn="ctr">
              <a:buNone/>
            </a:pPr>
            <a:r>
              <a:rPr lang="en-US" sz="1300" b="1" dirty="0">
                <a:solidFill>
                  <a:srgbClr val="B91C1C"/>
                </a:solidFill>
                <a:latin typeface="Arial" pitchFamily="34" charset="0"/>
                <a:ea typeface="Arial" pitchFamily="34" charset="-122"/>
                <a:cs typeface="Arial" pitchFamily="34" charset="-120"/>
              </a:rPr>
              <a:t>2 yarıyıl uzaklaştırma</a:t>
            </a:r>
            <a:endParaRPr lang="en-US" sz="1300" dirty="0"/>
          </a:p>
        </p:txBody>
      </p:sp>
      <p:sp>
        <p:nvSpPr>
          <p:cNvPr id="66" name="Text 31">
            <a:extLst>
              <a:ext uri="{FF2B5EF4-FFF2-40B4-BE49-F238E27FC236}">
                <a16:creationId xmlns:a16="http://schemas.microsoft.com/office/drawing/2014/main" id="{EC69E830-9C52-60E5-71F7-4CFF7C4E9242}"/>
              </a:ext>
            </a:extLst>
          </p:cNvPr>
          <p:cNvSpPr txBox="1"/>
          <p:nvPr/>
        </p:nvSpPr>
        <p:spPr>
          <a:xfrm>
            <a:off x="7436616" y="2576035"/>
            <a:ext cx="1779422" cy="1028700"/>
          </a:xfrm>
          <a:prstGeom prst="rect">
            <a:avLst/>
          </a:prstGeom>
          <a:noFill/>
          <a:ln/>
        </p:spPr>
        <p:txBody>
          <a:bodyPr wrap="square" lIns="0" tIns="0" rIns="0" bIns="0" rtlCol="0" anchor="t"/>
          <a:lstStyle/>
          <a:p>
            <a:pPr marL="0" indent="0">
              <a:buNone/>
            </a:pPr>
            <a:r>
              <a:rPr lang="en-US" sz="1250" b="1" dirty="0">
                <a:solidFill>
                  <a:srgbClr val="0F5C8C"/>
                </a:solidFill>
                <a:latin typeface="Arial" pitchFamily="34" charset="0"/>
                <a:ea typeface="Arial" pitchFamily="34" charset="-122"/>
                <a:cs typeface="Arial" pitchFamily="34" charset="-120"/>
              </a:rPr>
              <a:t>Başkasının yerine sınava girmek</a:t>
            </a:r>
            <a:r>
              <a:rPr lang="en-US" sz="1250" dirty="0">
                <a:solidFill>
                  <a:srgbClr val="1A1A1A"/>
                </a:solidFill>
                <a:latin typeface="Arial" pitchFamily="34" charset="0"/>
                <a:ea typeface="Arial" pitchFamily="34" charset="-122"/>
                <a:cs typeface="Arial" pitchFamily="34" charset="-120"/>
              </a:rPr>
              <a:t> veya girdirmek ve </a:t>
            </a:r>
            <a:r>
              <a:rPr lang="en-US" sz="1250" b="1" dirty="0">
                <a:solidFill>
                  <a:srgbClr val="0F5C8C"/>
                </a:solidFill>
                <a:latin typeface="Arial" pitchFamily="34" charset="0"/>
                <a:ea typeface="Arial" pitchFamily="34" charset="-122"/>
                <a:cs typeface="Arial" pitchFamily="34" charset="-120"/>
              </a:rPr>
              <a:t>tehditle kopya</a:t>
            </a:r>
            <a:r>
              <a:rPr lang="en-US" sz="1250" dirty="0">
                <a:solidFill>
                  <a:srgbClr val="1A1A1A"/>
                </a:solidFill>
                <a:latin typeface="Arial" pitchFamily="34" charset="0"/>
                <a:ea typeface="Arial" pitchFamily="34" charset="-122"/>
                <a:cs typeface="Arial" pitchFamily="34" charset="-120"/>
              </a:rPr>
              <a:t> çekmek.</a:t>
            </a:r>
            <a:endParaRPr lang="en-US" sz="1250" dirty="0"/>
          </a:p>
        </p:txBody>
      </p:sp>
      <p:sp>
        <p:nvSpPr>
          <p:cNvPr id="68" name="Bilişim Sistemleri">
            <a:extLst>
              <a:ext uri="{FF2B5EF4-FFF2-40B4-BE49-F238E27FC236}">
                <a16:creationId xmlns:a16="http://schemas.microsoft.com/office/drawing/2014/main" id="{7E9C1EF7-883C-9D41-72BF-EB0A5C8FE7AE}"/>
              </a:ext>
            </a:extLst>
          </p:cNvPr>
          <p:cNvSpPr/>
          <p:nvPr/>
        </p:nvSpPr>
        <p:spPr>
          <a:xfrm>
            <a:off x="9563511" y="133245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70" name="Text 33">
            <a:extLst>
              <a:ext uri="{FF2B5EF4-FFF2-40B4-BE49-F238E27FC236}">
                <a16:creationId xmlns:a16="http://schemas.microsoft.com/office/drawing/2014/main" id="{99961D39-F130-04DC-B31C-817259490B5E}"/>
              </a:ext>
            </a:extLst>
          </p:cNvPr>
          <p:cNvSpPr txBox="1"/>
          <p:nvPr/>
        </p:nvSpPr>
        <p:spPr>
          <a:xfrm>
            <a:off x="9728103" y="151533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5</a:t>
            </a:r>
            <a:endParaRPr lang="en-US" sz="1400" dirty="0"/>
          </a:p>
        </p:txBody>
      </p:sp>
      <p:sp>
        <p:nvSpPr>
          <p:cNvPr id="72" name="Text 34">
            <a:extLst>
              <a:ext uri="{FF2B5EF4-FFF2-40B4-BE49-F238E27FC236}">
                <a16:creationId xmlns:a16="http://schemas.microsoft.com/office/drawing/2014/main" id="{979FC245-4E62-A49C-01C0-AAD04B6DD0AB}"/>
              </a:ext>
            </a:extLst>
          </p:cNvPr>
          <p:cNvSpPr txBox="1"/>
          <p:nvPr/>
        </p:nvSpPr>
        <p:spPr>
          <a:xfrm>
            <a:off x="10203591" y="146046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Bilişim Sistemleri</a:t>
            </a:r>
            <a:endParaRPr lang="en-US" sz="1400" dirty="0"/>
          </a:p>
        </p:txBody>
      </p:sp>
      <p:sp>
        <p:nvSpPr>
          <p:cNvPr id="74" name="Text 35">
            <a:extLst>
              <a:ext uri="{FF2B5EF4-FFF2-40B4-BE49-F238E27FC236}">
                <a16:creationId xmlns:a16="http://schemas.microsoft.com/office/drawing/2014/main" id="{DE369ECB-D937-F25D-761C-55D8A8E83F39}"/>
              </a:ext>
            </a:extLst>
          </p:cNvPr>
          <p:cNvSpPr txBox="1"/>
          <p:nvPr/>
        </p:nvSpPr>
        <p:spPr>
          <a:xfrm>
            <a:off x="9728103" y="2082259"/>
            <a:ext cx="1779422" cy="384048"/>
          </a:xfrm>
          <a:prstGeom prst="roundRect">
            <a:avLst>
              <a:gd name="adj" fmla="val 14286"/>
            </a:avLst>
          </a:prstGeom>
          <a:solidFill>
            <a:srgbClr val="FDE2D2"/>
          </a:solidFill>
          <a:ln/>
        </p:spPr>
        <p:txBody>
          <a:bodyPr wrap="square" lIns="0" tIns="0" rIns="0" bIns="0" rtlCol="0" anchor="ctr"/>
          <a:lstStyle/>
          <a:p>
            <a:pPr marL="0" indent="0" algn="ctr">
              <a:buNone/>
            </a:pPr>
            <a:r>
              <a:rPr lang="en-US" sz="1300" b="1" dirty="0">
                <a:solidFill>
                  <a:srgbClr val="B4400F"/>
                </a:solidFill>
                <a:latin typeface="Arial" pitchFamily="34" charset="0"/>
                <a:ea typeface="Arial" pitchFamily="34" charset="-122"/>
                <a:cs typeface="Arial" pitchFamily="34" charset="-120"/>
              </a:rPr>
              <a:t>1–2 yarıyıl</a:t>
            </a:r>
            <a:endParaRPr lang="en-US" sz="1300" dirty="0"/>
          </a:p>
        </p:txBody>
      </p:sp>
      <p:sp>
        <p:nvSpPr>
          <p:cNvPr id="76" name="Text 36">
            <a:extLst>
              <a:ext uri="{FF2B5EF4-FFF2-40B4-BE49-F238E27FC236}">
                <a16:creationId xmlns:a16="http://schemas.microsoft.com/office/drawing/2014/main" id="{15313425-1D18-6453-5284-1B70D29B6962}"/>
              </a:ext>
            </a:extLst>
          </p:cNvPr>
          <p:cNvSpPr txBox="1"/>
          <p:nvPr/>
        </p:nvSpPr>
        <p:spPr>
          <a:xfrm>
            <a:off x="9728103" y="2576035"/>
            <a:ext cx="1779422" cy="102870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Üniversitenin bilgisayar sistemlerini </a:t>
            </a:r>
            <a:r>
              <a:rPr lang="en-US" sz="1250" b="1" dirty="0">
                <a:solidFill>
                  <a:srgbClr val="0F5C8C"/>
                </a:solidFill>
                <a:latin typeface="Arial" pitchFamily="34" charset="0"/>
                <a:ea typeface="Arial" pitchFamily="34" charset="-122"/>
                <a:cs typeface="Arial" pitchFamily="34" charset="-120"/>
              </a:rPr>
              <a:t>sabote etmek</a:t>
            </a:r>
            <a:r>
              <a:rPr lang="en-US" sz="1250" dirty="0">
                <a:solidFill>
                  <a:srgbClr val="1A1A1A"/>
                </a:solidFill>
                <a:latin typeface="Arial" pitchFamily="34" charset="0"/>
                <a:ea typeface="Arial" pitchFamily="34" charset="-122"/>
                <a:cs typeface="Arial" pitchFamily="34" charset="-120"/>
              </a:rPr>
              <a:t> bir yarıyıl; hırsızlık amacıyla </a:t>
            </a:r>
            <a:r>
              <a:rPr lang="en-US" sz="1250" b="1" dirty="0">
                <a:solidFill>
                  <a:srgbClr val="0F5C8C"/>
                </a:solidFill>
                <a:latin typeface="Arial" pitchFamily="34" charset="0"/>
                <a:ea typeface="Arial" pitchFamily="34" charset="-122"/>
                <a:cs typeface="Arial" pitchFamily="34" charset="-120"/>
              </a:rPr>
              <a:t>izinsiz girmek</a:t>
            </a:r>
            <a:r>
              <a:rPr lang="en-US" sz="1250" dirty="0">
                <a:solidFill>
                  <a:srgbClr val="1A1A1A"/>
                </a:solidFill>
                <a:latin typeface="Arial" pitchFamily="34" charset="0"/>
                <a:ea typeface="Arial" pitchFamily="34" charset="-122"/>
                <a:cs typeface="Arial" pitchFamily="34" charset="-120"/>
              </a:rPr>
              <a:t> iki yarıyıl uzaklaştırma.</a:t>
            </a:r>
            <a:endParaRPr lang="en-US" sz="1250" dirty="0"/>
          </a:p>
        </p:txBody>
      </p:sp>
      <p:sp>
        <p:nvSpPr>
          <p:cNvPr id="78" name="Şiddet ve Uyuşturucu">
            <a:extLst>
              <a:ext uri="{FF2B5EF4-FFF2-40B4-BE49-F238E27FC236}">
                <a16:creationId xmlns:a16="http://schemas.microsoft.com/office/drawing/2014/main" id="{E33BBD7A-E97B-A67F-41A9-7B125405E151}"/>
              </a:ext>
            </a:extLst>
          </p:cNvPr>
          <p:cNvSpPr/>
          <p:nvPr/>
        </p:nvSpPr>
        <p:spPr>
          <a:xfrm>
            <a:off x="397565" y="391563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80" name="Text 38">
            <a:extLst>
              <a:ext uri="{FF2B5EF4-FFF2-40B4-BE49-F238E27FC236}">
                <a16:creationId xmlns:a16="http://schemas.microsoft.com/office/drawing/2014/main" id="{341DE2FC-E4B9-9922-0A31-69C5B7BFA969}"/>
              </a:ext>
            </a:extLst>
          </p:cNvPr>
          <p:cNvSpPr txBox="1"/>
          <p:nvPr/>
        </p:nvSpPr>
        <p:spPr>
          <a:xfrm>
            <a:off x="562157" y="409851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6</a:t>
            </a:r>
            <a:endParaRPr lang="en-US" sz="1400" dirty="0"/>
          </a:p>
        </p:txBody>
      </p:sp>
      <p:sp>
        <p:nvSpPr>
          <p:cNvPr id="82" name="Text 39">
            <a:extLst>
              <a:ext uri="{FF2B5EF4-FFF2-40B4-BE49-F238E27FC236}">
                <a16:creationId xmlns:a16="http://schemas.microsoft.com/office/drawing/2014/main" id="{337FEB9D-DFB4-6986-64E0-291CEBB0E6A0}"/>
              </a:ext>
            </a:extLst>
          </p:cNvPr>
          <p:cNvSpPr txBox="1"/>
          <p:nvPr/>
        </p:nvSpPr>
        <p:spPr>
          <a:xfrm>
            <a:off x="1037645" y="404364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Şiddet ve Uyuşturucu</a:t>
            </a:r>
            <a:endParaRPr lang="en-US" sz="1400" dirty="0"/>
          </a:p>
        </p:txBody>
      </p:sp>
      <p:sp>
        <p:nvSpPr>
          <p:cNvPr id="84" name="Text 40">
            <a:extLst>
              <a:ext uri="{FF2B5EF4-FFF2-40B4-BE49-F238E27FC236}">
                <a16:creationId xmlns:a16="http://schemas.microsoft.com/office/drawing/2014/main" id="{B8BF2AF0-2E19-C045-C76E-9EB8CDF8F7C6}"/>
              </a:ext>
            </a:extLst>
          </p:cNvPr>
          <p:cNvSpPr txBox="1"/>
          <p:nvPr/>
        </p:nvSpPr>
        <p:spPr>
          <a:xfrm>
            <a:off x="562157" y="4665439"/>
            <a:ext cx="1779422" cy="384048"/>
          </a:xfrm>
          <a:prstGeom prst="roundRect">
            <a:avLst>
              <a:gd name="adj" fmla="val 14286"/>
            </a:avLst>
          </a:prstGeom>
          <a:solidFill>
            <a:srgbClr val="FBD5D5"/>
          </a:solidFill>
          <a:ln/>
        </p:spPr>
        <p:txBody>
          <a:bodyPr wrap="square" lIns="0" tIns="0" rIns="0" bIns="0" rtlCol="0" anchor="ctr"/>
          <a:lstStyle/>
          <a:p>
            <a:pPr marL="0" indent="0" algn="ctr">
              <a:buNone/>
            </a:pPr>
            <a:r>
              <a:rPr lang="en-US" sz="1300" b="1" dirty="0">
                <a:solidFill>
                  <a:srgbClr val="B91C1C"/>
                </a:solidFill>
                <a:latin typeface="Arial" pitchFamily="34" charset="0"/>
                <a:ea typeface="Arial" pitchFamily="34" charset="-122"/>
                <a:cs typeface="Arial" pitchFamily="34" charset="-120"/>
              </a:rPr>
              <a:t>2 yarıyıl uzaklaştırma</a:t>
            </a:r>
            <a:endParaRPr lang="en-US" sz="1300" dirty="0"/>
          </a:p>
        </p:txBody>
      </p:sp>
      <p:sp>
        <p:nvSpPr>
          <p:cNvPr id="86" name="Text 41">
            <a:extLst>
              <a:ext uri="{FF2B5EF4-FFF2-40B4-BE49-F238E27FC236}">
                <a16:creationId xmlns:a16="http://schemas.microsoft.com/office/drawing/2014/main" id="{82E19CDE-7F3F-1D19-B6CA-05FF0B49649F}"/>
              </a:ext>
            </a:extLst>
          </p:cNvPr>
          <p:cNvSpPr txBox="1"/>
          <p:nvPr/>
        </p:nvSpPr>
        <p:spPr>
          <a:xfrm>
            <a:off x="562157" y="5159215"/>
            <a:ext cx="1779422" cy="1028700"/>
          </a:xfrm>
          <a:prstGeom prst="rect">
            <a:avLst/>
          </a:prstGeom>
          <a:noFill/>
          <a:ln/>
        </p:spPr>
        <p:txBody>
          <a:bodyPr wrap="square" lIns="0" tIns="0" rIns="0" bIns="0" rtlCol="0" anchor="t"/>
          <a:lstStyle/>
          <a:p>
            <a:pPr marL="0" indent="0">
              <a:buNone/>
            </a:pPr>
            <a:r>
              <a:rPr lang="en-US" sz="1250" b="1" dirty="0">
                <a:solidFill>
                  <a:srgbClr val="0F5C8C"/>
                </a:solidFill>
                <a:latin typeface="Arial" pitchFamily="34" charset="0"/>
                <a:ea typeface="Arial" pitchFamily="34" charset="-122"/>
                <a:cs typeface="Arial" pitchFamily="34" charset="-120"/>
              </a:rPr>
              <a:t>Şiddet</a:t>
            </a:r>
            <a:r>
              <a:rPr lang="en-US" sz="1250" dirty="0">
                <a:solidFill>
                  <a:srgbClr val="1A1A1A"/>
                </a:solidFill>
                <a:latin typeface="Arial" pitchFamily="34" charset="0"/>
                <a:ea typeface="Arial" pitchFamily="34" charset="-122"/>
                <a:cs typeface="Arial" pitchFamily="34" charset="-120"/>
              </a:rPr>
              <a:t> uygulamak, </a:t>
            </a:r>
            <a:r>
              <a:rPr lang="en-US" sz="1250" b="1" dirty="0">
                <a:solidFill>
                  <a:srgbClr val="0F5C8C"/>
                </a:solidFill>
                <a:latin typeface="Arial" pitchFamily="34" charset="0"/>
                <a:ea typeface="Arial" pitchFamily="34" charset="-122"/>
                <a:cs typeface="Arial" pitchFamily="34" charset="-120"/>
              </a:rPr>
              <a:t>uyuşturucu bulundurmak</a:t>
            </a:r>
            <a:r>
              <a:rPr lang="en-US" sz="1250" dirty="0">
                <a:solidFill>
                  <a:srgbClr val="1A1A1A"/>
                </a:solidFill>
                <a:latin typeface="Arial" pitchFamily="34" charset="0"/>
                <a:ea typeface="Arial" pitchFamily="34" charset="-122"/>
                <a:cs typeface="Arial" pitchFamily="34" charset="-120"/>
              </a:rPr>
              <a:t>, cinsel taciz, silah veya patlayıcı taşımak.</a:t>
            </a:r>
            <a:endParaRPr lang="en-US" sz="1250" dirty="0"/>
          </a:p>
        </p:txBody>
      </p:sp>
      <p:sp>
        <p:nvSpPr>
          <p:cNvPr id="88" name="En Ağır Eylemler">
            <a:extLst>
              <a:ext uri="{FF2B5EF4-FFF2-40B4-BE49-F238E27FC236}">
                <a16:creationId xmlns:a16="http://schemas.microsoft.com/office/drawing/2014/main" id="{075436F8-A344-B093-F933-ADAF8217888C}"/>
              </a:ext>
            </a:extLst>
          </p:cNvPr>
          <p:cNvSpPr/>
          <p:nvPr/>
        </p:nvSpPr>
        <p:spPr>
          <a:xfrm>
            <a:off x="2689051" y="391563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90" name="Text 43">
            <a:extLst>
              <a:ext uri="{FF2B5EF4-FFF2-40B4-BE49-F238E27FC236}">
                <a16:creationId xmlns:a16="http://schemas.microsoft.com/office/drawing/2014/main" id="{F505F896-B44C-204A-2500-677033FD3D7D}"/>
              </a:ext>
            </a:extLst>
          </p:cNvPr>
          <p:cNvSpPr txBox="1"/>
          <p:nvPr/>
        </p:nvSpPr>
        <p:spPr>
          <a:xfrm>
            <a:off x="2853643" y="409851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7</a:t>
            </a:r>
            <a:endParaRPr lang="en-US" sz="1400" dirty="0"/>
          </a:p>
        </p:txBody>
      </p:sp>
      <p:sp>
        <p:nvSpPr>
          <p:cNvPr id="92" name="Text 44">
            <a:extLst>
              <a:ext uri="{FF2B5EF4-FFF2-40B4-BE49-F238E27FC236}">
                <a16:creationId xmlns:a16="http://schemas.microsoft.com/office/drawing/2014/main" id="{B3A84FCF-BAC7-4061-9473-78BD8E2B68FE}"/>
              </a:ext>
            </a:extLst>
          </p:cNvPr>
          <p:cNvSpPr txBox="1"/>
          <p:nvPr/>
        </p:nvSpPr>
        <p:spPr>
          <a:xfrm>
            <a:off x="3329131" y="404364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En Ağır Eylemler</a:t>
            </a:r>
            <a:endParaRPr lang="en-US" sz="1400" dirty="0"/>
          </a:p>
        </p:txBody>
      </p:sp>
      <p:sp>
        <p:nvSpPr>
          <p:cNvPr id="94" name="Text 45">
            <a:extLst>
              <a:ext uri="{FF2B5EF4-FFF2-40B4-BE49-F238E27FC236}">
                <a16:creationId xmlns:a16="http://schemas.microsoft.com/office/drawing/2014/main" id="{5FE90A02-F5E6-0706-F1DF-F9BFC5FAAB86}"/>
              </a:ext>
            </a:extLst>
          </p:cNvPr>
          <p:cNvSpPr txBox="1"/>
          <p:nvPr/>
        </p:nvSpPr>
        <p:spPr>
          <a:xfrm>
            <a:off x="2853643" y="4665439"/>
            <a:ext cx="1779422" cy="384048"/>
          </a:xfrm>
          <a:prstGeom prst="roundRect">
            <a:avLst>
              <a:gd name="adj" fmla="val 14286"/>
            </a:avLst>
          </a:prstGeom>
          <a:solidFill>
            <a:srgbClr val="7F1D1D"/>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Okuldan çıkarma</a:t>
            </a:r>
            <a:endParaRPr lang="en-US" sz="1300" dirty="0"/>
          </a:p>
        </p:txBody>
      </p:sp>
      <p:sp>
        <p:nvSpPr>
          <p:cNvPr id="96" name="Text 46">
            <a:extLst>
              <a:ext uri="{FF2B5EF4-FFF2-40B4-BE49-F238E27FC236}">
                <a16:creationId xmlns:a16="http://schemas.microsoft.com/office/drawing/2014/main" id="{1A2A1C62-8FF4-4E25-9676-BDC6FD18A9A6}"/>
              </a:ext>
            </a:extLst>
          </p:cNvPr>
          <p:cNvSpPr txBox="1"/>
          <p:nvPr/>
        </p:nvSpPr>
        <p:spPr>
          <a:xfrm>
            <a:off x="2853643" y="5159215"/>
            <a:ext cx="1779422" cy="1028700"/>
          </a:xfrm>
          <a:prstGeom prst="rect">
            <a:avLst/>
          </a:prstGeom>
          <a:noFill/>
          <a:ln/>
        </p:spPr>
        <p:txBody>
          <a:bodyPr wrap="square" lIns="0" tIns="0" rIns="0" bIns="0" rtlCol="0" anchor="t"/>
          <a:lstStyle/>
          <a:p>
            <a:pPr marL="0" indent="0">
              <a:buNone/>
            </a:pPr>
            <a:r>
              <a:rPr lang="en-US" sz="1250" b="1" dirty="0">
                <a:solidFill>
                  <a:srgbClr val="0F5C8C"/>
                </a:solidFill>
                <a:latin typeface="Arial" pitchFamily="34" charset="0"/>
                <a:ea typeface="Arial" pitchFamily="34" charset="-122"/>
                <a:cs typeface="Arial" pitchFamily="34" charset="-120"/>
              </a:rPr>
              <a:t>Uyuşturucu satışı</a:t>
            </a:r>
            <a:r>
              <a:rPr lang="en-US" sz="1250" dirty="0">
                <a:solidFill>
                  <a:srgbClr val="1A1A1A"/>
                </a:solidFill>
                <a:latin typeface="Arial" pitchFamily="34" charset="0"/>
                <a:ea typeface="Arial" pitchFamily="34" charset="-122"/>
                <a:cs typeface="Arial" pitchFamily="34" charset="-120"/>
              </a:rPr>
              <a:t>, örgütlü suç ve cinsel dokunulmazlığa karşı suçlar gibi eylemler.</a:t>
            </a:r>
            <a:endParaRPr lang="en-US" sz="1250" dirty="0"/>
          </a:p>
        </p:txBody>
      </p:sp>
      <p:sp>
        <p:nvSpPr>
          <p:cNvPr id="98" name="Uzaklaştırma Süresi">
            <a:extLst>
              <a:ext uri="{FF2B5EF4-FFF2-40B4-BE49-F238E27FC236}">
                <a16:creationId xmlns:a16="http://schemas.microsoft.com/office/drawing/2014/main" id="{0C56D2FF-37D7-7628-0514-0F35B7ED2A41}"/>
              </a:ext>
            </a:extLst>
          </p:cNvPr>
          <p:cNvSpPr/>
          <p:nvPr/>
        </p:nvSpPr>
        <p:spPr>
          <a:xfrm>
            <a:off x="4980538" y="391563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100" name="Text 48">
            <a:extLst>
              <a:ext uri="{FF2B5EF4-FFF2-40B4-BE49-F238E27FC236}">
                <a16:creationId xmlns:a16="http://schemas.microsoft.com/office/drawing/2014/main" id="{DA1A2E7D-B4CA-C705-039E-8FC6C3A4A304}"/>
              </a:ext>
            </a:extLst>
          </p:cNvPr>
          <p:cNvSpPr txBox="1"/>
          <p:nvPr/>
        </p:nvSpPr>
        <p:spPr>
          <a:xfrm>
            <a:off x="5145130" y="409851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8</a:t>
            </a:r>
            <a:endParaRPr lang="en-US" sz="1400" dirty="0"/>
          </a:p>
        </p:txBody>
      </p:sp>
      <p:sp>
        <p:nvSpPr>
          <p:cNvPr id="102" name="Text 49">
            <a:extLst>
              <a:ext uri="{FF2B5EF4-FFF2-40B4-BE49-F238E27FC236}">
                <a16:creationId xmlns:a16="http://schemas.microsoft.com/office/drawing/2014/main" id="{3B29DE1F-5FD0-7786-4F4C-385F8CDB2E1C}"/>
              </a:ext>
            </a:extLst>
          </p:cNvPr>
          <p:cNvSpPr txBox="1"/>
          <p:nvPr/>
        </p:nvSpPr>
        <p:spPr>
          <a:xfrm>
            <a:off x="5620618" y="404364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Uzaklaştırma Süresi</a:t>
            </a:r>
            <a:endParaRPr lang="en-US" sz="1400" dirty="0"/>
          </a:p>
        </p:txBody>
      </p:sp>
      <p:sp>
        <p:nvSpPr>
          <p:cNvPr id="104" name="Text 50">
            <a:extLst>
              <a:ext uri="{FF2B5EF4-FFF2-40B4-BE49-F238E27FC236}">
                <a16:creationId xmlns:a16="http://schemas.microsoft.com/office/drawing/2014/main" id="{1FD4B864-91D0-0F81-9DB4-0BE51B012371}"/>
              </a:ext>
            </a:extLst>
          </p:cNvPr>
          <p:cNvSpPr txBox="1"/>
          <p:nvPr/>
        </p:nvSpPr>
        <p:spPr>
          <a:xfrm>
            <a:off x="5145130" y="4665439"/>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Ders ve sınav yok</a:t>
            </a:r>
            <a:endParaRPr lang="en-US" sz="1300" dirty="0"/>
          </a:p>
        </p:txBody>
      </p:sp>
      <p:sp>
        <p:nvSpPr>
          <p:cNvPr id="106" name="Text 51">
            <a:extLst>
              <a:ext uri="{FF2B5EF4-FFF2-40B4-BE49-F238E27FC236}">
                <a16:creationId xmlns:a16="http://schemas.microsoft.com/office/drawing/2014/main" id="{6A1122FD-05DA-CEAB-063E-B85F47C919C4}"/>
              </a:ext>
            </a:extLst>
          </p:cNvPr>
          <p:cNvSpPr txBox="1"/>
          <p:nvPr/>
        </p:nvSpPr>
        <p:spPr>
          <a:xfrm>
            <a:off x="5145130" y="5159215"/>
            <a:ext cx="1779422" cy="102870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Uzaklaştırma süresince öğrenci </a:t>
            </a:r>
            <a:r>
              <a:rPr lang="en-US" sz="1250" b="1" dirty="0">
                <a:solidFill>
                  <a:srgbClr val="0F5C8C"/>
                </a:solidFill>
                <a:latin typeface="Arial" pitchFamily="34" charset="0"/>
                <a:ea typeface="Arial" pitchFamily="34" charset="-122"/>
                <a:cs typeface="Arial" pitchFamily="34" charset="-120"/>
              </a:rPr>
              <a:t>derslere ve sınavlara katılamaz</a:t>
            </a:r>
            <a:r>
              <a:rPr lang="en-US" sz="1250" dirty="0">
                <a:solidFill>
                  <a:srgbClr val="1A1A1A"/>
                </a:solidFill>
                <a:latin typeface="Arial" pitchFamily="34" charset="0"/>
                <a:ea typeface="Arial" pitchFamily="34" charset="-122"/>
                <a:cs typeface="Arial" pitchFamily="34" charset="-120"/>
              </a:rPr>
              <a:t>.</a:t>
            </a:r>
            <a:endParaRPr lang="en-US" sz="1250" dirty="0"/>
          </a:p>
        </p:txBody>
      </p:sp>
      <p:sp>
        <p:nvSpPr>
          <p:cNvPr id="108" name="Savunma Hakkı">
            <a:extLst>
              <a:ext uri="{FF2B5EF4-FFF2-40B4-BE49-F238E27FC236}">
                <a16:creationId xmlns:a16="http://schemas.microsoft.com/office/drawing/2014/main" id="{A7A36146-BD2E-5DD0-46DF-F16F725A0FB8}"/>
              </a:ext>
            </a:extLst>
          </p:cNvPr>
          <p:cNvSpPr/>
          <p:nvPr/>
        </p:nvSpPr>
        <p:spPr>
          <a:xfrm>
            <a:off x="7272024" y="391563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110" name="Text 53">
            <a:extLst>
              <a:ext uri="{FF2B5EF4-FFF2-40B4-BE49-F238E27FC236}">
                <a16:creationId xmlns:a16="http://schemas.microsoft.com/office/drawing/2014/main" id="{CD6279C9-623F-7BDA-A6BD-83CBD4C888C9}"/>
              </a:ext>
            </a:extLst>
          </p:cNvPr>
          <p:cNvSpPr txBox="1"/>
          <p:nvPr/>
        </p:nvSpPr>
        <p:spPr>
          <a:xfrm>
            <a:off x="7436616" y="409851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9</a:t>
            </a:r>
            <a:endParaRPr lang="en-US" sz="1400" dirty="0"/>
          </a:p>
        </p:txBody>
      </p:sp>
      <p:sp>
        <p:nvSpPr>
          <p:cNvPr id="112" name="Text 54">
            <a:extLst>
              <a:ext uri="{FF2B5EF4-FFF2-40B4-BE49-F238E27FC236}">
                <a16:creationId xmlns:a16="http://schemas.microsoft.com/office/drawing/2014/main" id="{D8F8B3D2-988E-05EF-6731-324E687370DA}"/>
              </a:ext>
            </a:extLst>
          </p:cNvPr>
          <p:cNvSpPr txBox="1"/>
          <p:nvPr/>
        </p:nvSpPr>
        <p:spPr>
          <a:xfrm>
            <a:off x="7912104" y="404364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Savunma Hakkı</a:t>
            </a:r>
            <a:endParaRPr lang="en-US" sz="1400" dirty="0"/>
          </a:p>
        </p:txBody>
      </p:sp>
      <p:sp>
        <p:nvSpPr>
          <p:cNvPr id="114" name="Text 55">
            <a:extLst>
              <a:ext uri="{FF2B5EF4-FFF2-40B4-BE49-F238E27FC236}">
                <a16:creationId xmlns:a16="http://schemas.microsoft.com/office/drawing/2014/main" id="{84C8D67D-FC3D-5F7E-2D98-CCF52E9F4FD6}"/>
              </a:ext>
            </a:extLst>
          </p:cNvPr>
          <p:cNvSpPr txBox="1"/>
          <p:nvPr/>
        </p:nvSpPr>
        <p:spPr>
          <a:xfrm>
            <a:off x="7436616" y="4665439"/>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En az 7 gün</a:t>
            </a:r>
            <a:endParaRPr lang="en-US" sz="1300" dirty="0"/>
          </a:p>
        </p:txBody>
      </p:sp>
      <p:sp>
        <p:nvSpPr>
          <p:cNvPr id="116" name="Text 56">
            <a:extLst>
              <a:ext uri="{FF2B5EF4-FFF2-40B4-BE49-F238E27FC236}">
                <a16:creationId xmlns:a16="http://schemas.microsoft.com/office/drawing/2014/main" id="{A38E4B18-54AC-5F33-B179-8A66B5BB1E48}"/>
              </a:ext>
            </a:extLst>
          </p:cNvPr>
          <p:cNvSpPr txBox="1"/>
          <p:nvPr/>
        </p:nvSpPr>
        <p:spPr>
          <a:xfrm>
            <a:off x="7436616" y="5159215"/>
            <a:ext cx="1779422" cy="102870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Suçlama, savunma tarihinden </a:t>
            </a:r>
            <a:r>
              <a:rPr lang="en-US" sz="1250" b="1" dirty="0">
                <a:solidFill>
                  <a:srgbClr val="0F5C8C"/>
                </a:solidFill>
                <a:latin typeface="Arial" pitchFamily="34" charset="0"/>
                <a:ea typeface="Arial" pitchFamily="34" charset="-122"/>
                <a:cs typeface="Arial" pitchFamily="34" charset="-120"/>
              </a:rPr>
              <a:t>en az 7 gün önce yazılı</a:t>
            </a:r>
            <a:r>
              <a:rPr lang="en-US" sz="1250" dirty="0">
                <a:solidFill>
                  <a:srgbClr val="1A1A1A"/>
                </a:solidFill>
                <a:latin typeface="Arial" pitchFamily="34" charset="0"/>
                <a:ea typeface="Arial" pitchFamily="34" charset="-122"/>
                <a:cs typeface="Arial" pitchFamily="34" charset="-120"/>
              </a:rPr>
              <a:t> bildirilir. Savunma </a:t>
            </a:r>
            <a:r>
              <a:rPr lang="en-US" sz="1250" b="1" dirty="0">
                <a:solidFill>
                  <a:srgbClr val="0F5C8C"/>
                </a:solidFill>
                <a:latin typeface="Arial" pitchFamily="34" charset="0"/>
                <a:ea typeface="Arial" pitchFamily="34" charset="-122"/>
                <a:cs typeface="Arial" pitchFamily="34" charset="-120"/>
              </a:rPr>
              <a:t>sözlü veya yazılı</a:t>
            </a:r>
            <a:r>
              <a:rPr lang="en-US" sz="1250" dirty="0">
                <a:solidFill>
                  <a:srgbClr val="1A1A1A"/>
                </a:solidFill>
                <a:latin typeface="Arial" pitchFamily="34" charset="0"/>
                <a:ea typeface="Arial" pitchFamily="34" charset="-122"/>
                <a:cs typeface="Arial" pitchFamily="34" charset="-120"/>
              </a:rPr>
              <a:t> verilebilir.</a:t>
            </a:r>
            <a:endParaRPr lang="en-US" sz="1250" dirty="0"/>
          </a:p>
        </p:txBody>
      </p:sp>
      <p:sp>
        <p:nvSpPr>
          <p:cNvPr id="118" name="Cezaya İtiraz">
            <a:extLst>
              <a:ext uri="{FF2B5EF4-FFF2-40B4-BE49-F238E27FC236}">
                <a16:creationId xmlns:a16="http://schemas.microsoft.com/office/drawing/2014/main" id="{035E6D0D-5115-4D62-5214-E7B38CC4F181}"/>
              </a:ext>
            </a:extLst>
          </p:cNvPr>
          <p:cNvSpPr/>
          <p:nvPr/>
        </p:nvSpPr>
        <p:spPr>
          <a:xfrm>
            <a:off x="9563511" y="3915631"/>
            <a:ext cx="2108606" cy="2400300"/>
          </a:xfrm>
          <a:prstGeom prst="roundRect">
            <a:avLst>
              <a:gd name="adj" fmla="val 4337"/>
            </a:avLst>
          </a:prstGeom>
          <a:solidFill>
            <a:srgbClr val="EEF5FA"/>
          </a:solidFill>
          <a:ln w="12700">
            <a:solidFill>
              <a:srgbClr val="EEF5FA"/>
            </a:solidFill>
            <a:prstDash val="solid"/>
          </a:ln>
        </p:spPr>
        <p:txBody>
          <a:bodyPr/>
          <a:lstStyle/>
          <a:p>
            <a:endParaRPr lang="tr-TR"/>
          </a:p>
        </p:txBody>
      </p:sp>
      <p:sp>
        <p:nvSpPr>
          <p:cNvPr id="120" name="Text 58">
            <a:extLst>
              <a:ext uri="{FF2B5EF4-FFF2-40B4-BE49-F238E27FC236}">
                <a16:creationId xmlns:a16="http://schemas.microsoft.com/office/drawing/2014/main" id="{E8D89314-C826-4E0E-F60E-B3D0463AB3C3}"/>
              </a:ext>
            </a:extLst>
          </p:cNvPr>
          <p:cNvSpPr txBox="1"/>
          <p:nvPr/>
        </p:nvSpPr>
        <p:spPr>
          <a:xfrm>
            <a:off x="9728103" y="4098511"/>
            <a:ext cx="384048" cy="384048"/>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10</a:t>
            </a:r>
            <a:endParaRPr lang="en-US" sz="1400" dirty="0"/>
          </a:p>
        </p:txBody>
      </p:sp>
      <p:sp>
        <p:nvSpPr>
          <p:cNvPr id="122" name="Text 59">
            <a:extLst>
              <a:ext uri="{FF2B5EF4-FFF2-40B4-BE49-F238E27FC236}">
                <a16:creationId xmlns:a16="http://schemas.microsoft.com/office/drawing/2014/main" id="{95F36E8C-FFAF-1CC5-53A9-EFD01DBE57EB}"/>
              </a:ext>
            </a:extLst>
          </p:cNvPr>
          <p:cNvSpPr txBox="1"/>
          <p:nvPr/>
        </p:nvSpPr>
        <p:spPr>
          <a:xfrm>
            <a:off x="10203591" y="4043647"/>
            <a:ext cx="1331366" cy="512064"/>
          </a:xfrm>
          <a:prstGeom prst="rect">
            <a:avLst/>
          </a:prstGeom>
          <a:noFill/>
          <a:ln/>
        </p:spPr>
        <p:txBody>
          <a:bodyPr wrap="square" lIns="0" tIns="0" rIns="0" bIns="0" rtlCol="0" anchor="ctr"/>
          <a:lstStyle/>
          <a:p>
            <a:pPr marL="0" indent="0">
              <a:buNone/>
            </a:pPr>
            <a:r>
              <a:rPr lang="en-US" sz="1400" b="1" dirty="0">
                <a:solidFill>
                  <a:srgbClr val="1A1A1A"/>
                </a:solidFill>
                <a:latin typeface="Arial" pitchFamily="34" charset="0"/>
                <a:ea typeface="Arial" pitchFamily="34" charset="-122"/>
                <a:cs typeface="Arial" pitchFamily="34" charset="-120"/>
              </a:rPr>
              <a:t>Cezaya İtiraz</a:t>
            </a:r>
            <a:endParaRPr lang="en-US" sz="1400" dirty="0"/>
          </a:p>
        </p:txBody>
      </p:sp>
      <p:sp>
        <p:nvSpPr>
          <p:cNvPr id="124" name="Text 60">
            <a:extLst>
              <a:ext uri="{FF2B5EF4-FFF2-40B4-BE49-F238E27FC236}">
                <a16:creationId xmlns:a16="http://schemas.microsoft.com/office/drawing/2014/main" id="{25902B02-D267-4C4E-67E4-34D855F98BC1}"/>
              </a:ext>
            </a:extLst>
          </p:cNvPr>
          <p:cNvSpPr txBox="1"/>
          <p:nvPr/>
        </p:nvSpPr>
        <p:spPr>
          <a:xfrm>
            <a:off x="9728103" y="4665439"/>
            <a:ext cx="1779422" cy="384048"/>
          </a:xfrm>
          <a:prstGeom prst="roundRect">
            <a:avLst>
              <a:gd name="adj" fmla="val 14286"/>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15 gün</a:t>
            </a:r>
            <a:endParaRPr lang="en-US" sz="1300" dirty="0"/>
          </a:p>
        </p:txBody>
      </p:sp>
      <p:sp>
        <p:nvSpPr>
          <p:cNvPr id="126" name="Text 61">
            <a:extLst>
              <a:ext uri="{FF2B5EF4-FFF2-40B4-BE49-F238E27FC236}">
                <a16:creationId xmlns:a16="http://schemas.microsoft.com/office/drawing/2014/main" id="{CD38DFF5-D880-1A14-3B02-6F25A70F3FA9}"/>
              </a:ext>
            </a:extLst>
          </p:cNvPr>
          <p:cNvSpPr txBox="1"/>
          <p:nvPr/>
        </p:nvSpPr>
        <p:spPr>
          <a:xfrm>
            <a:off x="9728103" y="5159215"/>
            <a:ext cx="1779422" cy="1028700"/>
          </a:xfrm>
          <a:prstGeom prst="rect">
            <a:avLst/>
          </a:prstGeom>
          <a:noFill/>
          <a:ln/>
        </p:spPr>
        <p:txBody>
          <a:bodyPr wrap="square" lIns="0" tIns="0" rIns="0" bIns="0" rtlCol="0" anchor="t"/>
          <a:lstStyle/>
          <a:p>
            <a:pPr marL="0" indent="0">
              <a:buNone/>
            </a:pPr>
            <a:r>
              <a:rPr lang="en-US" sz="1250" dirty="0">
                <a:solidFill>
                  <a:srgbClr val="1A1A1A"/>
                </a:solidFill>
                <a:latin typeface="Arial" pitchFamily="34" charset="0"/>
                <a:ea typeface="Arial" pitchFamily="34" charset="-122"/>
                <a:cs typeface="Arial" pitchFamily="34" charset="-120"/>
              </a:rPr>
              <a:t>Cezaya karşı </a:t>
            </a:r>
            <a:r>
              <a:rPr lang="en-US" sz="1250" b="1" dirty="0">
                <a:solidFill>
                  <a:srgbClr val="0F5C8C"/>
                </a:solidFill>
                <a:latin typeface="Arial" pitchFamily="34" charset="0"/>
                <a:ea typeface="Arial" pitchFamily="34" charset="-122"/>
                <a:cs typeface="Arial" pitchFamily="34" charset="-120"/>
              </a:rPr>
              <a:t>15 gün içinde üniversite yönetim kuruluna</a:t>
            </a:r>
            <a:r>
              <a:rPr lang="en-US" sz="1250" dirty="0">
                <a:solidFill>
                  <a:srgbClr val="1A1A1A"/>
                </a:solidFill>
                <a:latin typeface="Arial" pitchFamily="34" charset="0"/>
                <a:ea typeface="Arial" pitchFamily="34" charset="-122"/>
                <a:cs typeface="Arial" pitchFamily="34" charset="-120"/>
              </a:rPr>
              <a:t> itiraz edilebilir; </a:t>
            </a:r>
            <a:r>
              <a:rPr lang="en-US" sz="1250" b="1" dirty="0">
                <a:solidFill>
                  <a:srgbClr val="0F5C8C"/>
                </a:solidFill>
                <a:latin typeface="Arial" pitchFamily="34" charset="0"/>
                <a:ea typeface="Arial" pitchFamily="34" charset="-122"/>
                <a:cs typeface="Arial" pitchFamily="34" charset="-120"/>
              </a:rPr>
              <a:t>idari yargı</a:t>
            </a:r>
            <a:r>
              <a:rPr lang="en-US" sz="1250" dirty="0">
                <a:solidFill>
                  <a:srgbClr val="1A1A1A"/>
                </a:solidFill>
                <a:latin typeface="Arial" pitchFamily="34" charset="0"/>
                <a:ea typeface="Arial" pitchFamily="34" charset="-122"/>
                <a:cs typeface="Arial" pitchFamily="34" charset="-120"/>
              </a:rPr>
              <a:t> yolu da açıktır.</a:t>
            </a:r>
            <a:endParaRPr lang="en-US" sz="1250" dirty="0"/>
          </a:p>
        </p:txBody>
      </p:sp>
    </p:spTree>
    <p:extLst>
      <p:ext uri="{BB962C8B-B14F-4D97-AF65-F5344CB8AC3E}">
        <p14:creationId xmlns:p14="http://schemas.microsoft.com/office/powerpoint/2010/main" val="2246347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Çift Anadal (ÇAP)"/>
          <p:cNvSpPr/>
          <p:nvPr/>
        </p:nvSpPr>
        <p:spPr>
          <a:xfrm>
            <a:off x="457200" y="1261872"/>
            <a:ext cx="5532120" cy="5120640"/>
          </a:xfrm>
          <a:prstGeom prst="roundRect">
            <a:avLst>
              <a:gd name="adj" fmla="val 2143"/>
            </a:avLst>
          </a:prstGeom>
          <a:solidFill>
            <a:srgbClr val="EEF5FA"/>
          </a:solidFill>
          <a:ln w="12700">
            <a:solidFill>
              <a:srgbClr val="EEF5FA"/>
            </a:solidFill>
            <a:prstDash val="solid"/>
          </a:ln>
        </p:spPr>
        <p:txBody>
          <a:bodyPr/>
          <a:lstStyle/>
          <a:p>
            <a:endParaRPr lang="tr-TR"/>
          </a:p>
        </p:txBody>
      </p:sp>
      <p:sp>
        <p:nvSpPr>
          <p:cNvPr id="6" name="Text 4"/>
          <p:cNvSpPr txBox="1"/>
          <p:nvPr/>
        </p:nvSpPr>
        <p:spPr>
          <a:xfrm>
            <a:off x="731520" y="1371600"/>
            <a:ext cx="2606040" cy="438912"/>
          </a:xfrm>
          <a:prstGeom prst="rect">
            <a:avLst/>
          </a:prstGeom>
          <a:noFill/>
          <a:ln/>
        </p:spPr>
        <p:txBody>
          <a:bodyPr wrap="square" lIns="0" tIns="0" rIns="0" bIns="0" rtlCol="0" anchor="ctr"/>
          <a:lstStyle/>
          <a:p>
            <a:pPr marL="0" indent="0">
              <a:buNone/>
            </a:pPr>
            <a:r>
              <a:rPr lang="en-US" sz="2200" b="1" dirty="0">
                <a:solidFill>
                  <a:srgbClr val="0F5C8C"/>
                </a:solidFill>
                <a:latin typeface="Arial" pitchFamily="34" charset="0"/>
                <a:ea typeface="Arial" pitchFamily="34" charset="-122"/>
                <a:cs typeface="Arial" pitchFamily="34" charset="-120"/>
              </a:rPr>
              <a:t>Çift Anadal (ÇAP)</a:t>
            </a:r>
            <a:endParaRPr lang="en-US" sz="2200" dirty="0"/>
          </a:p>
        </p:txBody>
      </p:sp>
      <p:sp>
        <p:nvSpPr>
          <p:cNvPr id="8" name="Text 6"/>
          <p:cNvSpPr txBox="1"/>
          <p:nvPr/>
        </p:nvSpPr>
        <p:spPr>
          <a:xfrm>
            <a:off x="3474720" y="1417320"/>
            <a:ext cx="2240280" cy="365760"/>
          </a:xfrm>
          <a:prstGeom prst="roundRect">
            <a:avLst>
              <a:gd name="adj" fmla="val 15000"/>
            </a:avLst>
          </a:prstGeom>
          <a:solidFill>
            <a:srgbClr val="DCEBF5"/>
          </a:solidFill>
          <a:ln/>
        </p:spPr>
        <p:txBody>
          <a:bodyPr wrap="square" lIns="0" tIns="0" rIns="0" bIns="0" rtlCol="0" anchor="ctr"/>
          <a:lstStyle/>
          <a:p>
            <a:pPr marL="0" indent="0" algn="ctr">
              <a:buNone/>
            </a:pPr>
            <a:r>
              <a:rPr lang="en-US" sz="1300" b="1" dirty="0">
                <a:solidFill>
                  <a:srgbClr val="0F5C8C"/>
                </a:solidFill>
                <a:latin typeface="Arial" pitchFamily="34" charset="0"/>
                <a:ea typeface="Arial" pitchFamily="34" charset="-122"/>
                <a:cs typeface="Arial" pitchFamily="34" charset="-120"/>
              </a:rPr>
              <a:t>9 program · 16 kontenjan</a:t>
            </a:r>
            <a:endParaRPr lang="en-US" sz="1300" dirty="0"/>
          </a:p>
        </p:txBody>
      </p:sp>
      <p:graphicFrame>
        <p:nvGraphicFramePr>
          <p:cNvPr id="9" name="Table 0"/>
          <p:cNvGraphicFramePr>
            <a:graphicFrameLocks noGrp="1"/>
          </p:cNvGraphicFramePr>
          <p:nvPr>
            <p:extLst>
              <p:ext uri="{D42A27DB-BD31-4B8C-83A1-F6EECF244321}">
                <p14:modId xmlns:p14="http://schemas.microsoft.com/office/powerpoint/2010/main" val="1081242535"/>
              </p:ext>
            </p:extLst>
          </p:nvPr>
        </p:nvGraphicFramePr>
        <p:xfrm>
          <a:off x="731520" y="2176272"/>
          <a:ext cx="4983480" cy="3696921"/>
        </p:xfrm>
        <a:graphic>
          <a:graphicData uri="http://schemas.openxmlformats.org/drawingml/2006/table">
            <a:tbl>
              <a:tblPr/>
              <a:tblGrid>
                <a:gridCol w="356616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tblGrid>
              <a:tr h="347472">
                <a:tc>
                  <a:txBody>
                    <a:bodyPr/>
                    <a:lstStyle/>
                    <a:p>
                      <a:pPr marL="0" indent="0">
                        <a:buNone/>
                      </a:pPr>
                      <a:r>
                        <a:rPr lang="en-US" sz="1400" b="1" dirty="0">
                          <a:solidFill>
                            <a:srgbClr val="FFFFFF"/>
                          </a:solidFill>
                          <a:latin typeface="Arial" pitchFamily="34" charset="0"/>
                          <a:ea typeface="Arial" pitchFamily="34" charset="-122"/>
                          <a:cs typeface="Arial" pitchFamily="34" charset="-120"/>
                        </a:rPr>
                        <a:t>Program</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Kontenjan</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Elektrik-Elektronik Mühendisliği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2"/>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İnşaat Mühendisliği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3</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İşletme</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4"/>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Makine Mühendisliği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Matematik</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6"/>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Moleküler Biyoloji ve Genetik</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Orman Endüstri Mühendisliği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8"/>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Uluslararası Ticaret ve Lojistik</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3</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72161">
                <a:tc>
                  <a:txBody>
                    <a:bodyPr/>
                    <a:lstStyle/>
                    <a:p>
                      <a:pPr marL="0" indent="0">
                        <a:buNone/>
                      </a:pPr>
                      <a:r>
                        <a:rPr lang="en-US" sz="1400" dirty="0">
                          <a:solidFill>
                            <a:srgbClr val="1A1A1A"/>
                          </a:solidFill>
                          <a:latin typeface="Arial" pitchFamily="34" charset="0"/>
                          <a:ea typeface="Arial" pitchFamily="34" charset="-122"/>
                          <a:cs typeface="Arial" pitchFamily="34" charset="-120"/>
                        </a:rPr>
                        <a:t>Yönetim Bilişim Sistemleri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5C8C"/>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10"/>
                  </a:ext>
                </a:extLst>
              </a:tr>
            </a:tbl>
          </a:graphicData>
        </a:graphic>
      </p:graphicFrame>
      <p:sp>
        <p:nvSpPr>
          <p:cNvPr id="10" name="Yandal"/>
          <p:cNvSpPr/>
          <p:nvPr/>
        </p:nvSpPr>
        <p:spPr>
          <a:xfrm>
            <a:off x="6199632" y="1261872"/>
            <a:ext cx="5532120" cy="5120640"/>
          </a:xfrm>
          <a:prstGeom prst="roundRect">
            <a:avLst>
              <a:gd name="adj" fmla="val 2143"/>
            </a:avLst>
          </a:prstGeom>
          <a:solidFill>
            <a:srgbClr val="EEF5FA"/>
          </a:solidFill>
          <a:ln w="12700">
            <a:solidFill>
              <a:srgbClr val="EEF5FA"/>
            </a:solidFill>
            <a:prstDash val="solid"/>
          </a:ln>
        </p:spPr>
        <p:txBody>
          <a:bodyPr/>
          <a:lstStyle/>
          <a:p>
            <a:endParaRPr lang="tr-TR"/>
          </a:p>
        </p:txBody>
      </p:sp>
      <p:sp>
        <p:nvSpPr>
          <p:cNvPr id="11" name="Text 8"/>
          <p:cNvSpPr txBox="1"/>
          <p:nvPr/>
        </p:nvSpPr>
        <p:spPr>
          <a:xfrm>
            <a:off x="6473952" y="1371600"/>
            <a:ext cx="2606040" cy="438912"/>
          </a:xfrm>
          <a:prstGeom prst="rect">
            <a:avLst/>
          </a:prstGeom>
          <a:noFill/>
          <a:ln/>
        </p:spPr>
        <p:txBody>
          <a:bodyPr wrap="square" lIns="0" tIns="0" rIns="0" bIns="0" rtlCol="0" anchor="ctr"/>
          <a:lstStyle/>
          <a:p>
            <a:pPr marL="0" indent="0">
              <a:buNone/>
            </a:pPr>
            <a:r>
              <a:rPr lang="en-US" sz="2200" b="1" dirty="0">
                <a:solidFill>
                  <a:srgbClr val="0F766E"/>
                </a:solidFill>
                <a:latin typeface="Arial" pitchFamily="34" charset="0"/>
                <a:ea typeface="Arial" pitchFamily="34" charset="-122"/>
                <a:cs typeface="Arial" pitchFamily="34" charset="-120"/>
              </a:rPr>
              <a:t>Yandal</a:t>
            </a:r>
            <a:endParaRPr lang="en-US" sz="2200" dirty="0"/>
          </a:p>
        </p:txBody>
      </p:sp>
      <p:sp>
        <p:nvSpPr>
          <p:cNvPr id="13" name="Text 10"/>
          <p:cNvSpPr txBox="1"/>
          <p:nvPr/>
        </p:nvSpPr>
        <p:spPr>
          <a:xfrm>
            <a:off x="9217152" y="1417320"/>
            <a:ext cx="2240280" cy="365760"/>
          </a:xfrm>
          <a:prstGeom prst="roundRect">
            <a:avLst>
              <a:gd name="adj" fmla="val 15000"/>
            </a:avLst>
          </a:prstGeom>
          <a:solidFill>
            <a:srgbClr val="DDF3EF"/>
          </a:solidFill>
          <a:ln/>
        </p:spPr>
        <p:txBody>
          <a:bodyPr wrap="square" lIns="0" tIns="0" rIns="0" bIns="0" rtlCol="0" anchor="ctr"/>
          <a:lstStyle/>
          <a:p>
            <a:pPr marL="0" indent="0" algn="ctr">
              <a:buNone/>
            </a:pPr>
            <a:r>
              <a:rPr lang="en-US" sz="1300" b="1" dirty="0">
                <a:solidFill>
                  <a:srgbClr val="0F766E"/>
                </a:solidFill>
                <a:latin typeface="Arial" pitchFamily="34" charset="0"/>
                <a:ea typeface="Arial" pitchFamily="34" charset="-122"/>
                <a:cs typeface="Arial" pitchFamily="34" charset="-120"/>
              </a:rPr>
              <a:t>11 program · 25 kontenjan</a:t>
            </a:r>
            <a:endParaRPr lang="en-US" sz="1300" dirty="0"/>
          </a:p>
        </p:txBody>
      </p:sp>
      <p:graphicFrame>
        <p:nvGraphicFramePr>
          <p:cNvPr id="14" name="Table 1"/>
          <p:cNvGraphicFramePr>
            <a:graphicFrameLocks noGrp="1"/>
          </p:cNvGraphicFramePr>
          <p:nvPr/>
        </p:nvGraphicFramePr>
        <p:xfrm>
          <a:off x="6473952" y="2176272"/>
          <a:ext cx="4983480" cy="4069080"/>
        </p:xfrm>
        <a:graphic>
          <a:graphicData uri="http://schemas.openxmlformats.org/drawingml/2006/table">
            <a:tbl>
              <a:tblPr/>
              <a:tblGrid>
                <a:gridCol w="356616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tblGrid>
              <a:tr h="347472">
                <a:tc>
                  <a:txBody>
                    <a:bodyPr/>
                    <a:lstStyle/>
                    <a:p>
                      <a:pPr marL="0" indent="0">
                        <a:buNone/>
                      </a:pPr>
                      <a:r>
                        <a:rPr lang="en-US" sz="1400" b="1" dirty="0">
                          <a:solidFill>
                            <a:srgbClr val="FFFFFF"/>
                          </a:solidFill>
                          <a:latin typeface="Arial" pitchFamily="34" charset="0"/>
                          <a:ea typeface="Arial" pitchFamily="34" charset="-122"/>
                          <a:cs typeface="Arial" pitchFamily="34" charset="-120"/>
                        </a:rPr>
                        <a:t>Program</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766E"/>
                    </a:solidFill>
                  </a:tcPr>
                </a:tc>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Kontenjan</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766E"/>
                    </a:solidFill>
                  </a:tcPr>
                </a:tc>
                <a:extLst>
                  <a:ext uri="{0D108BD9-81ED-4DB2-BD59-A6C34878D82A}">
                    <a16:rowId xmlns:a16="http://schemas.microsoft.com/office/drawing/2014/main" val="10000"/>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Bilgisayar Teknolojisi ve Bilişim Sistemleri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5</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Elektrik-Elektronik Mühendisliği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2"/>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İktisat</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İşletme</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4"/>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Makine Mühendisliği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Matematik</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3</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6"/>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Moleküler Biyoloji ve Genetik</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Orman Mühendisliği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08"/>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Peyzaj Mimarlığı</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Uluslararası Ticaret ve Lojistik</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3</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7FAFC"/>
                    </a:solidFill>
                  </a:tcPr>
                </a:tc>
                <a:extLst>
                  <a:ext uri="{0D108BD9-81ED-4DB2-BD59-A6C34878D82A}">
                    <a16:rowId xmlns:a16="http://schemas.microsoft.com/office/drawing/2014/main" val="10010"/>
                  </a:ext>
                </a:extLst>
              </a:tr>
              <a:tr h="338328">
                <a:tc>
                  <a:txBody>
                    <a:bodyPr/>
                    <a:lstStyle/>
                    <a:p>
                      <a:pPr marL="0" indent="0">
                        <a:buNone/>
                      </a:pPr>
                      <a:r>
                        <a:rPr lang="en-US" sz="1400" dirty="0">
                          <a:solidFill>
                            <a:srgbClr val="1A1A1A"/>
                          </a:solidFill>
                          <a:latin typeface="Arial" pitchFamily="34" charset="0"/>
                          <a:ea typeface="Arial" pitchFamily="34" charset="-122"/>
                          <a:cs typeface="Arial" pitchFamily="34" charset="-120"/>
                        </a:rPr>
                        <a:t>Yönetim Bilişim Sistemleri</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F766E"/>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109728" marR="109728"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
        <p:nvSpPr>
          <p:cNvPr id="15" name="Başlık 14">
            <a:extLst>
              <a:ext uri="{FF2B5EF4-FFF2-40B4-BE49-F238E27FC236}">
                <a16:creationId xmlns:a16="http://schemas.microsoft.com/office/drawing/2014/main" id="{B82B4183-6A28-4FD4-64D9-813BBD46DCFB}"/>
              </a:ext>
            </a:extLst>
          </p:cNvPr>
          <p:cNvSpPr>
            <a:spLocks noGrp="1"/>
          </p:cNvSpPr>
          <p:nvPr>
            <p:ph type="title"/>
          </p:nvPr>
        </p:nvSpPr>
        <p:spPr/>
        <p:txBody>
          <a:bodyPr/>
          <a:lstStyle/>
          <a:p>
            <a:r>
              <a:rPr lang="tr-TR" dirty="0"/>
              <a:t>Bilgisayar Mühendisliği ÇAP ve </a:t>
            </a:r>
            <a:r>
              <a:rPr lang="tr-TR" dirty="0" err="1"/>
              <a:t>Yandal</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vuru Zamanı"/>
          <p:cNvSpPr/>
          <p:nvPr/>
        </p:nvSpPr>
        <p:spPr>
          <a:xfrm>
            <a:off x="457200" y="1325880"/>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6" name="Text 4"/>
          <p:cNvSpPr txBox="1"/>
          <p:nvPr/>
        </p:nvSpPr>
        <p:spPr>
          <a:xfrm>
            <a:off x="658368" y="1527048"/>
            <a:ext cx="402336" cy="402336"/>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7" name="Text 5"/>
          <p:cNvSpPr txBox="1"/>
          <p:nvPr/>
        </p:nvSpPr>
        <p:spPr>
          <a:xfrm>
            <a:off x="1188720" y="1481328"/>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Başvuru Zamanı</a:t>
            </a:r>
            <a:endParaRPr lang="en-US" sz="1700" dirty="0"/>
          </a:p>
        </p:txBody>
      </p:sp>
      <p:sp>
        <p:nvSpPr>
          <p:cNvPr id="8" name="Text 6"/>
          <p:cNvSpPr txBox="1"/>
          <p:nvPr/>
        </p:nvSpPr>
        <p:spPr>
          <a:xfrm>
            <a:off x="658368" y="2103120"/>
            <a:ext cx="3209544" cy="438912"/>
          </a:xfrm>
          <a:prstGeom prst="roundRect">
            <a:avLst>
              <a:gd name="adj" fmla="val 12500"/>
            </a:avLst>
          </a:prstGeom>
          <a:solidFill>
            <a:srgbClr val="DCEBF5"/>
          </a:solidFill>
          <a:ln/>
        </p:spPr>
        <p:txBody>
          <a:bodyPr wrap="square" lIns="0" tIns="0" rIns="0" bIns="0" rtlCol="0" anchor="ctr"/>
          <a:lstStyle/>
          <a:p>
            <a:pPr marL="0" indent="0" algn="ctr">
              <a:buNone/>
            </a:pPr>
            <a:r>
              <a:rPr lang="en-US" sz="1600" b="1" dirty="0">
                <a:solidFill>
                  <a:srgbClr val="0F5C8C"/>
                </a:solidFill>
                <a:latin typeface="Arial" pitchFamily="34" charset="0"/>
                <a:ea typeface="Arial" pitchFamily="34" charset="-122"/>
                <a:cs typeface="Arial" pitchFamily="34" charset="-120"/>
              </a:rPr>
              <a:t>3. – 5. yarıyıl başı</a:t>
            </a:r>
            <a:endParaRPr lang="en-US" sz="1600" dirty="0"/>
          </a:p>
        </p:txBody>
      </p:sp>
      <p:sp>
        <p:nvSpPr>
          <p:cNvPr id="9" name="Text 7"/>
          <p:cNvSpPr txBox="1"/>
          <p:nvPr/>
        </p:nvSpPr>
        <p:spPr>
          <a:xfrm>
            <a:off x="658368" y="2670048"/>
            <a:ext cx="3209544" cy="932688"/>
          </a:xfrm>
          <a:prstGeom prst="rect">
            <a:avLst/>
          </a:prstGeom>
          <a:noFill/>
          <a:ln/>
        </p:spPr>
        <p:txBody>
          <a:bodyPr wrap="square" lIns="0" tIns="0" rIns="0" bIns="0" rtlCol="0" anchor="t"/>
          <a:lstStyle/>
          <a:p>
            <a:pPr marL="0" indent="0">
              <a:buNone/>
            </a:pPr>
            <a:r>
              <a:rPr lang="en-US" sz="1350" dirty="0">
                <a:solidFill>
                  <a:srgbClr val="1A1A1A"/>
                </a:solidFill>
                <a:latin typeface="Arial" pitchFamily="34" charset="0"/>
                <a:ea typeface="Arial" pitchFamily="34" charset="-122"/>
                <a:cs typeface="Arial" pitchFamily="34" charset="-120"/>
              </a:rPr>
              <a:t>En erken </a:t>
            </a:r>
            <a:r>
              <a:rPr lang="en-US" sz="1350" b="1" dirty="0">
                <a:solidFill>
                  <a:srgbClr val="0F5C8C"/>
                </a:solidFill>
                <a:latin typeface="Arial" pitchFamily="34" charset="0"/>
                <a:ea typeface="Arial" pitchFamily="34" charset="-122"/>
                <a:cs typeface="Arial" pitchFamily="34" charset="-120"/>
              </a:rPr>
              <a:t>3. yarıyılın</a:t>
            </a:r>
            <a:r>
              <a:rPr lang="en-US" sz="1350" dirty="0">
                <a:solidFill>
                  <a:srgbClr val="1A1A1A"/>
                </a:solidFill>
                <a:latin typeface="Arial" pitchFamily="34" charset="0"/>
                <a:ea typeface="Arial" pitchFamily="34" charset="-122"/>
                <a:cs typeface="Arial" pitchFamily="34" charset="-120"/>
              </a:rPr>
              <a:t>, en geç </a:t>
            </a:r>
            <a:r>
              <a:rPr lang="en-US" sz="1350" b="1" dirty="0">
                <a:solidFill>
                  <a:srgbClr val="0F5C8C"/>
                </a:solidFill>
                <a:latin typeface="Arial" pitchFamily="34" charset="0"/>
                <a:ea typeface="Arial" pitchFamily="34" charset="-122"/>
                <a:cs typeface="Arial" pitchFamily="34" charset="-120"/>
              </a:rPr>
              <a:t>5. yarıyılın başında</a:t>
            </a:r>
            <a:r>
              <a:rPr lang="en-US" sz="1350" dirty="0">
                <a:solidFill>
                  <a:srgbClr val="1A1A1A"/>
                </a:solidFill>
                <a:latin typeface="Arial" pitchFamily="34" charset="0"/>
                <a:ea typeface="Arial" pitchFamily="34" charset="-122"/>
                <a:cs typeface="Arial" pitchFamily="34" charset="-120"/>
              </a:rPr>
              <a:t> başvurulur.</a:t>
            </a:r>
            <a:endParaRPr lang="en-US" sz="1350" dirty="0"/>
          </a:p>
        </p:txBody>
      </p:sp>
      <p:sp>
        <p:nvSpPr>
          <p:cNvPr id="10" name="Not Ortalaması"/>
          <p:cNvSpPr/>
          <p:nvPr/>
        </p:nvSpPr>
        <p:spPr>
          <a:xfrm>
            <a:off x="4288536" y="1325880"/>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11" name="Text 9"/>
          <p:cNvSpPr txBox="1"/>
          <p:nvPr/>
        </p:nvSpPr>
        <p:spPr>
          <a:xfrm>
            <a:off x="4489704" y="1527048"/>
            <a:ext cx="402336" cy="402336"/>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2" name="Text 10"/>
          <p:cNvSpPr txBox="1"/>
          <p:nvPr/>
        </p:nvSpPr>
        <p:spPr>
          <a:xfrm>
            <a:off x="5020056" y="1481328"/>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Not Ortalaması</a:t>
            </a:r>
            <a:endParaRPr lang="en-US" sz="1700" dirty="0"/>
          </a:p>
        </p:txBody>
      </p:sp>
      <p:sp>
        <p:nvSpPr>
          <p:cNvPr id="13" name="Text 11"/>
          <p:cNvSpPr txBox="1"/>
          <p:nvPr/>
        </p:nvSpPr>
        <p:spPr>
          <a:xfrm>
            <a:off x="4489704" y="2103120"/>
            <a:ext cx="3209544" cy="438912"/>
          </a:xfrm>
          <a:prstGeom prst="roundRect">
            <a:avLst>
              <a:gd name="adj" fmla="val 12500"/>
            </a:avLst>
          </a:prstGeom>
          <a:solidFill>
            <a:srgbClr val="DCEBF5"/>
          </a:solidFill>
          <a:ln/>
        </p:spPr>
        <p:txBody>
          <a:bodyPr wrap="square" lIns="0" tIns="0" rIns="0" bIns="0" rtlCol="0" anchor="ctr"/>
          <a:lstStyle/>
          <a:p>
            <a:pPr marL="0" indent="0" algn="ctr">
              <a:buNone/>
            </a:pPr>
            <a:r>
              <a:rPr lang="en-US" sz="1600" b="1" dirty="0">
                <a:solidFill>
                  <a:srgbClr val="0F5C8C"/>
                </a:solidFill>
                <a:latin typeface="Arial" pitchFamily="34" charset="0"/>
                <a:ea typeface="Arial" pitchFamily="34" charset="-122"/>
                <a:cs typeface="Arial" pitchFamily="34" charset="-120"/>
              </a:rPr>
              <a:t>GNO en az 3.00</a:t>
            </a:r>
            <a:endParaRPr lang="en-US" sz="1600" dirty="0"/>
          </a:p>
        </p:txBody>
      </p:sp>
      <p:sp>
        <p:nvSpPr>
          <p:cNvPr id="14" name="Text 12"/>
          <p:cNvSpPr txBox="1"/>
          <p:nvPr/>
        </p:nvSpPr>
        <p:spPr>
          <a:xfrm>
            <a:off x="4489704" y="2670048"/>
            <a:ext cx="3209544" cy="932688"/>
          </a:xfrm>
          <a:prstGeom prst="rect">
            <a:avLst/>
          </a:prstGeom>
          <a:noFill/>
          <a:ln/>
        </p:spPr>
        <p:txBody>
          <a:bodyPr wrap="square" lIns="0" tIns="0" rIns="0" bIns="0" rtlCol="0" anchor="t"/>
          <a:lstStyle/>
          <a:p>
            <a:pPr marL="0" indent="0">
              <a:buNone/>
            </a:pPr>
            <a:r>
              <a:rPr lang="en-US" sz="1350" dirty="0">
                <a:solidFill>
                  <a:srgbClr val="1A1A1A"/>
                </a:solidFill>
                <a:latin typeface="Arial" pitchFamily="34" charset="0"/>
                <a:ea typeface="Arial" pitchFamily="34" charset="-122"/>
                <a:cs typeface="Arial" pitchFamily="34" charset="-120"/>
              </a:rPr>
              <a:t>Ana daldaki genel not ortalaması </a:t>
            </a:r>
            <a:r>
              <a:rPr lang="en-US" sz="1350" b="1" dirty="0">
                <a:solidFill>
                  <a:srgbClr val="0F5C8C"/>
                </a:solidFill>
                <a:latin typeface="Arial" pitchFamily="34" charset="0"/>
                <a:ea typeface="Arial" pitchFamily="34" charset="-122"/>
                <a:cs typeface="Arial" pitchFamily="34" charset="-120"/>
              </a:rPr>
              <a:t>4.00 üzerinden en az 3.00</a:t>
            </a:r>
            <a:r>
              <a:rPr lang="en-US" sz="1350" dirty="0">
                <a:solidFill>
                  <a:srgbClr val="1A1A1A"/>
                </a:solidFill>
                <a:latin typeface="Arial" pitchFamily="34" charset="0"/>
                <a:ea typeface="Arial" pitchFamily="34" charset="-122"/>
                <a:cs typeface="Arial" pitchFamily="34" charset="-120"/>
              </a:rPr>
              <a:t> olmalıdır.</a:t>
            </a:r>
            <a:endParaRPr lang="en-US" sz="1350" dirty="0"/>
          </a:p>
        </p:txBody>
      </p:sp>
      <p:sp>
        <p:nvSpPr>
          <p:cNvPr id="15" name="Başarı Sırası"/>
          <p:cNvSpPr/>
          <p:nvPr/>
        </p:nvSpPr>
        <p:spPr>
          <a:xfrm>
            <a:off x="8119872" y="1325880"/>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16" name="Text 14"/>
          <p:cNvSpPr txBox="1"/>
          <p:nvPr/>
        </p:nvSpPr>
        <p:spPr>
          <a:xfrm>
            <a:off x="8321040" y="1527048"/>
            <a:ext cx="402336" cy="402336"/>
          </a:xfrm>
          <a:prstGeom prst="ellipse">
            <a:avLst/>
          </a:prstGeom>
          <a:solidFill>
            <a:srgbClr val="0F5C8C"/>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7" name="Text 15"/>
          <p:cNvSpPr txBox="1"/>
          <p:nvPr/>
        </p:nvSpPr>
        <p:spPr>
          <a:xfrm>
            <a:off x="8851392" y="1481328"/>
            <a:ext cx="2697480" cy="502920"/>
          </a:xfrm>
          <a:prstGeom prst="rect">
            <a:avLst/>
          </a:prstGeom>
          <a:noFill/>
          <a:ln/>
        </p:spPr>
        <p:txBody>
          <a:bodyPr wrap="square" lIns="0" tIns="0" rIns="0" bIns="0" rtlCol="0" anchor="ctr"/>
          <a:lstStyle/>
          <a:p>
            <a:r>
              <a:rPr lang="en-US" sz="1700" b="1" dirty="0" err="1">
                <a:solidFill>
                  <a:srgbClr val="1A1A1A"/>
                </a:solidFill>
                <a:latin typeface="Arial" pitchFamily="34" charset="0"/>
                <a:ea typeface="Arial" pitchFamily="34" charset="-122"/>
                <a:cs typeface="Arial" pitchFamily="34" charset="-120"/>
              </a:rPr>
              <a:t>Derslerini</a:t>
            </a:r>
            <a:r>
              <a:rPr lang="en-US" sz="1700" b="1" dirty="0">
                <a:solidFill>
                  <a:srgbClr val="1A1A1A"/>
                </a:solidFill>
                <a:latin typeface="Arial" pitchFamily="34" charset="0"/>
                <a:ea typeface="Arial" pitchFamily="34" charset="-122"/>
                <a:cs typeface="Arial" pitchFamily="34" charset="-120"/>
              </a:rPr>
              <a:t> </a:t>
            </a:r>
            <a:r>
              <a:rPr lang="en-US" sz="1700" b="1" dirty="0" err="1">
                <a:solidFill>
                  <a:srgbClr val="1A1A1A"/>
                </a:solidFill>
                <a:latin typeface="Arial" pitchFamily="34" charset="0"/>
                <a:ea typeface="Arial" pitchFamily="34" charset="-122"/>
                <a:cs typeface="Arial" pitchFamily="34" charset="-120"/>
              </a:rPr>
              <a:t>Tamamla</a:t>
            </a:r>
            <a:endParaRPr lang="en-US" sz="1700" dirty="0"/>
          </a:p>
        </p:txBody>
      </p:sp>
      <p:sp>
        <p:nvSpPr>
          <p:cNvPr id="18" name="Text 16"/>
          <p:cNvSpPr txBox="1"/>
          <p:nvPr/>
        </p:nvSpPr>
        <p:spPr>
          <a:xfrm>
            <a:off x="8321040" y="2103120"/>
            <a:ext cx="3209544" cy="438912"/>
          </a:xfrm>
          <a:prstGeom prst="roundRect">
            <a:avLst>
              <a:gd name="adj" fmla="val 12500"/>
            </a:avLst>
          </a:prstGeom>
          <a:solidFill>
            <a:srgbClr val="DCEBF5"/>
          </a:solidFill>
          <a:ln/>
        </p:spPr>
        <p:txBody>
          <a:bodyPr wrap="square" lIns="0" tIns="0" rIns="0" bIns="0" rtlCol="0" anchor="ctr"/>
          <a:lstStyle/>
          <a:p>
            <a:pPr algn="ctr"/>
            <a:r>
              <a:rPr lang="en-US" sz="1600" b="1" dirty="0" err="1">
                <a:solidFill>
                  <a:srgbClr val="0F5C8C"/>
                </a:solidFill>
                <a:latin typeface="Arial" pitchFamily="34" charset="0"/>
                <a:ea typeface="Arial" pitchFamily="34" charset="-122"/>
                <a:cs typeface="Arial" pitchFamily="34" charset="-120"/>
              </a:rPr>
              <a:t>Alttan</a:t>
            </a:r>
            <a:r>
              <a:rPr lang="en-US" sz="1600" b="1" dirty="0">
                <a:solidFill>
                  <a:srgbClr val="0F5C8C"/>
                </a:solidFill>
                <a:latin typeface="Arial" pitchFamily="34" charset="0"/>
                <a:ea typeface="Arial" pitchFamily="34" charset="-122"/>
                <a:cs typeface="Arial" pitchFamily="34" charset="-120"/>
              </a:rPr>
              <a:t> </a:t>
            </a:r>
            <a:r>
              <a:rPr lang="en-US" sz="1600" b="1" dirty="0" err="1">
                <a:solidFill>
                  <a:srgbClr val="0F5C8C"/>
                </a:solidFill>
                <a:latin typeface="Arial" pitchFamily="34" charset="0"/>
                <a:ea typeface="Arial" pitchFamily="34" charset="-122"/>
                <a:cs typeface="Arial" pitchFamily="34" charset="-120"/>
              </a:rPr>
              <a:t>ders</a:t>
            </a:r>
            <a:r>
              <a:rPr lang="en-US" sz="1600" b="1" dirty="0">
                <a:solidFill>
                  <a:srgbClr val="0F5C8C"/>
                </a:solidFill>
                <a:latin typeface="Arial" pitchFamily="34" charset="0"/>
                <a:ea typeface="Arial" pitchFamily="34" charset="-122"/>
                <a:cs typeface="Arial" pitchFamily="34" charset="-120"/>
              </a:rPr>
              <a:t> </a:t>
            </a:r>
            <a:r>
              <a:rPr lang="en-US" sz="1600" b="1" dirty="0" err="1">
                <a:solidFill>
                  <a:srgbClr val="0F5C8C"/>
                </a:solidFill>
                <a:latin typeface="Arial" pitchFamily="34" charset="0"/>
                <a:ea typeface="Arial" pitchFamily="34" charset="-122"/>
                <a:cs typeface="Arial" pitchFamily="34" charset="-120"/>
              </a:rPr>
              <a:t>olmamalı</a:t>
            </a:r>
            <a:endParaRPr lang="en-US" sz="1600" dirty="0"/>
          </a:p>
        </p:txBody>
      </p:sp>
      <p:sp>
        <p:nvSpPr>
          <p:cNvPr id="19" name="Text 17"/>
          <p:cNvSpPr txBox="1"/>
          <p:nvPr/>
        </p:nvSpPr>
        <p:spPr>
          <a:xfrm>
            <a:off x="8321040" y="2670048"/>
            <a:ext cx="3209544" cy="932688"/>
          </a:xfrm>
          <a:prstGeom prst="rect">
            <a:avLst/>
          </a:prstGeom>
          <a:noFill/>
          <a:ln/>
        </p:spPr>
        <p:txBody>
          <a:bodyPr wrap="square" lIns="0" tIns="0" rIns="0" bIns="0" rtlCol="0" anchor="t"/>
          <a:lstStyle/>
          <a:p>
            <a:r>
              <a:rPr lang="en-US" sz="1350" dirty="0" err="1">
                <a:solidFill>
                  <a:srgbClr val="1A1A1A"/>
                </a:solidFill>
                <a:latin typeface="Arial" pitchFamily="34" charset="0"/>
                <a:ea typeface="Arial" pitchFamily="34" charset="-122"/>
                <a:cs typeface="Arial" pitchFamily="34" charset="-120"/>
              </a:rPr>
              <a:t>Başvurduğun</a:t>
            </a:r>
            <a:r>
              <a:rPr lang="en-US" sz="1350" dirty="0">
                <a:solidFill>
                  <a:srgbClr val="1A1A1A"/>
                </a:solidFill>
                <a:latin typeface="Arial" pitchFamily="34" charset="0"/>
                <a:ea typeface="Arial" pitchFamily="34" charset="-122"/>
                <a:cs typeface="Arial" pitchFamily="34" charset="-120"/>
              </a:rPr>
              <a:t> </a:t>
            </a:r>
            <a:r>
              <a:rPr lang="en-US" sz="1350" dirty="0" err="1">
                <a:solidFill>
                  <a:srgbClr val="1A1A1A"/>
                </a:solidFill>
                <a:latin typeface="Arial" pitchFamily="34" charset="0"/>
                <a:ea typeface="Arial" pitchFamily="34" charset="-122"/>
                <a:cs typeface="Arial" pitchFamily="34" charset="-120"/>
              </a:rPr>
              <a:t>yarıyıla</a:t>
            </a:r>
            <a:r>
              <a:rPr lang="en-US" sz="1350" dirty="0">
                <a:solidFill>
                  <a:srgbClr val="1A1A1A"/>
                </a:solidFill>
                <a:latin typeface="Arial" pitchFamily="34" charset="0"/>
                <a:ea typeface="Arial" pitchFamily="34" charset="-122"/>
                <a:cs typeface="Arial" pitchFamily="34" charset="-120"/>
              </a:rPr>
              <a:t> </a:t>
            </a:r>
            <a:r>
              <a:rPr lang="en-US" sz="1350" dirty="0" err="1">
                <a:solidFill>
                  <a:srgbClr val="1A1A1A"/>
                </a:solidFill>
                <a:latin typeface="Arial" pitchFamily="34" charset="0"/>
                <a:ea typeface="Arial" pitchFamily="34" charset="-122"/>
                <a:cs typeface="Arial" pitchFamily="34" charset="-120"/>
              </a:rPr>
              <a:t>kadar</a:t>
            </a:r>
            <a:r>
              <a:rPr lang="en-US" sz="1350" dirty="0">
                <a:solidFill>
                  <a:srgbClr val="1A1A1A"/>
                </a:solidFill>
                <a:latin typeface="Arial" pitchFamily="34" charset="0"/>
                <a:ea typeface="Arial" pitchFamily="34" charset="-122"/>
                <a:cs typeface="Arial" pitchFamily="34" charset="-120"/>
              </a:rPr>
              <a:t> ana </a:t>
            </a:r>
            <a:r>
              <a:rPr lang="en-US" sz="1350" dirty="0" err="1">
                <a:solidFill>
                  <a:srgbClr val="1A1A1A"/>
                </a:solidFill>
                <a:latin typeface="Arial" pitchFamily="34" charset="0"/>
                <a:ea typeface="Arial" pitchFamily="34" charset="-122"/>
                <a:cs typeface="Arial" pitchFamily="34" charset="-120"/>
              </a:rPr>
              <a:t>dalındaki</a:t>
            </a:r>
            <a:r>
              <a:rPr lang="en-US" sz="1350" dirty="0">
                <a:solidFill>
                  <a:srgbClr val="1A1A1A"/>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tüm</a:t>
            </a:r>
            <a:r>
              <a:rPr lang="en-US" sz="1350" b="1" dirty="0">
                <a:solidFill>
                  <a:srgbClr val="0F5C8C"/>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zorunlu</a:t>
            </a:r>
            <a:r>
              <a:rPr lang="en-US" sz="1350" b="1" dirty="0">
                <a:solidFill>
                  <a:srgbClr val="0F5C8C"/>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ve</a:t>
            </a:r>
            <a:r>
              <a:rPr lang="en-US" sz="1350" b="1" dirty="0">
                <a:solidFill>
                  <a:srgbClr val="0F5C8C"/>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seçmeli</a:t>
            </a:r>
            <a:r>
              <a:rPr lang="en-US" sz="1350" b="1" dirty="0">
                <a:solidFill>
                  <a:srgbClr val="0F5C8C"/>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dersleri</a:t>
            </a:r>
            <a:r>
              <a:rPr lang="en-US" sz="1350" b="1" dirty="0">
                <a:solidFill>
                  <a:srgbClr val="0F5C8C"/>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almış</a:t>
            </a:r>
            <a:r>
              <a:rPr lang="en-US" sz="1350" b="1" dirty="0">
                <a:solidFill>
                  <a:srgbClr val="0F5C8C"/>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ve</a:t>
            </a:r>
            <a:r>
              <a:rPr lang="en-US" sz="1350" b="1" dirty="0">
                <a:solidFill>
                  <a:srgbClr val="0F5C8C"/>
                </a:solidFill>
                <a:latin typeface="Arial" pitchFamily="34" charset="0"/>
                <a:ea typeface="Arial" pitchFamily="34" charset="-122"/>
                <a:cs typeface="Arial" pitchFamily="34" charset="-120"/>
              </a:rPr>
              <a:t> </a:t>
            </a:r>
            <a:r>
              <a:rPr lang="en-US" sz="1350" b="1" dirty="0" err="1">
                <a:solidFill>
                  <a:srgbClr val="0F5C8C"/>
                </a:solidFill>
                <a:latin typeface="Arial" pitchFamily="34" charset="0"/>
                <a:ea typeface="Arial" pitchFamily="34" charset="-122"/>
                <a:cs typeface="Arial" pitchFamily="34" charset="-120"/>
              </a:rPr>
              <a:t>geçmiş</a:t>
            </a:r>
            <a:r>
              <a:rPr lang="en-US" sz="1350" dirty="0">
                <a:solidFill>
                  <a:srgbClr val="1A1A1A"/>
                </a:solidFill>
                <a:latin typeface="Arial" pitchFamily="34" charset="0"/>
                <a:ea typeface="Arial" pitchFamily="34" charset="-122"/>
                <a:cs typeface="Arial" pitchFamily="34" charset="-120"/>
              </a:rPr>
              <a:t> </a:t>
            </a:r>
            <a:r>
              <a:rPr lang="en-US" sz="1350" dirty="0" err="1">
                <a:solidFill>
                  <a:srgbClr val="1A1A1A"/>
                </a:solidFill>
                <a:latin typeface="Arial" pitchFamily="34" charset="0"/>
                <a:ea typeface="Arial" pitchFamily="34" charset="-122"/>
                <a:cs typeface="Arial" pitchFamily="34" charset="-120"/>
              </a:rPr>
              <a:t>olmalısın</a:t>
            </a:r>
            <a:r>
              <a:rPr lang="en-US" sz="1350" dirty="0">
                <a:solidFill>
                  <a:srgbClr val="1A1A1A"/>
                </a:solidFill>
                <a:latin typeface="Arial" pitchFamily="34" charset="0"/>
                <a:ea typeface="Arial" pitchFamily="34" charset="-122"/>
                <a:cs typeface="Arial" pitchFamily="34" charset="-120"/>
              </a:rPr>
              <a:t>.</a:t>
            </a:r>
            <a:endParaRPr lang="en-US" sz="1350" dirty="0"/>
          </a:p>
        </p:txBody>
      </p:sp>
      <p:sp>
        <p:nvSpPr>
          <p:cNvPr id="25" name="Başvuru ve Sıralama"/>
          <p:cNvSpPr/>
          <p:nvPr/>
        </p:nvSpPr>
        <p:spPr>
          <a:xfrm>
            <a:off x="2080260" y="3922776"/>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26" name="Text 24"/>
          <p:cNvSpPr txBox="1"/>
          <p:nvPr/>
        </p:nvSpPr>
        <p:spPr>
          <a:xfrm>
            <a:off x="2281428" y="4123944"/>
            <a:ext cx="402336" cy="402336"/>
          </a:xfrm>
          <a:prstGeom prst="ellipse">
            <a:avLst/>
          </a:prstGeom>
          <a:solidFill>
            <a:srgbClr val="0F5C8C"/>
          </a:solidFill>
          <a:ln/>
        </p:spPr>
        <p:txBody>
          <a:bodyPr wrap="square" lIns="0" tIns="0" rIns="0" bIns="0" rtlCol="0" anchor="ctr"/>
          <a:lstStyle/>
          <a:p>
            <a:pPr marL="0" indent="0" algn="ctr">
              <a:buNone/>
            </a:pPr>
            <a:r>
              <a:rPr lang="tr-TR" sz="1400" b="1" dirty="0">
                <a:solidFill>
                  <a:srgbClr val="FFFFFF"/>
                </a:solidFill>
                <a:latin typeface="Arial" pitchFamily="34" charset="0"/>
                <a:ea typeface="Arial" pitchFamily="34" charset="-122"/>
                <a:cs typeface="Arial" pitchFamily="34" charset="-120"/>
              </a:rPr>
              <a:t>4</a:t>
            </a:r>
            <a:endParaRPr lang="en-US" sz="1400" dirty="0"/>
          </a:p>
        </p:txBody>
      </p:sp>
      <p:sp>
        <p:nvSpPr>
          <p:cNvPr id="27" name="Text 25"/>
          <p:cNvSpPr txBox="1"/>
          <p:nvPr/>
        </p:nvSpPr>
        <p:spPr>
          <a:xfrm>
            <a:off x="2811780" y="4078224"/>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Başvuru ve Sıralama</a:t>
            </a:r>
            <a:endParaRPr lang="en-US" sz="1700" dirty="0"/>
          </a:p>
        </p:txBody>
      </p:sp>
      <p:sp>
        <p:nvSpPr>
          <p:cNvPr id="28" name="Text 26"/>
          <p:cNvSpPr txBox="1"/>
          <p:nvPr/>
        </p:nvSpPr>
        <p:spPr>
          <a:xfrm>
            <a:off x="2281428" y="4700016"/>
            <a:ext cx="3209544" cy="438912"/>
          </a:xfrm>
          <a:prstGeom prst="roundRect">
            <a:avLst>
              <a:gd name="adj" fmla="val 12500"/>
            </a:avLst>
          </a:prstGeom>
          <a:solidFill>
            <a:srgbClr val="DCEBF5"/>
          </a:solidFill>
          <a:ln/>
        </p:spPr>
        <p:txBody>
          <a:bodyPr wrap="square" lIns="0" tIns="0" rIns="0" bIns="0" rtlCol="0" anchor="ctr"/>
          <a:lstStyle/>
          <a:p>
            <a:pPr marL="0" indent="0" algn="ctr">
              <a:buNone/>
            </a:pPr>
            <a:r>
              <a:rPr lang="en-US" sz="1600" b="1" dirty="0">
                <a:solidFill>
                  <a:srgbClr val="0F5C8C"/>
                </a:solidFill>
                <a:latin typeface="Arial" pitchFamily="34" charset="0"/>
                <a:ea typeface="Arial" pitchFamily="34" charset="-122"/>
                <a:cs typeface="Arial" pitchFamily="34" charset="-120"/>
              </a:rPr>
              <a:t>UBYS üzerinden</a:t>
            </a:r>
            <a:endParaRPr lang="en-US" sz="1600" dirty="0"/>
          </a:p>
        </p:txBody>
      </p:sp>
      <p:sp>
        <p:nvSpPr>
          <p:cNvPr id="29" name="Text 27"/>
          <p:cNvSpPr txBox="1"/>
          <p:nvPr/>
        </p:nvSpPr>
        <p:spPr>
          <a:xfrm>
            <a:off x="2281428" y="5266944"/>
            <a:ext cx="3209544" cy="932688"/>
          </a:xfrm>
          <a:prstGeom prst="rect">
            <a:avLst/>
          </a:prstGeom>
          <a:noFill/>
          <a:ln/>
        </p:spPr>
        <p:txBody>
          <a:bodyPr wrap="square" lIns="0" tIns="0" rIns="0" bIns="0" rtlCol="0" anchor="t"/>
          <a:lstStyle/>
          <a:p>
            <a:pPr marL="0" indent="0">
              <a:buNone/>
            </a:pPr>
            <a:r>
              <a:rPr lang="en-US" sz="1350" dirty="0">
                <a:solidFill>
                  <a:srgbClr val="1A1A1A"/>
                </a:solidFill>
                <a:latin typeface="Arial" pitchFamily="34" charset="0"/>
                <a:ea typeface="Arial" pitchFamily="34" charset="-122"/>
                <a:cs typeface="Arial" pitchFamily="34" charset="-120"/>
              </a:rPr>
              <a:t>Başvuru </a:t>
            </a:r>
            <a:r>
              <a:rPr lang="en-US" sz="1350" b="1" dirty="0">
                <a:solidFill>
                  <a:srgbClr val="0F5C8C"/>
                </a:solidFill>
                <a:latin typeface="Arial" pitchFamily="34" charset="0"/>
                <a:ea typeface="Arial" pitchFamily="34" charset="-122"/>
                <a:cs typeface="Arial" pitchFamily="34" charset="-120"/>
              </a:rPr>
              <a:t>UBYS</a:t>
            </a:r>
            <a:r>
              <a:rPr lang="en-US" sz="1350" dirty="0">
                <a:solidFill>
                  <a:srgbClr val="1A1A1A"/>
                </a:solidFill>
                <a:latin typeface="Arial" pitchFamily="34" charset="0"/>
                <a:ea typeface="Arial" pitchFamily="34" charset="-122"/>
                <a:cs typeface="Arial" pitchFamily="34" charset="-120"/>
              </a:rPr>
              <a:t>'den yapılır, belge yüklenmez. Sıralama </a:t>
            </a:r>
            <a:r>
              <a:rPr lang="en-US" sz="1350" b="1" dirty="0">
                <a:solidFill>
                  <a:srgbClr val="0F5C8C"/>
                </a:solidFill>
                <a:latin typeface="Arial" pitchFamily="34" charset="0"/>
                <a:ea typeface="Arial" pitchFamily="34" charset="-122"/>
                <a:cs typeface="Arial" pitchFamily="34" charset="-120"/>
              </a:rPr>
              <a:t>GNO'ya göre</a:t>
            </a:r>
            <a:r>
              <a:rPr lang="en-US" sz="1350" dirty="0">
                <a:solidFill>
                  <a:srgbClr val="1A1A1A"/>
                </a:solidFill>
                <a:latin typeface="Arial" pitchFamily="34" charset="0"/>
                <a:ea typeface="Arial" pitchFamily="34" charset="-122"/>
                <a:cs typeface="Arial" pitchFamily="34" charset="-120"/>
              </a:rPr>
              <a:t>; eşitlikte </a:t>
            </a:r>
            <a:r>
              <a:rPr lang="en-US" sz="1350" b="1" dirty="0">
                <a:solidFill>
                  <a:srgbClr val="0F5C8C"/>
                </a:solidFill>
                <a:latin typeface="Arial" pitchFamily="34" charset="0"/>
                <a:ea typeface="Arial" pitchFamily="34" charset="-122"/>
                <a:cs typeface="Arial" pitchFamily="34" charset="-120"/>
              </a:rPr>
              <a:t>YKS puanı</a:t>
            </a:r>
            <a:r>
              <a:rPr lang="en-US" sz="1350" dirty="0">
                <a:solidFill>
                  <a:srgbClr val="1A1A1A"/>
                </a:solidFill>
                <a:latin typeface="Arial" pitchFamily="34" charset="0"/>
                <a:ea typeface="Arial" pitchFamily="34" charset="-122"/>
                <a:cs typeface="Arial" pitchFamily="34" charset="-120"/>
              </a:rPr>
              <a:t> yüksek olan öne geçer.</a:t>
            </a:r>
            <a:endParaRPr lang="en-US" sz="1350" dirty="0"/>
          </a:p>
        </p:txBody>
      </p:sp>
      <p:sp>
        <p:nvSpPr>
          <p:cNvPr id="30" name="Kayıt Silme"/>
          <p:cNvSpPr/>
          <p:nvPr/>
        </p:nvSpPr>
        <p:spPr>
          <a:xfrm>
            <a:off x="5911596" y="3922776"/>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31" name="Text 29"/>
          <p:cNvSpPr txBox="1"/>
          <p:nvPr/>
        </p:nvSpPr>
        <p:spPr>
          <a:xfrm>
            <a:off x="6112764" y="4123944"/>
            <a:ext cx="402336" cy="402336"/>
          </a:xfrm>
          <a:prstGeom prst="ellipse">
            <a:avLst/>
          </a:prstGeom>
          <a:solidFill>
            <a:srgbClr val="0F5C8C"/>
          </a:solidFill>
          <a:ln/>
        </p:spPr>
        <p:txBody>
          <a:bodyPr wrap="square" lIns="0" tIns="0" rIns="0" bIns="0" rtlCol="0" anchor="ctr"/>
          <a:lstStyle/>
          <a:p>
            <a:pPr marL="0" indent="0" algn="ctr">
              <a:buNone/>
            </a:pPr>
            <a:r>
              <a:rPr lang="tr-TR" sz="1400" b="1" dirty="0">
                <a:solidFill>
                  <a:srgbClr val="FFFFFF"/>
                </a:solidFill>
                <a:latin typeface="Arial" pitchFamily="34" charset="0"/>
                <a:ea typeface="Arial" pitchFamily="34" charset="-122"/>
                <a:cs typeface="Arial" pitchFamily="34" charset="-120"/>
              </a:rPr>
              <a:t>5</a:t>
            </a:r>
            <a:endParaRPr lang="en-US" sz="1400" dirty="0"/>
          </a:p>
        </p:txBody>
      </p:sp>
      <p:sp>
        <p:nvSpPr>
          <p:cNvPr id="32" name="Text 30"/>
          <p:cNvSpPr txBox="1"/>
          <p:nvPr/>
        </p:nvSpPr>
        <p:spPr>
          <a:xfrm>
            <a:off x="6643116" y="4078224"/>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Kayıt Silme</a:t>
            </a:r>
            <a:endParaRPr lang="en-US" sz="1700" dirty="0"/>
          </a:p>
        </p:txBody>
      </p:sp>
      <p:sp>
        <p:nvSpPr>
          <p:cNvPr id="33" name="Text 31"/>
          <p:cNvSpPr txBox="1"/>
          <p:nvPr/>
        </p:nvSpPr>
        <p:spPr>
          <a:xfrm>
            <a:off x="6112764" y="4700016"/>
            <a:ext cx="3209544" cy="438912"/>
          </a:xfrm>
          <a:prstGeom prst="roundRect">
            <a:avLst>
              <a:gd name="adj" fmla="val 12500"/>
            </a:avLst>
          </a:prstGeom>
          <a:solidFill>
            <a:srgbClr val="FDEEE3"/>
          </a:solidFill>
          <a:ln/>
        </p:spPr>
        <p:txBody>
          <a:bodyPr wrap="square" lIns="0" tIns="0" rIns="0" bIns="0" rtlCol="0" anchor="ctr"/>
          <a:lstStyle/>
          <a:p>
            <a:pPr marL="0" indent="0" algn="ctr">
              <a:buNone/>
            </a:pPr>
            <a:r>
              <a:rPr lang="en-US" sz="1600" b="1" dirty="0">
                <a:solidFill>
                  <a:srgbClr val="C2410C"/>
                </a:solidFill>
                <a:latin typeface="Arial" pitchFamily="34" charset="0"/>
                <a:ea typeface="Arial" pitchFamily="34" charset="-122"/>
                <a:cs typeface="Arial" pitchFamily="34" charset="-120"/>
              </a:rPr>
              <a:t>Disiplin cezasına dikkat</a:t>
            </a:r>
            <a:endParaRPr lang="en-US" sz="1600" dirty="0"/>
          </a:p>
        </p:txBody>
      </p:sp>
      <p:sp>
        <p:nvSpPr>
          <p:cNvPr id="34" name="Text 32"/>
          <p:cNvSpPr txBox="1"/>
          <p:nvPr/>
        </p:nvSpPr>
        <p:spPr>
          <a:xfrm>
            <a:off x="6112764" y="5266944"/>
            <a:ext cx="3209544" cy="932688"/>
          </a:xfrm>
          <a:prstGeom prst="rect">
            <a:avLst/>
          </a:prstGeom>
          <a:noFill/>
          <a:ln/>
        </p:spPr>
        <p:txBody>
          <a:bodyPr wrap="square" lIns="0" tIns="0" rIns="0" bIns="0" rtlCol="0" anchor="t"/>
          <a:lstStyle/>
          <a:p>
            <a:pPr marL="0" indent="0">
              <a:buNone/>
            </a:pPr>
            <a:r>
              <a:rPr lang="en-US" sz="1350" b="1" dirty="0">
                <a:solidFill>
                  <a:srgbClr val="0F5C8C"/>
                </a:solidFill>
                <a:latin typeface="Arial" pitchFamily="34" charset="0"/>
                <a:ea typeface="Arial" pitchFamily="34" charset="-122"/>
                <a:cs typeface="Arial" pitchFamily="34" charset="-120"/>
              </a:rPr>
              <a:t>Uzaklaştırma veya daha ağır disiplin cezası</a:t>
            </a:r>
            <a:r>
              <a:rPr lang="en-US" sz="1350" dirty="0">
                <a:solidFill>
                  <a:srgbClr val="1A1A1A"/>
                </a:solidFill>
                <a:latin typeface="Arial" pitchFamily="34" charset="0"/>
                <a:ea typeface="Arial" pitchFamily="34" charset="-122"/>
                <a:cs typeface="Arial" pitchFamily="34" charset="-120"/>
              </a:rPr>
              <a:t> alan öğrencinin ÇAP kaydı silinir.</a:t>
            </a:r>
            <a:endParaRPr lang="en-US" sz="1350" dirty="0"/>
          </a:p>
        </p:txBody>
      </p:sp>
      <p:sp>
        <p:nvSpPr>
          <p:cNvPr id="35" name="Başlık 34">
            <a:extLst>
              <a:ext uri="{FF2B5EF4-FFF2-40B4-BE49-F238E27FC236}">
                <a16:creationId xmlns:a16="http://schemas.microsoft.com/office/drawing/2014/main" id="{2E4ACADB-B93B-9814-D935-CA15A9054ED5}"/>
              </a:ext>
            </a:extLst>
          </p:cNvPr>
          <p:cNvSpPr>
            <a:spLocks noGrp="1"/>
          </p:cNvSpPr>
          <p:nvPr>
            <p:ph type="title"/>
          </p:nvPr>
        </p:nvSpPr>
        <p:spPr/>
        <p:txBody>
          <a:bodyPr/>
          <a:lstStyle/>
          <a:p>
            <a:r>
              <a:rPr lang="tr-TR" dirty="0"/>
              <a:t>Çift Anadal (ÇAP) Başvuru Şartları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vuru Zamanı"/>
          <p:cNvSpPr/>
          <p:nvPr/>
        </p:nvSpPr>
        <p:spPr>
          <a:xfrm>
            <a:off x="457200" y="1325880"/>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6" name="Text 4"/>
          <p:cNvSpPr txBox="1"/>
          <p:nvPr/>
        </p:nvSpPr>
        <p:spPr>
          <a:xfrm>
            <a:off x="658368" y="1527048"/>
            <a:ext cx="402336" cy="402336"/>
          </a:xfrm>
          <a:prstGeom prst="ellipse">
            <a:avLst/>
          </a:prstGeom>
          <a:solidFill>
            <a:srgbClr val="0F766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7" name="Text 5"/>
          <p:cNvSpPr txBox="1"/>
          <p:nvPr/>
        </p:nvSpPr>
        <p:spPr>
          <a:xfrm>
            <a:off x="1188720" y="1481328"/>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Başvuru Zamanı</a:t>
            </a:r>
            <a:endParaRPr lang="en-US" sz="1700" dirty="0"/>
          </a:p>
        </p:txBody>
      </p:sp>
      <p:sp>
        <p:nvSpPr>
          <p:cNvPr id="8" name="Text 6"/>
          <p:cNvSpPr txBox="1"/>
          <p:nvPr/>
        </p:nvSpPr>
        <p:spPr>
          <a:xfrm>
            <a:off x="658368" y="2103120"/>
            <a:ext cx="3209544" cy="438912"/>
          </a:xfrm>
          <a:prstGeom prst="roundRect">
            <a:avLst>
              <a:gd name="adj" fmla="val 12500"/>
            </a:avLst>
          </a:prstGeom>
          <a:solidFill>
            <a:srgbClr val="DDF3EF"/>
          </a:solidFill>
          <a:ln/>
        </p:spPr>
        <p:txBody>
          <a:bodyPr wrap="square" lIns="0" tIns="0" rIns="0" bIns="0" rtlCol="0" anchor="ctr"/>
          <a:lstStyle/>
          <a:p>
            <a:pPr marL="0" indent="0" algn="ctr">
              <a:buNone/>
            </a:pPr>
            <a:r>
              <a:rPr lang="en-US" sz="1600" b="1" dirty="0">
                <a:solidFill>
                  <a:srgbClr val="0F766E"/>
                </a:solidFill>
                <a:latin typeface="Arial" pitchFamily="34" charset="0"/>
                <a:ea typeface="Arial" pitchFamily="34" charset="-122"/>
                <a:cs typeface="Arial" pitchFamily="34" charset="-120"/>
              </a:rPr>
              <a:t>3. – 6. yarıyıl başı</a:t>
            </a:r>
            <a:endParaRPr lang="en-US" sz="1600" dirty="0"/>
          </a:p>
        </p:txBody>
      </p:sp>
      <p:sp>
        <p:nvSpPr>
          <p:cNvPr id="9" name="Text 7"/>
          <p:cNvSpPr txBox="1"/>
          <p:nvPr/>
        </p:nvSpPr>
        <p:spPr>
          <a:xfrm>
            <a:off x="658368" y="2670048"/>
            <a:ext cx="3209544" cy="932688"/>
          </a:xfrm>
          <a:prstGeom prst="rect">
            <a:avLst/>
          </a:prstGeom>
          <a:noFill/>
          <a:ln/>
        </p:spPr>
        <p:txBody>
          <a:bodyPr wrap="square" lIns="0" tIns="0" rIns="0" bIns="0" rtlCol="0" anchor="t"/>
          <a:lstStyle/>
          <a:p>
            <a:pPr marL="0" indent="0">
              <a:buNone/>
            </a:pPr>
            <a:r>
              <a:rPr lang="en-US" sz="1350" dirty="0">
                <a:solidFill>
                  <a:srgbClr val="1A1A1A"/>
                </a:solidFill>
                <a:latin typeface="Arial" pitchFamily="34" charset="0"/>
                <a:ea typeface="Arial" pitchFamily="34" charset="-122"/>
                <a:cs typeface="Arial" pitchFamily="34" charset="-120"/>
              </a:rPr>
              <a:t>En erken </a:t>
            </a:r>
            <a:r>
              <a:rPr lang="en-US" sz="1350" b="1" dirty="0">
                <a:solidFill>
                  <a:srgbClr val="0F766E"/>
                </a:solidFill>
                <a:latin typeface="Arial" pitchFamily="34" charset="0"/>
                <a:ea typeface="Arial" pitchFamily="34" charset="-122"/>
                <a:cs typeface="Arial" pitchFamily="34" charset="-120"/>
              </a:rPr>
              <a:t>3. yarıyılın</a:t>
            </a:r>
            <a:r>
              <a:rPr lang="en-US" sz="1350" dirty="0">
                <a:solidFill>
                  <a:srgbClr val="1A1A1A"/>
                </a:solidFill>
                <a:latin typeface="Arial" pitchFamily="34" charset="0"/>
                <a:ea typeface="Arial" pitchFamily="34" charset="-122"/>
                <a:cs typeface="Arial" pitchFamily="34" charset="-120"/>
              </a:rPr>
              <a:t>, en geç </a:t>
            </a:r>
            <a:r>
              <a:rPr lang="en-US" sz="1350" b="1" dirty="0">
                <a:solidFill>
                  <a:srgbClr val="0F766E"/>
                </a:solidFill>
                <a:latin typeface="Arial" pitchFamily="34" charset="0"/>
                <a:ea typeface="Arial" pitchFamily="34" charset="-122"/>
                <a:cs typeface="Arial" pitchFamily="34" charset="-120"/>
              </a:rPr>
              <a:t>6. yarıyılın başında</a:t>
            </a:r>
            <a:r>
              <a:rPr lang="en-US" sz="1350" dirty="0">
                <a:solidFill>
                  <a:srgbClr val="1A1A1A"/>
                </a:solidFill>
                <a:latin typeface="Arial" pitchFamily="34" charset="0"/>
                <a:ea typeface="Arial" pitchFamily="34" charset="-122"/>
                <a:cs typeface="Arial" pitchFamily="34" charset="-120"/>
              </a:rPr>
              <a:t> başvurulur.</a:t>
            </a:r>
            <a:endParaRPr lang="en-US" sz="1350" dirty="0"/>
          </a:p>
        </p:txBody>
      </p:sp>
      <p:sp>
        <p:nvSpPr>
          <p:cNvPr id="10" name="Not Ortalaması"/>
          <p:cNvSpPr/>
          <p:nvPr/>
        </p:nvSpPr>
        <p:spPr>
          <a:xfrm>
            <a:off x="4288536" y="1325880"/>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11" name="Text 9"/>
          <p:cNvSpPr txBox="1"/>
          <p:nvPr/>
        </p:nvSpPr>
        <p:spPr>
          <a:xfrm>
            <a:off x="4489704" y="1527048"/>
            <a:ext cx="402336" cy="402336"/>
          </a:xfrm>
          <a:prstGeom prst="ellipse">
            <a:avLst/>
          </a:prstGeom>
          <a:solidFill>
            <a:srgbClr val="0F766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2" name="Text 10"/>
          <p:cNvSpPr txBox="1"/>
          <p:nvPr/>
        </p:nvSpPr>
        <p:spPr>
          <a:xfrm>
            <a:off x="5020056" y="1481328"/>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Not Ortalaması</a:t>
            </a:r>
            <a:endParaRPr lang="en-US" sz="1700" dirty="0"/>
          </a:p>
        </p:txBody>
      </p:sp>
      <p:sp>
        <p:nvSpPr>
          <p:cNvPr id="13" name="Text 11"/>
          <p:cNvSpPr txBox="1"/>
          <p:nvPr/>
        </p:nvSpPr>
        <p:spPr>
          <a:xfrm>
            <a:off x="4489704" y="2103120"/>
            <a:ext cx="3209544" cy="438912"/>
          </a:xfrm>
          <a:prstGeom prst="roundRect">
            <a:avLst>
              <a:gd name="adj" fmla="val 12500"/>
            </a:avLst>
          </a:prstGeom>
          <a:solidFill>
            <a:srgbClr val="DDF3EF"/>
          </a:solidFill>
          <a:ln/>
        </p:spPr>
        <p:txBody>
          <a:bodyPr wrap="square" lIns="0" tIns="0" rIns="0" bIns="0" rtlCol="0" anchor="ctr"/>
          <a:lstStyle/>
          <a:p>
            <a:pPr marL="0" indent="0" algn="ctr">
              <a:buNone/>
            </a:pPr>
            <a:r>
              <a:rPr lang="en-US" sz="1600" b="1" dirty="0">
                <a:solidFill>
                  <a:srgbClr val="0F766E"/>
                </a:solidFill>
                <a:latin typeface="Arial" pitchFamily="34" charset="0"/>
                <a:ea typeface="Arial" pitchFamily="34" charset="-122"/>
                <a:cs typeface="Arial" pitchFamily="34" charset="-120"/>
              </a:rPr>
              <a:t>GNO en az 2.50</a:t>
            </a:r>
            <a:endParaRPr lang="en-US" sz="1600" dirty="0"/>
          </a:p>
        </p:txBody>
      </p:sp>
      <p:sp>
        <p:nvSpPr>
          <p:cNvPr id="14" name="Text 12"/>
          <p:cNvSpPr txBox="1"/>
          <p:nvPr/>
        </p:nvSpPr>
        <p:spPr>
          <a:xfrm>
            <a:off x="4489704" y="2670048"/>
            <a:ext cx="3209544" cy="932688"/>
          </a:xfrm>
          <a:prstGeom prst="rect">
            <a:avLst/>
          </a:prstGeom>
          <a:noFill/>
          <a:ln/>
        </p:spPr>
        <p:txBody>
          <a:bodyPr wrap="square" lIns="0" tIns="0" rIns="0" bIns="0" rtlCol="0" anchor="t"/>
          <a:lstStyle/>
          <a:p>
            <a:pPr marL="0" indent="0">
              <a:buNone/>
            </a:pPr>
            <a:r>
              <a:rPr lang="en-US" sz="1350" dirty="0">
                <a:solidFill>
                  <a:srgbClr val="1A1A1A"/>
                </a:solidFill>
                <a:latin typeface="Arial" pitchFamily="34" charset="0"/>
                <a:ea typeface="Arial" pitchFamily="34" charset="-122"/>
                <a:cs typeface="Arial" pitchFamily="34" charset="-120"/>
              </a:rPr>
              <a:t>Ana daldaki genel not ortalaması </a:t>
            </a:r>
            <a:r>
              <a:rPr lang="en-US" sz="1350" b="1" dirty="0">
                <a:solidFill>
                  <a:srgbClr val="0F766E"/>
                </a:solidFill>
                <a:latin typeface="Arial" pitchFamily="34" charset="0"/>
                <a:ea typeface="Arial" pitchFamily="34" charset="-122"/>
                <a:cs typeface="Arial" pitchFamily="34" charset="-120"/>
              </a:rPr>
              <a:t>en az 2.50</a:t>
            </a:r>
            <a:r>
              <a:rPr lang="en-US" sz="1350" dirty="0">
                <a:solidFill>
                  <a:srgbClr val="1A1A1A"/>
                </a:solidFill>
                <a:latin typeface="Arial" pitchFamily="34" charset="0"/>
                <a:ea typeface="Arial" pitchFamily="34" charset="-122"/>
                <a:cs typeface="Arial" pitchFamily="34" charset="-120"/>
              </a:rPr>
              <a:t> olmalıdır.</a:t>
            </a:r>
            <a:endParaRPr lang="en-US" sz="1350" dirty="0"/>
          </a:p>
        </p:txBody>
      </p:sp>
      <p:sp>
        <p:nvSpPr>
          <p:cNvPr id="15" name="Başarı Sırası"/>
          <p:cNvSpPr/>
          <p:nvPr/>
        </p:nvSpPr>
        <p:spPr>
          <a:xfrm>
            <a:off x="8119872" y="1325880"/>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16" name="Text 14"/>
          <p:cNvSpPr txBox="1"/>
          <p:nvPr/>
        </p:nvSpPr>
        <p:spPr>
          <a:xfrm>
            <a:off x="8321040" y="1527048"/>
            <a:ext cx="402336" cy="402336"/>
          </a:xfrm>
          <a:prstGeom prst="ellipse">
            <a:avLst/>
          </a:prstGeom>
          <a:solidFill>
            <a:srgbClr val="0F766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7" name="Text 15"/>
          <p:cNvSpPr txBox="1"/>
          <p:nvPr/>
        </p:nvSpPr>
        <p:spPr>
          <a:xfrm>
            <a:off x="8851392" y="1481328"/>
            <a:ext cx="2697480" cy="502920"/>
          </a:xfrm>
          <a:prstGeom prst="rect">
            <a:avLst/>
          </a:prstGeom>
          <a:noFill/>
          <a:ln/>
        </p:spPr>
        <p:txBody>
          <a:bodyPr wrap="square" lIns="0" tIns="0" rIns="0" bIns="0" rtlCol="0" anchor="ctr"/>
          <a:lstStyle/>
          <a:p>
            <a:r>
              <a:rPr lang="en-US" sz="1700" b="1" dirty="0" err="1">
                <a:solidFill>
                  <a:srgbClr val="1A1A1A"/>
                </a:solidFill>
                <a:latin typeface="Arial" pitchFamily="34" charset="0"/>
                <a:ea typeface="Arial" pitchFamily="34" charset="-122"/>
                <a:cs typeface="Arial" pitchFamily="34" charset="-120"/>
              </a:rPr>
              <a:t>Başvuru</a:t>
            </a:r>
            <a:endParaRPr lang="en-US" sz="1700" dirty="0"/>
          </a:p>
        </p:txBody>
      </p:sp>
      <p:sp>
        <p:nvSpPr>
          <p:cNvPr id="18" name="Text 16"/>
          <p:cNvSpPr txBox="1"/>
          <p:nvPr/>
        </p:nvSpPr>
        <p:spPr>
          <a:xfrm>
            <a:off x="8321040" y="2103120"/>
            <a:ext cx="3209544" cy="438912"/>
          </a:xfrm>
          <a:prstGeom prst="roundRect">
            <a:avLst>
              <a:gd name="adj" fmla="val 12500"/>
            </a:avLst>
          </a:prstGeom>
          <a:solidFill>
            <a:srgbClr val="DDF3EF"/>
          </a:solidFill>
          <a:ln/>
        </p:spPr>
        <p:txBody>
          <a:bodyPr wrap="square" lIns="0" tIns="0" rIns="0" bIns="0" rtlCol="0" anchor="ctr"/>
          <a:lstStyle/>
          <a:p>
            <a:pPr algn="ctr"/>
            <a:r>
              <a:rPr lang="en-US" sz="1600" b="1" dirty="0">
                <a:solidFill>
                  <a:srgbClr val="0F766E"/>
                </a:solidFill>
                <a:latin typeface="Arial" pitchFamily="34" charset="0"/>
                <a:ea typeface="Arial" pitchFamily="34" charset="-122"/>
                <a:cs typeface="Arial" pitchFamily="34" charset="-120"/>
              </a:rPr>
              <a:t>UBYS </a:t>
            </a:r>
            <a:r>
              <a:rPr lang="en-US" sz="1600" b="1" dirty="0" err="1">
                <a:solidFill>
                  <a:srgbClr val="0F766E"/>
                </a:solidFill>
                <a:latin typeface="Arial" pitchFamily="34" charset="0"/>
                <a:ea typeface="Arial" pitchFamily="34" charset="-122"/>
                <a:cs typeface="Arial" pitchFamily="34" charset="-120"/>
              </a:rPr>
              <a:t>üzerinden</a:t>
            </a:r>
            <a:endParaRPr lang="en-US" sz="1600" dirty="0"/>
          </a:p>
        </p:txBody>
      </p:sp>
      <p:sp>
        <p:nvSpPr>
          <p:cNvPr id="19" name="Text 17"/>
          <p:cNvSpPr txBox="1"/>
          <p:nvPr/>
        </p:nvSpPr>
        <p:spPr>
          <a:xfrm>
            <a:off x="8321040" y="2670048"/>
            <a:ext cx="3209544" cy="932688"/>
          </a:xfrm>
          <a:prstGeom prst="rect">
            <a:avLst/>
          </a:prstGeom>
          <a:noFill/>
          <a:ln/>
        </p:spPr>
        <p:txBody>
          <a:bodyPr wrap="square" lIns="0" tIns="0" rIns="0" bIns="0" rtlCol="0" anchor="t"/>
          <a:lstStyle/>
          <a:p>
            <a:r>
              <a:rPr lang="en-US" sz="1350" dirty="0" err="1">
                <a:solidFill>
                  <a:srgbClr val="1A1A1A"/>
                </a:solidFill>
                <a:latin typeface="Arial" pitchFamily="34" charset="0"/>
                <a:ea typeface="Arial" pitchFamily="34" charset="-122"/>
                <a:cs typeface="Arial" pitchFamily="34" charset="-120"/>
              </a:rPr>
              <a:t>Başvuru</a:t>
            </a:r>
            <a:r>
              <a:rPr lang="en-US" sz="1350" dirty="0">
                <a:solidFill>
                  <a:srgbClr val="1A1A1A"/>
                </a:solidFill>
                <a:latin typeface="Arial" pitchFamily="34" charset="0"/>
                <a:ea typeface="Arial" pitchFamily="34" charset="-122"/>
                <a:cs typeface="Arial" pitchFamily="34" charset="-120"/>
              </a:rPr>
              <a:t> </a:t>
            </a:r>
            <a:r>
              <a:rPr lang="en-US" sz="1350" b="1" dirty="0" err="1">
                <a:solidFill>
                  <a:srgbClr val="0F766E"/>
                </a:solidFill>
                <a:latin typeface="Arial" pitchFamily="34" charset="0"/>
                <a:ea typeface="Arial" pitchFamily="34" charset="-122"/>
                <a:cs typeface="Arial" pitchFamily="34" charset="-120"/>
              </a:rPr>
              <a:t>UBYS</a:t>
            </a:r>
            <a:r>
              <a:rPr lang="en-US" sz="1350" dirty="0" err="1">
                <a:solidFill>
                  <a:srgbClr val="1A1A1A"/>
                </a:solidFill>
                <a:latin typeface="Arial" pitchFamily="34" charset="0"/>
                <a:ea typeface="Arial" pitchFamily="34" charset="-122"/>
                <a:cs typeface="Arial" pitchFamily="34" charset="-120"/>
              </a:rPr>
              <a:t>'den</a:t>
            </a:r>
            <a:r>
              <a:rPr lang="en-US" sz="1350" dirty="0">
                <a:solidFill>
                  <a:srgbClr val="1A1A1A"/>
                </a:solidFill>
                <a:latin typeface="Arial" pitchFamily="34" charset="0"/>
                <a:ea typeface="Arial" pitchFamily="34" charset="-122"/>
                <a:cs typeface="Arial" pitchFamily="34" charset="-120"/>
              </a:rPr>
              <a:t> </a:t>
            </a:r>
            <a:r>
              <a:rPr lang="en-US" sz="1350" dirty="0" err="1">
                <a:solidFill>
                  <a:srgbClr val="1A1A1A"/>
                </a:solidFill>
                <a:latin typeface="Arial" pitchFamily="34" charset="0"/>
                <a:ea typeface="Arial" pitchFamily="34" charset="-122"/>
                <a:cs typeface="Arial" pitchFamily="34" charset="-120"/>
              </a:rPr>
              <a:t>yapılır</a:t>
            </a:r>
            <a:r>
              <a:rPr lang="en-US" sz="1350" dirty="0">
                <a:solidFill>
                  <a:srgbClr val="1A1A1A"/>
                </a:solidFill>
                <a:latin typeface="Arial" pitchFamily="34" charset="0"/>
                <a:ea typeface="Arial" pitchFamily="34" charset="-122"/>
                <a:cs typeface="Arial" pitchFamily="34" charset="-120"/>
              </a:rPr>
              <a:t>. GNO </a:t>
            </a:r>
            <a:r>
              <a:rPr lang="en-US" sz="1350" dirty="0" err="1">
                <a:solidFill>
                  <a:srgbClr val="1A1A1A"/>
                </a:solidFill>
                <a:latin typeface="Arial" pitchFamily="34" charset="0"/>
                <a:ea typeface="Arial" pitchFamily="34" charset="-122"/>
                <a:cs typeface="Arial" pitchFamily="34" charset="-120"/>
              </a:rPr>
              <a:t>sisteme</a:t>
            </a:r>
            <a:r>
              <a:rPr lang="en-US" sz="1350" dirty="0">
                <a:solidFill>
                  <a:srgbClr val="1A1A1A"/>
                </a:solidFill>
                <a:latin typeface="Arial" pitchFamily="34" charset="0"/>
                <a:ea typeface="Arial" pitchFamily="34" charset="-122"/>
                <a:cs typeface="Arial" pitchFamily="34" charset="-120"/>
              </a:rPr>
              <a:t> </a:t>
            </a:r>
            <a:r>
              <a:rPr lang="en-US" sz="1350" dirty="0" err="1">
                <a:solidFill>
                  <a:srgbClr val="1A1A1A"/>
                </a:solidFill>
                <a:latin typeface="Arial" pitchFamily="34" charset="0"/>
                <a:ea typeface="Arial" pitchFamily="34" charset="-122"/>
                <a:cs typeface="Arial" pitchFamily="34" charset="-120"/>
              </a:rPr>
              <a:t>otomatik</a:t>
            </a:r>
            <a:r>
              <a:rPr lang="en-US" sz="1350" dirty="0">
                <a:solidFill>
                  <a:srgbClr val="1A1A1A"/>
                </a:solidFill>
                <a:latin typeface="Arial" pitchFamily="34" charset="0"/>
                <a:ea typeface="Arial" pitchFamily="34" charset="-122"/>
                <a:cs typeface="Arial" pitchFamily="34" charset="-120"/>
              </a:rPr>
              <a:t> </a:t>
            </a:r>
            <a:r>
              <a:rPr lang="en-US" sz="1350" dirty="0" err="1">
                <a:solidFill>
                  <a:srgbClr val="1A1A1A"/>
                </a:solidFill>
                <a:latin typeface="Arial" pitchFamily="34" charset="0"/>
                <a:ea typeface="Arial" pitchFamily="34" charset="-122"/>
                <a:cs typeface="Arial" pitchFamily="34" charset="-120"/>
              </a:rPr>
              <a:t>yansır</a:t>
            </a:r>
            <a:r>
              <a:rPr lang="en-US" sz="1350" dirty="0">
                <a:solidFill>
                  <a:srgbClr val="1A1A1A"/>
                </a:solidFill>
                <a:latin typeface="Arial" pitchFamily="34" charset="0"/>
                <a:ea typeface="Arial" pitchFamily="34" charset="-122"/>
                <a:cs typeface="Arial" pitchFamily="34" charset="-120"/>
              </a:rPr>
              <a:t>, </a:t>
            </a:r>
            <a:r>
              <a:rPr lang="en-US" sz="1350" b="1" dirty="0" err="1">
                <a:solidFill>
                  <a:srgbClr val="0F766E"/>
                </a:solidFill>
                <a:latin typeface="Arial" pitchFamily="34" charset="0"/>
                <a:ea typeface="Arial" pitchFamily="34" charset="-122"/>
                <a:cs typeface="Arial" pitchFamily="34" charset="-120"/>
              </a:rPr>
              <a:t>belge</a:t>
            </a:r>
            <a:r>
              <a:rPr lang="en-US" sz="1350" b="1" dirty="0">
                <a:solidFill>
                  <a:srgbClr val="0F766E"/>
                </a:solidFill>
                <a:latin typeface="Arial" pitchFamily="34" charset="0"/>
                <a:ea typeface="Arial" pitchFamily="34" charset="-122"/>
                <a:cs typeface="Arial" pitchFamily="34" charset="-120"/>
              </a:rPr>
              <a:t> </a:t>
            </a:r>
            <a:r>
              <a:rPr lang="en-US" sz="1350" b="1" dirty="0" err="1">
                <a:solidFill>
                  <a:srgbClr val="0F766E"/>
                </a:solidFill>
                <a:latin typeface="Arial" pitchFamily="34" charset="0"/>
                <a:ea typeface="Arial" pitchFamily="34" charset="-122"/>
                <a:cs typeface="Arial" pitchFamily="34" charset="-120"/>
              </a:rPr>
              <a:t>yüklemek</a:t>
            </a:r>
            <a:r>
              <a:rPr lang="en-US" sz="1350" b="1" dirty="0">
                <a:solidFill>
                  <a:srgbClr val="0F766E"/>
                </a:solidFill>
                <a:latin typeface="Arial" pitchFamily="34" charset="0"/>
                <a:ea typeface="Arial" pitchFamily="34" charset="-122"/>
                <a:cs typeface="Arial" pitchFamily="34" charset="-120"/>
              </a:rPr>
              <a:t> </a:t>
            </a:r>
            <a:r>
              <a:rPr lang="en-US" sz="1350" b="1" dirty="0" err="1">
                <a:solidFill>
                  <a:srgbClr val="0F766E"/>
                </a:solidFill>
                <a:latin typeface="Arial" pitchFamily="34" charset="0"/>
                <a:ea typeface="Arial" pitchFamily="34" charset="-122"/>
                <a:cs typeface="Arial" pitchFamily="34" charset="-120"/>
              </a:rPr>
              <a:t>gerekmez</a:t>
            </a:r>
            <a:r>
              <a:rPr lang="en-US" sz="1350" dirty="0">
                <a:solidFill>
                  <a:srgbClr val="1A1A1A"/>
                </a:solidFill>
                <a:latin typeface="Arial" pitchFamily="34" charset="0"/>
                <a:ea typeface="Arial" pitchFamily="34" charset="-122"/>
                <a:cs typeface="Arial" pitchFamily="34" charset="-120"/>
              </a:rPr>
              <a:t>.</a:t>
            </a:r>
            <a:endParaRPr lang="en-US" sz="1350" dirty="0"/>
          </a:p>
        </p:txBody>
      </p:sp>
      <p:sp>
        <p:nvSpPr>
          <p:cNvPr id="25" name="Sonuç"/>
          <p:cNvSpPr/>
          <p:nvPr/>
        </p:nvSpPr>
        <p:spPr>
          <a:xfrm>
            <a:off x="2080260" y="3922776"/>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26" name="Text 24"/>
          <p:cNvSpPr txBox="1"/>
          <p:nvPr/>
        </p:nvSpPr>
        <p:spPr>
          <a:xfrm>
            <a:off x="2281428" y="4123944"/>
            <a:ext cx="402336" cy="402336"/>
          </a:xfrm>
          <a:prstGeom prst="ellipse">
            <a:avLst/>
          </a:prstGeom>
          <a:solidFill>
            <a:srgbClr val="0F766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5</a:t>
            </a:r>
            <a:endParaRPr lang="en-US" sz="1400" dirty="0"/>
          </a:p>
        </p:txBody>
      </p:sp>
      <p:sp>
        <p:nvSpPr>
          <p:cNvPr id="27" name="Text 25"/>
          <p:cNvSpPr txBox="1"/>
          <p:nvPr/>
        </p:nvSpPr>
        <p:spPr>
          <a:xfrm>
            <a:off x="2811780" y="4078224"/>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Sonuç</a:t>
            </a:r>
            <a:endParaRPr lang="en-US" sz="1700" dirty="0"/>
          </a:p>
        </p:txBody>
      </p:sp>
      <p:sp>
        <p:nvSpPr>
          <p:cNvPr id="28" name="Text 26"/>
          <p:cNvSpPr txBox="1"/>
          <p:nvPr/>
        </p:nvSpPr>
        <p:spPr>
          <a:xfrm>
            <a:off x="2281428" y="4700016"/>
            <a:ext cx="3209544" cy="438912"/>
          </a:xfrm>
          <a:prstGeom prst="roundRect">
            <a:avLst>
              <a:gd name="adj" fmla="val 12500"/>
            </a:avLst>
          </a:prstGeom>
          <a:solidFill>
            <a:srgbClr val="DDF3EF"/>
          </a:solidFill>
          <a:ln/>
        </p:spPr>
        <p:txBody>
          <a:bodyPr wrap="square" lIns="0" tIns="0" rIns="0" bIns="0" rtlCol="0" anchor="ctr"/>
          <a:lstStyle/>
          <a:p>
            <a:pPr marL="0" indent="0" algn="ctr">
              <a:buNone/>
            </a:pPr>
            <a:r>
              <a:rPr lang="en-US" sz="1600" b="1" dirty="0">
                <a:solidFill>
                  <a:srgbClr val="0F766E"/>
                </a:solidFill>
                <a:latin typeface="Arial" pitchFamily="34" charset="0"/>
                <a:ea typeface="Arial" pitchFamily="34" charset="-122"/>
                <a:cs typeface="Arial" pitchFamily="34" charset="-120"/>
              </a:rPr>
              <a:t>Yandal sertifikası</a:t>
            </a:r>
            <a:endParaRPr lang="en-US" sz="1600" dirty="0"/>
          </a:p>
        </p:txBody>
      </p:sp>
      <p:sp>
        <p:nvSpPr>
          <p:cNvPr id="29" name="Text 27"/>
          <p:cNvSpPr txBox="1"/>
          <p:nvPr/>
        </p:nvSpPr>
        <p:spPr>
          <a:xfrm>
            <a:off x="2281428" y="5266944"/>
            <a:ext cx="3209544" cy="932688"/>
          </a:xfrm>
          <a:prstGeom prst="rect">
            <a:avLst/>
          </a:prstGeom>
          <a:noFill/>
          <a:ln/>
        </p:spPr>
        <p:txBody>
          <a:bodyPr wrap="square" lIns="0" tIns="0" rIns="0" bIns="0" rtlCol="0" anchor="t"/>
          <a:lstStyle/>
          <a:p>
            <a:pPr marL="0" indent="0">
              <a:buNone/>
            </a:pPr>
            <a:r>
              <a:rPr lang="en-US" sz="1350" dirty="0">
                <a:solidFill>
                  <a:srgbClr val="1A1A1A"/>
                </a:solidFill>
                <a:latin typeface="Arial" pitchFamily="34" charset="0"/>
                <a:ea typeface="Arial" pitchFamily="34" charset="-122"/>
                <a:cs typeface="Arial" pitchFamily="34" charset="-120"/>
              </a:rPr>
              <a:t>Yandal programını tamamlayan öğrenci </a:t>
            </a:r>
            <a:r>
              <a:rPr lang="en-US" sz="1350" b="1" dirty="0">
                <a:solidFill>
                  <a:srgbClr val="0F766E"/>
                </a:solidFill>
                <a:latin typeface="Arial" pitchFamily="34" charset="0"/>
                <a:ea typeface="Arial" pitchFamily="34" charset="-122"/>
                <a:cs typeface="Arial" pitchFamily="34" charset="-120"/>
              </a:rPr>
              <a:t>yandal sertifikası</a:t>
            </a:r>
            <a:r>
              <a:rPr lang="en-US" sz="1350" dirty="0">
                <a:solidFill>
                  <a:srgbClr val="1A1A1A"/>
                </a:solidFill>
                <a:latin typeface="Arial" pitchFamily="34" charset="0"/>
                <a:ea typeface="Arial" pitchFamily="34" charset="-122"/>
                <a:cs typeface="Arial" pitchFamily="34" charset="-120"/>
              </a:rPr>
              <a:t> alır; ikinci diploma verilmez.</a:t>
            </a:r>
            <a:endParaRPr lang="en-US" sz="1350" dirty="0"/>
          </a:p>
        </p:txBody>
      </p:sp>
      <p:sp>
        <p:nvSpPr>
          <p:cNvPr id="30" name="Kayıt Silme"/>
          <p:cNvSpPr/>
          <p:nvPr/>
        </p:nvSpPr>
        <p:spPr>
          <a:xfrm>
            <a:off x="5911596" y="3922776"/>
            <a:ext cx="3611880" cy="2395728"/>
          </a:xfrm>
          <a:prstGeom prst="roundRect">
            <a:avLst>
              <a:gd name="adj" fmla="val 3817"/>
            </a:avLst>
          </a:prstGeom>
          <a:solidFill>
            <a:srgbClr val="EEF5FA"/>
          </a:solidFill>
          <a:ln w="12700">
            <a:solidFill>
              <a:srgbClr val="EEF5FA"/>
            </a:solidFill>
            <a:prstDash val="solid"/>
          </a:ln>
        </p:spPr>
        <p:txBody>
          <a:bodyPr/>
          <a:lstStyle/>
          <a:p>
            <a:endParaRPr lang="tr-TR"/>
          </a:p>
        </p:txBody>
      </p:sp>
      <p:sp>
        <p:nvSpPr>
          <p:cNvPr id="31" name="Text 29"/>
          <p:cNvSpPr txBox="1"/>
          <p:nvPr/>
        </p:nvSpPr>
        <p:spPr>
          <a:xfrm>
            <a:off x="6112764" y="4123944"/>
            <a:ext cx="402336" cy="402336"/>
          </a:xfrm>
          <a:prstGeom prst="ellipse">
            <a:avLst/>
          </a:prstGeom>
          <a:solidFill>
            <a:srgbClr val="0F766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6</a:t>
            </a:r>
            <a:endParaRPr lang="en-US" sz="1400" dirty="0"/>
          </a:p>
        </p:txBody>
      </p:sp>
      <p:sp>
        <p:nvSpPr>
          <p:cNvPr id="32" name="Text 30"/>
          <p:cNvSpPr txBox="1"/>
          <p:nvPr/>
        </p:nvSpPr>
        <p:spPr>
          <a:xfrm>
            <a:off x="6643116" y="4078224"/>
            <a:ext cx="2697480" cy="502920"/>
          </a:xfrm>
          <a:prstGeom prst="rect">
            <a:avLst/>
          </a:prstGeom>
          <a:noFill/>
          <a:ln/>
        </p:spPr>
        <p:txBody>
          <a:bodyPr wrap="square" lIns="0" tIns="0" rIns="0" bIns="0" rtlCol="0" anchor="ctr"/>
          <a:lstStyle/>
          <a:p>
            <a:pPr marL="0" indent="0">
              <a:buNone/>
            </a:pPr>
            <a:r>
              <a:rPr lang="en-US" sz="1700" b="1" dirty="0">
                <a:solidFill>
                  <a:srgbClr val="1A1A1A"/>
                </a:solidFill>
                <a:latin typeface="Arial" pitchFamily="34" charset="0"/>
                <a:ea typeface="Arial" pitchFamily="34" charset="-122"/>
                <a:cs typeface="Arial" pitchFamily="34" charset="-120"/>
              </a:rPr>
              <a:t>Kayıt Silme</a:t>
            </a:r>
            <a:endParaRPr lang="en-US" sz="1700" dirty="0"/>
          </a:p>
        </p:txBody>
      </p:sp>
      <p:sp>
        <p:nvSpPr>
          <p:cNvPr id="33" name="Text 31"/>
          <p:cNvSpPr txBox="1"/>
          <p:nvPr/>
        </p:nvSpPr>
        <p:spPr>
          <a:xfrm>
            <a:off x="6112764" y="4700016"/>
            <a:ext cx="3209544" cy="438912"/>
          </a:xfrm>
          <a:prstGeom prst="roundRect">
            <a:avLst>
              <a:gd name="adj" fmla="val 12500"/>
            </a:avLst>
          </a:prstGeom>
          <a:solidFill>
            <a:srgbClr val="FDEEE3"/>
          </a:solidFill>
          <a:ln/>
        </p:spPr>
        <p:txBody>
          <a:bodyPr wrap="square" lIns="0" tIns="0" rIns="0" bIns="0" rtlCol="0" anchor="ctr"/>
          <a:lstStyle/>
          <a:p>
            <a:pPr marL="0" indent="0" algn="ctr">
              <a:buNone/>
            </a:pPr>
            <a:r>
              <a:rPr lang="en-US" sz="1600" b="1" dirty="0">
                <a:solidFill>
                  <a:srgbClr val="C2410C"/>
                </a:solidFill>
                <a:latin typeface="Arial" pitchFamily="34" charset="0"/>
                <a:ea typeface="Arial" pitchFamily="34" charset="-122"/>
                <a:cs typeface="Arial" pitchFamily="34" charset="-120"/>
              </a:rPr>
              <a:t>Disiplin cezasına dikkat</a:t>
            </a:r>
            <a:endParaRPr lang="en-US" sz="1600" dirty="0"/>
          </a:p>
        </p:txBody>
      </p:sp>
      <p:sp>
        <p:nvSpPr>
          <p:cNvPr id="34" name="Text 32"/>
          <p:cNvSpPr txBox="1"/>
          <p:nvPr/>
        </p:nvSpPr>
        <p:spPr>
          <a:xfrm>
            <a:off x="6112764" y="5266944"/>
            <a:ext cx="3209544" cy="932688"/>
          </a:xfrm>
          <a:prstGeom prst="rect">
            <a:avLst/>
          </a:prstGeom>
          <a:noFill/>
          <a:ln/>
        </p:spPr>
        <p:txBody>
          <a:bodyPr wrap="square" lIns="0" tIns="0" rIns="0" bIns="0" rtlCol="0" anchor="t"/>
          <a:lstStyle/>
          <a:p>
            <a:pPr marL="0" indent="0">
              <a:buNone/>
            </a:pPr>
            <a:r>
              <a:rPr lang="en-US" sz="1350" b="1" dirty="0">
                <a:solidFill>
                  <a:srgbClr val="0F766E"/>
                </a:solidFill>
                <a:latin typeface="Arial" pitchFamily="34" charset="0"/>
                <a:ea typeface="Arial" pitchFamily="34" charset="-122"/>
                <a:cs typeface="Arial" pitchFamily="34" charset="-120"/>
              </a:rPr>
              <a:t>Uzaklaştırma veya daha ağır disiplin cezası</a:t>
            </a:r>
            <a:r>
              <a:rPr lang="en-US" sz="1350" dirty="0">
                <a:solidFill>
                  <a:srgbClr val="1A1A1A"/>
                </a:solidFill>
                <a:latin typeface="Arial" pitchFamily="34" charset="0"/>
                <a:ea typeface="Arial" pitchFamily="34" charset="-122"/>
                <a:cs typeface="Arial" pitchFamily="34" charset="-120"/>
              </a:rPr>
              <a:t> alan öğrencinin yandal kaydı silinir.</a:t>
            </a:r>
            <a:endParaRPr lang="en-US" sz="1350" dirty="0"/>
          </a:p>
        </p:txBody>
      </p:sp>
      <p:sp>
        <p:nvSpPr>
          <p:cNvPr id="35" name="Başlık 34">
            <a:extLst>
              <a:ext uri="{FF2B5EF4-FFF2-40B4-BE49-F238E27FC236}">
                <a16:creationId xmlns:a16="http://schemas.microsoft.com/office/drawing/2014/main" id="{BC456FFA-D96A-513B-B986-23981B47D481}"/>
              </a:ext>
            </a:extLst>
          </p:cNvPr>
          <p:cNvSpPr>
            <a:spLocks noGrp="1"/>
          </p:cNvSpPr>
          <p:nvPr>
            <p:ph type="title"/>
          </p:nvPr>
        </p:nvSpPr>
        <p:spPr/>
        <p:txBody>
          <a:bodyPr/>
          <a:lstStyle/>
          <a:p>
            <a:r>
              <a:rPr lang="tr-TR" dirty="0" err="1"/>
              <a:t>Yandal</a:t>
            </a:r>
            <a:r>
              <a:rPr lang="tr-TR" dirty="0"/>
              <a:t> Başvuru Şartları</a:t>
            </a:r>
          </a:p>
        </p:txBody>
      </p:sp>
      <p:sp>
        <p:nvSpPr>
          <p:cNvPr id="40" name="Metin kutusu 39">
            <a:extLst>
              <a:ext uri="{FF2B5EF4-FFF2-40B4-BE49-F238E27FC236}">
                <a16:creationId xmlns:a16="http://schemas.microsoft.com/office/drawing/2014/main" id="{855F0586-8A35-E3E4-900E-20A227F13AB7}"/>
              </a:ext>
            </a:extLst>
          </p:cNvPr>
          <p:cNvSpPr txBox="1"/>
          <p:nvPr/>
        </p:nvSpPr>
        <p:spPr>
          <a:xfrm>
            <a:off x="2499691" y="6070163"/>
            <a:ext cx="6684066" cy="307777"/>
          </a:xfrm>
          <a:prstGeom prst="rect">
            <a:avLst/>
          </a:prstGeom>
          <a:noFill/>
        </p:spPr>
        <p:txBody>
          <a:bodyPr wrap="square">
            <a:spAutoFit/>
          </a:bodyPr>
          <a:lstStyle/>
          <a:p>
            <a:r>
              <a:rPr lang="tr-TR" sz="1400" b="1" dirty="0">
                <a:solidFill>
                  <a:srgbClr val="C00000"/>
                </a:solidFill>
                <a:latin typeface="Arial" pitchFamily="34" charset="0"/>
                <a:ea typeface="Arial" pitchFamily="34" charset="-122"/>
                <a:cs typeface="Arial" pitchFamily="34" charset="-120"/>
              </a:rPr>
              <a:t>NOT: </a:t>
            </a:r>
            <a:r>
              <a:rPr lang="tr-TR" sz="1400" dirty="0">
                <a:solidFill>
                  <a:srgbClr val="1A1A1A"/>
                </a:solidFill>
                <a:latin typeface="Arial" pitchFamily="34" charset="0"/>
                <a:ea typeface="Arial" pitchFamily="34" charset="-122"/>
                <a:cs typeface="Arial" pitchFamily="34" charset="-120"/>
              </a:rPr>
              <a:t>B</a:t>
            </a:r>
            <a:r>
              <a:rPr lang="en-US" sz="1400" dirty="0" err="1">
                <a:solidFill>
                  <a:srgbClr val="1A1A1A"/>
                </a:solidFill>
                <a:latin typeface="Arial" pitchFamily="34" charset="0"/>
                <a:ea typeface="Arial" pitchFamily="34" charset="-122"/>
                <a:cs typeface="Arial" pitchFamily="34" charset="-120"/>
              </a:rPr>
              <a:t>aşvuru</a:t>
            </a:r>
            <a:r>
              <a:rPr lang="en-US" sz="1400" dirty="0">
                <a:solidFill>
                  <a:srgbClr val="1A1A1A"/>
                </a:solidFill>
                <a:latin typeface="Arial" pitchFamily="34" charset="0"/>
                <a:ea typeface="Arial" pitchFamily="34" charset="-122"/>
                <a:cs typeface="Arial" pitchFamily="34" charset="-120"/>
              </a:rPr>
              <a:t> </a:t>
            </a:r>
            <a:r>
              <a:rPr lang="en-US" sz="1400" dirty="0" err="1">
                <a:solidFill>
                  <a:srgbClr val="1A1A1A"/>
                </a:solidFill>
                <a:latin typeface="Arial" pitchFamily="34" charset="0"/>
                <a:ea typeface="Arial" pitchFamily="34" charset="-122"/>
                <a:cs typeface="Arial" pitchFamily="34" charset="-120"/>
              </a:rPr>
              <a:t>tarihleri</a:t>
            </a:r>
            <a:r>
              <a:rPr lang="en-US" sz="1400" dirty="0">
                <a:solidFill>
                  <a:srgbClr val="1A1A1A"/>
                </a:solidFill>
                <a:latin typeface="Arial" pitchFamily="34" charset="0"/>
                <a:ea typeface="Arial" pitchFamily="34" charset="-122"/>
                <a:cs typeface="Arial" pitchFamily="34" charset="-120"/>
              </a:rPr>
              <a:t> </a:t>
            </a:r>
            <a:r>
              <a:rPr lang="en-US" sz="1400" dirty="0" err="1">
                <a:solidFill>
                  <a:srgbClr val="1A1A1A"/>
                </a:solidFill>
                <a:latin typeface="Arial" pitchFamily="34" charset="0"/>
                <a:ea typeface="Arial" pitchFamily="34" charset="-122"/>
                <a:cs typeface="Arial" pitchFamily="34" charset="-120"/>
              </a:rPr>
              <a:t>ve</a:t>
            </a:r>
            <a:r>
              <a:rPr lang="en-US" sz="1400" dirty="0">
                <a:solidFill>
                  <a:srgbClr val="1A1A1A"/>
                </a:solidFill>
                <a:latin typeface="Arial" pitchFamily="34" charset="0"/>
                <a:ea typeface="Arial" pitchFamily="34" charset="-122"/>
                <a:cs typeface="Arial" pitchFamily="34" charset="-120"/>
              </a:rPr>
              <a:t> </a:t>
            </a:r>
            <a:r>
              <a:rPr lang="en-US" sz="1400" dirty="0" err="1">
                <a:solidFill>
                  <a:srgbClr val="1A1A1A"/>
                </a:solidFill>
                <a:latin typeface="Arial" pitchFamily="34" charset="0"/>
                <a:ea typeface="Arial" pitchFamily="34" charset="-122"/>
                <a:cs typeface="Arial" pitchFamily="34" charset="-120"/>
              </a:rPr>
              <a:t>kılavuzu</a:t>
            </a:r>
            <a:r>
              <a:rPr lang="en-US" sz="1400" dirty="0">
                <a:solidFill>
                  <a:srgbClr val="1A1A1A"/>
                </a:solidFill>
                <a:latin typeface="Arial" pitchFamily="34" charset="0"/>
                <a:ea typeface="Arial" pitchFamily="34" charset="-122"/>
                <a:cs typeface="Arial" pitchFamily="34" charset="-120"/>
              </a:rPr>
              <a:t> </a:t>
            </a:r>
            <a:r>
              <a:rPr lang="en-US" sz="1400" dirty="0" err="1">
                <a:solidFill>
                  <a:srgbClr val="1A1A1A"/>
                </a:solidFill>
                <a:latin typeface="Arial" pitchFamily="34" charset="0"/>
                <a:ea typeface="Arial" pitchFamily="34" charset="-122"/>
                <a:cs typeface="Arial" pitchFamily="34" charset="-120"/>
              </a:rPr>
              <a:t>için</a:t>
            </a:r>
            <a:r>
              <a:rPr lang="en-US" sz="1400" dirty="0">
                <a:solidFill>
                  <a:srgbClr val="1A1A1A"/>
                </a:solidFill>
                <a:latin typeface="Arial" pitchFamily="34" charset="0"/>
                <a:ea typeface="Arial" pitchFamily="34" charset="-122"/>
                <a:cs typeface="Arial" pitchFamily="34" charset="-120"/>
              </a:rPr>
              <a:t> </a:t>
            </a:r>
            <a:r>
              <a:rPr lang="en-US" sz="1400" b="1" dirty="0">
                <a:solidFill>
                  <a:srgbClr val="0F5C8C"/>
                </a:solidFill>
                <a:latin typeface="Arial" pitchFamily="34" charset="0"/>
                <a:ea typeface="Arial" pitchFamily="34" charset="-122"/>
                <a:cs typeface="Arial" pitchFamily="34" charset="-120"/>
              </a:rPr>
              <a:t>oidb.bartin.edu.tr</a:t>
            </a:r>
            <a:r>
              <a:rPr lang="en-US" sz="1400" dirty="0">
                <a:solidFill>
                  <a:srgbClr val="1A1A1A"/>
                </a:solidFill>
                <a:latin typeface="Arial" pitchFamily="34" charset="0"/>
                <a:ea typeface="Arial" pitchFamily="34" charset="-122"/>
                <a:cs typeface="Arial" pitchFamily="34" charset="-120"/>
              </a:rPr>
              <a:t> </a:t>
            </a:r>
            <a:r>
              <a:rPr lang="en-US" sz="1400" dirty="0" err="1">
                <a:solidFill>
                  <a:srgbClr val="1A1A1A"/>
                </a:solidFill>
                <a:latin typeface="Arial" pitchFamily="34" charset="0"/>
                <a:ea typeface="Arial" pitchFamily="34" charset="-122"/>
                <a:cs typeface="Arial" pitchFamily="34" charset="-120"/>
              </a:rPr>
              <a:t>duyurularını</a:t>
            </a:r>
            <a:r>
              <a:rPr lang="en-US" sz="1400" dirty="0">
                <a:solidFill>
                  <a:srgbClr val="1A1A1A"/>
                </a:solidFill>
                <a:latin typeface="Arial" pitchFamily="34" charset="0"/>
                <a:ea typeface="Arial" pitchFamily="34" charset="-122"/>
                <a:cs typeface="Arial" pitchFamily="34" charset="-120"/>
              </a:rPr>
              <a:t> </a:t>
            </a:r>
            <a:r>
              <a:rPr lang="en-US" sz="1400" dirty="0" err="1">
                <a:solidFill>
                  <a:srgbClr val="1A1A1A"/>
                </a:solidFill>
                <a:latin typeface="Arial" pitchFamily="34" charset="0"/>
                <a:ea typeface="Arial" pitchFamily="34" charset="-122"/>
                <a:cs typeface="Arial" pitchFamily="34" charset="-120"/>
              </a:rPr>
              <a:t>takip</a:t>
            </a:r>
            <a:r>
              <a:rPr lang="en-US" sz="1400" dirty="0">
                <a:solidFill>
                  <a:srgbClr val="1A1A1A"/>
                </a:solidFill>
                <a:latin typeface="Arial" pitchFamily="34" charset="0"/>
                <a:ea typeface="Arial" pitchFamily="34" charset="-122"/>
                <a:cs typeface="Arial" pitchFamily="34" charset="-120"/>
              </a:rPr>
              <a:t> et. </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61340B35-E866-5B35-11F4-074C3C52D381}"/>
              </a:ext>
            </a:extLst>
          </p:cNvPr>
          <p:cNvSpPr>
            <a:spLocks noGrp="1"/>
          </p:cNvSpPr>
          <p:nvPr>
            <p:ph sz="half" idx="1"/>
          </p:nvPr>
        </p:nvSpPr>
        <p:spPr>
          <a:xfrm>
            <a:off x="838200" y="1800000"/>
            <a:ext cx="5181600" cy="4228944"/>
          </a:xfr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342900" indent="-342900">
              <a:buFont typeface="Wingdings" panose="05000000000000000000" pitchFamily="2" charset="2"/>
              <a:buChar char="q"/>
            </a:pPr>
            <a:r>
              <a:rPr lang="tr-TR" sz="2400">
                <a:solidFill>
                  <a:schemeClr val="tx1"/>
                </a:solidFill>
              </a:rPr>
              <a:t>Bilgisayar Mühendisliğinde YANDAL Yapabilen Bölümler</a:t>
            </a:r>
          </a:p>
          <a:p>
            <a:pPr marL="611188" lvl="1" indent="-342900">
              <a:buFont typeface="Wingdings" panose="05000000000000000000" pitchFamily="2" charset="2"/>
              <a:buChar char="ü"/>
            </a:pPr>
            <a:r>
              <a:rPr lang="tr-TR" sz="2000">
                <a:solidFill>
                  <a:schemeClr val="tx1"/>
                </a:solidFill>
              </a:rPr>
              <a:t>Elektrik-Elektronik Mühendisliği</a:t>
            </a:r>
          </a:p>
          <a:p>
            <a:pPr marL="611188" lvl="1" indent="-342900">
              <a:buFont typeface="Wingdings" panose="05000000000000000000" pitchFamily="2" charset="2"/>
              <a:buChar char="ü"/>
            </a:pPr>
            <a:r>
              <a:rPr lang="tr-TR" sz="2000">
                <a:solidFill>
                  <a:schemeClr val="tx1"/>
                </a:solidFill>
              </a:rPr>
              <a:t>Makine-Mühendisliği</a:t>
            </a:r>
          </a:p>
          <a:p>
            <a:pPr marL="611188" lvl="1" indent="-342900">
              <a:buFont typeface="Wingdings" panose="05000000000000000000" pitchFamily="2" charset="2"/>
              <a:buChar char="ü"/>
            </a:pPr>
            <a:r>
              <a:rPr lang="tr-TR" sz="2000">
                <a:solidFill>
                  <a:schemeClr val="dk1"/>
                </a:solidFill>
                <a:latin typeface="+mn-lt"/>
                <a:cs typeface="+mn-cs"/>
              </a:rPr>
              <a:t>Yönetim Bilişim Sistemleri</a:t>
            </a:r>
          </a:p>
          <a:p>
            <a:pPr marL="611188" lvl="1" indent="-342900">
              <a:buFont typeface="Wingdings" panose="05000000000000000000" pitchFamily="2" charset="2"/>
              <a:buChar char="ü"/>
            </a:pPr>
            <a:r>
              <a:rPr lang="tr-TR" sz="2000">
                <a:solidFill>
                  <a:schemeClr val="dk1"/>
                </a:solidFill>
              </a:rPr>
              <a:t>Bilgisayar Teknolojisi ve Bilişim Sistemler</a:t>
            </a:r>
          </a:p>
          <a:p>
            <a:pPr marL="611188" lvl="1" indent="-342900">
              <a:buFont typeface="Wingdings" panose="05000000000000000000" pitchFamily="2" charset="2"/>
              <a:buChar char="ü"/>
            </a:pPr>
            <a:endParaRPr lang="tr-TR" sz="2000">
              <a:solidFill>
                <a:schemeClr val="tx1"/>
              </a:solidFill>
            </a:endParaRPr>
          </a:p>
        </p:txBody>
      </p:sp>
      <p:sp>
        <p:nvSpPr>
          <p:cNvPr id="3" name="İçerik Yer Tutucusu 2">
            <a:extLst>
              <a:ext uri="{FF2B5EF4-FFF2-40B4-BE49-F238E27FC236}">
                <a16:creationId xmlns:a16="http://schemas.microsoft.com/office/drawing/2014/main" id="{039BFBBB-C5B4-E994-1D2E-66240BE643EB}"/>
              </a:ext>
            </a:extLst>
          </p:cNvPr>
          <p:cNvSpPr>
            <a:spLocks noGrp="1"/>
          </p:cNvSpPr>
          <p:nvPr>
            <p:ph sz="half" idx="2"/>
          </p:nvPr>
        </p:nvSpPr>
        <p:spPr>
          <a:xfrm>
            <a:off x="6172200" y="1799999"/>
            <a:ext cx="5181600" cy="4228943"/>
          </a:xfrm>
          <a:solidFill>
            <a:schemeClr val="accent3">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p>
            <a:pPr marL="342900" indent="-342900">
              <a:buSzPct val="100000"/>
              <a:buChar char="q"/>
            </a:pPr>
            <a:r>
              <a:rPr lang="tr-TR">
                <a:latin typeface="+mn-lt"/>
                <a:cs typeface="+mn-cs"/>
              </a:rPr>
              <a:t>Bilgisayar Mühendisliği Öğrencilerinin YANDAL Yapabildiği Bölümler</a:t>
            </a:r>
          </a:p>
          <a:p>
            <a:pPr marL="611188" lvl="1" indent="-342900">
              <a:buSzPct val="100000"/>
              <a:buChar char="ü"/>
            </a:pPr>
            <a:r>
              <a:rPr lang="tr-TR">
                <a:solidFill>
                  <a:schemeClr val="dk1"/>
                </a:solidFill>
                <a:latin typeface="+mn-lt"/>
                <a:cs typeface="+mn-cs"/>
              </a:rPr>
              <a:t>Bilgisayar Teknolojisi ve Bilişim Sistemleri</a:t>
            </a:r>
          </a:p>
          <a:p>
            <a:pPr marL="611188" lvl="1" indent="-342900">
              <a:buSzPct val="100000"/>
              <a:buChar char="ü"/>
            </a:pPr>
            <a:r>
              <a:rPr lang="tr-TR">
                <a:solidFill>
                  <a:schemeClr val="dk1"/>
                </a:solidFill>
                <a:latin typeface="+mn-lt"/>
                <a:cs typeface="+mn-cs"/>
              </a:rPr>
              <a:t>Elektrik-Elektronik Mühendisliği</a:t>
            </a:r>
          </a:p>
          <a:p>
            <a:pPr marL="611188" lvl="1" indent="-342900">
              <a:buSzPct val="100000"/>
              <a:buChar char="ü"/>
            </a:pPr>
            <a:r>
              <a:rPr lang="tr-TR">
                <a:solidFill>
                  <a:schemeClr val="dk1"/>
                </a:solidFill>
                <a:latin typeface="+mn-lt"/>
                <a:cs typeface="+mn-cs"/>
              </a:rPr>
              <a:t>İktisat</a:t>
            </a:r>
          </a:p>
          <a:p>
            <a:pPr marL="611188" lvl="1" indent="-342900">
              <a:buSzPct val="100000"/>
              <a:buChar char="ü"/>
            </a:pPr>
            <a:r>
              <a:rPr lang="tr-TR">
                <a:solidFill>
                  <a:schemeClr val="dk1"/>
                </a:solidFill>
                <a:latin typeface="+mn-lt"/>
                <a:cs typeface="+mn-cs"/>
              </a:rPr>
              <a:t>İşletme </a:t>
            </a:r>
          </a:p>
          <a:p>
            <a:pPr marL="611188" lvl="1" indent="-342900">
              <a:buSzPct val="100000"/>
              <a:buChar char="ü"/>
            </a:pPr>
            <a:r>
              <a:rPr lang="tr-TR">
                <a:solidFill>
                  <a:schemeClr val="dk1"/>
                </a:solidFill>
                <a:latin typeface="+mn-lt"/>
                <a:cs typeface="+mn-cs"/>
              </a:rPr>
              <a:t>Makine Mühendisliği</a:t>
            </a:r>
          </a:p>
          <a:p>
            <a:pPr marL="611188" lvl="1" indent="-342900">
              <a:buSzPct val="100000"/>
              <a:buChar char="ü"/>
            </a:pPr>
            <a:r>
              <a:rPr lang="tr-TR">
                <a:solidFill>
                  <a:schemeClr val="dk1"/>
                </a:solidFill>
                <a:latin typeface="+mn-lt"/>
                <a:cs typeface="+mn-cs"/>
              </a:rPr>
              <a:t>Matematik</a:t>
            </a:r>
          </a:p>
          <a:p>
            <a:pPr marL="611188" lvl="1" indent="-342900">
              <a:buSzPct val="100000"/>
              <a:buChar char="ü"/>
            </a:pPr>
            <a:r>
              <a:rPr lang="tr-TR">
                <a:solidFill>
                  <a:schemeClr val="dk1"/>
                </a:solidFill>
                <a:latin typeface="+mn-lt"/>
                <a:cs typeface="+mn-cs"/>
              </a:rPr>
              <a:t>Moleküler Biyoloji ve Genetik</a:t>
            </a:r>
          </a:p>
          <a:p>
            <a:pPr marL="611188" lvl="1" indent="-342900">
              <a:buSzPct val="100000"/>
              <a:buChar char="ü"/>
            </a:pPr>
            <a:r>
              <a:rPr lang="tr-TR">
                <a:solidFill>
                  <a:schemeClr val="dk1"/>
                </a:solidFill>
                <a:latin typeface="+mn-lt"/>
                <a:cs typeface="+mn-cs"/>
              </a:rPr>
              <a:t>Orman Mühendisliği</a:t>
            </a:r>
          </a:p>
          <a:p>
            <a:pPr marL="611188" lvl="1" indent="-342900">
              <a:buSzPct val="100000"/>
              <a:buChar char="ü"/>
            </a:pPr>
            <a:r>
              <a:rPr lang="tr-TR">
                <a:solidFill>
                  <a:schemeClr val="dk1"/>
                </a:solidFill>
                <a:latin typeface="+mn-lt"/>
                <a:cs typeface="+mn-cs"/>
              </a:rPr>
              <a:t>Peyzaj Mimarlığı</a:t>
            </a:r>
          </a:p>
          <a:p>
            <a:pPr marL="611188" lvl="1" indent="-342900">
              <a:buSzPct val="100000"/>
              <a:buChar char="ü"/>
            </a:pPr>
            <a:r>
              <a:rPr lang="tr-TR">
                <a:solidFill>
                  <a:schemeClr val="dk1"/>
                </a:solidFill>
                <a:latin typeface="+mn-lt"/>
                <a:cs typeface="+mn-cs"/>
              </a:rPr>
              <a:t>Uluslararası Ticaret ve Lojistik</a:t>
            </a:r>
          </a:p>
          <a:p>
            <a:pPr marL="611188" lvl="1" indent="-342900">
              <a:buSzPct val="100000"/>
              <a:buChar char="ü"/>
            </a:pPr>
            <a:r>
              <a:rPr lang="tr-TR">
                <a:solidFill>
                  <a:schemeClr val="dk1"/>
                </a:solidFill>
                <a:latin typeface="+mn-lt"/>
                <a:cs typeface="+mn-cs"/>
              </a:rPr>
              <a:t>Yönetim Bilişim Sistemleri</a:t>
            </a:r>
            <a:endParaRPr lang="tr-TR" sz="2000">
              <a:latin typeface="+mn-lt"/>
              <a:cs typeface="+mn-cs"/>
            </a:endParaRPr>
          </a:p>
        </p:txBody>
      </p:sp>
      <p:sp>
        <p:nvSpPr>
          <p:cNvPr id="4" name="Başlık 3">
            <a:extLst>
              <a:ext uri="{FF2B5EF4-FFF2-40B4-BE49-F238E27FC236}">
                <a16:creationId xmlns:a16="http://schemas.microsoft.com/office/drawing/2014/main" id="{0F121F8C-1005-26DE-880F-754C0A6036FD}"/>
              </a:ext>
            </a:extLst>
          </p:cNvPr>
          <p:cNvSpPr>
            <a:spLocks noGrp="1"/>
          </p:cNvSpPr>
          <p:nvPr>
            <p:ph type="title"/>
          </p:nvPr>
        </p:nvSpPr>
        <p:spPr/>
        <p:txBody>
          <a:bodyPr/>
          <a:lstStyle/>
          <a:p>
            <a:r>
              <a:rPr lang="tr-TR"/>
              <a:t>YANDAL</a:t>
            </a:r>
          </a:p>
        </p:txBody>
      </p:sp>
      <p:sp>
        <p:nvSpPr>
          <p:cNvPr id="5" name="Metin Yer Tutucusu 4">
            <a:extLst>
              <a:ext uri="{FF2B5EF4-FFF2-40B4-BE49-F238E27FC236}">
                <a16:creationId xmlns:a16="http://schemas.microsoft.com/office/drawing/2014/main" id="{74D3C5B7-75B2-DB5C-94E5-AA96AE94F971}"/>
              </a:ext>
            </a:extLst>
          </p:cNvPr>
          <p:cNvSpPr>
            <a:spLocks noGrp="1"/>
          </p:cNvSpPr>
          <p:nvPr>
            <p:ph type="body" sz="quarter" idx="14"/>
          </p:nvPr>
        </p:nvSpPr>
        <p:spPr/>
        <p:txBody>
          <a:bodyPr/>
          <a:lstStyle/>
          <a:p>
            <a:r>
              <a:rPr lang="tr-TR">
                <a:hlinkClick r:id="rId2"/>
              </a:rPr>
              <a:t>ÇİFT ANADAL, YANDAL ve KURUM İÇİ YATAY GEÇİŞ YÖNERGESİ </a:t>
            </a:r>
            <a:endParaRPr lang="tr-TR"/>
          </a:p>
        </p:txBody>
      </p:sp>
      <p:sp>
        <p:nvSpPr>
          <p:cNvPr id="7" name="Slayt Numarası Yer Tutucusu 6">
            <a:extLst>
              <a:ext uri="{FF2B5EF4-FFF2-40B4-BE49-F238E27FC236}">
                <a16:creationId xmlns:a16="http://schemas.microsoft.com/office/drawing/2014/main" id="{4041D433-C4DB-225B-0C39-3003AD2CA49C}"/>
              </a:ext>
            </a:extLst>
          </p:cNvPr>
          <p:cNvSpPr>
            <a:spLocks noGrp="1"/>
          </p:cNvSpPr>
          <p:nvPr>
            <p:ph type="sldNum" sz="quarter" idx="4"/>
          </p:nvPr>
        </p:nvSpPr>
        <p:spPr/>
        <p:txBody>
          <a:bodyPr/>
          <a:lstStyle/>
          <a:p>
            <a:fld id="{B5E7337E-6B17-014B-AB72-4F4640082CEB}" type="slidenum">
              <a:rPr lang="en-CY" smtClean="0"/>
              <a:pPr/>
              <a:t>28</a:t>
            </a:fld>
            <a:endParaRPr lang="en-CY"/>
          </a:p>
        </p:txBody>
      </p:sp>
    </p:spTree>
    <p:extLst>
      <p:ext uri="{BB962C8B-B14F-4D97-AF65-F5344CB8AC3E}">
        <p14:creationId xmlns:p14="http://schemas.microsoft.com/office/powerpoint/2010/main" val="4104218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C18F4EA1-0BFD-8307-6188-C08A2CEFE438}"/>
              </a:ext>
            </a:extLst>
          </p:cNvPr>
          <p:cNvSpPr>
            <a:spLocks noGrp="1"/>
          </p:cNvSpPr>
          <p:nvPr>
            <p:ph sz="half" idx="1"/>
          </p:nvPr>
        </p:nvSpPr>
        <p:spPr>
          <a:xfrm>
            <a:off x="619280" y="1128183"/>
            <a:ext cx="10445496" cy="3999570"/>
          </a:xfrm>
        </p:spPr>
        <p:txBody>
          <a:bodyPr/>
          <a:lstStyle/>
          <a:p>
            <a:r>
              <a:rPr lang="tr-TR"/>
              <a:t>	Öğrencilerimiz UBYS sistemi üzerinden Uzaktan eğitim ve anketlere erişebilirler. Anketler yemekhane, ders değerlendirme, öğrenci memnuniyeti gibi konularda görüşlerinize ulaşmak ve iyileştirme çalışmaları için önemlidir.</a:t>
            </a:r>
          </a:p>
        </p:txBody>
      </p:sp>
      <p:sp>
        <p:nvSpPr>
          <p:cNvPr id="4" name="Başlık 3">
            <a:extLst>
              <a:ext uri="{FF2B5EF4-FFF2-40B4-BE49-F238E27FC236}">
                <a16:creationId xmlns:a16="http://schemas.microsoft.com/office/drawing/2014/main" id="{3BDE8AF7-40E2-0137-96DA-88AAFCAAE073}"/>
              </a:ext>
            </a:extLst>
          </p:cNvPr>
          <p:cNvSpPr>
            <a:spLocks noGrp="1"/>
          </p:cNvSpPr>
          <p:nvPr>
            <p:ph type="title"/>
          </p:nvPr>
        </p:nvSpPr>
        <p:spPr/>
        <p:txBody>
          <a:bodyPr/>
          <a:lstStyle/>
          <a:p>
            <a:r>
              <a:rPr lang="tr-TR"/>
              <a:t>UBYS Sistemi Anketleri</a:t>
            </a:r>
          </a:p>
        </p:txBody>
      </p:sp>
      <p:sp>
        <p:nvSpPr>
          <p:cNvPr id="6" name="Metin Yer Tutucusu 5">
            <a:extLst>
              <a:ext uri="{FF2B5EF4-FFF2-40B4-BE49-F238E27FC236}">
                <a16:creationId xmlns:a16="http://schemas.microsoft.com/office/drawing/2014/main" id="{8A679358-8A0A-9E13-6135-59ABB48D4EA6}"/>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E7E88EFC-2623-9A88-5F53-3AEDB9CEB63E}"/>
              </a:ext>
            </a:extLst>
          </p:cNvPr>
          <p:cNvSpPr>
            <a:spLocks noGrp="1"/>
          </p:cNvSpPr>
          <p:nvPr>
            <p:ph type="sldNum" sz="quarter" idx="4"/>
          </p:nvPr>
        </p:nvSpPr>
        <p:spPr/>
        <p:txBody>
          <a:bodyPr/>
          <a:lstStyle/>
          <a:p>
            <a:fld id="{B5E7337E-6B17-014B-AB72-4F4640082CEB}" type="slidenum">
              <a:rPr lang="en-CY" smtClean="0"/>
              <a:pPr/>
              <a:t>29</a:t>
            </a:fld>
            <a:endParaRPr lang="en-CY"/>
          </a:p>
        </p:txBody>
      </p:sp>
      <p:pic>
        <p:nvPicPr>
          <p:cNvPr id="13" name="Resim 12">
            <a:extLst>
              <a:ext uri="{FF2B5EF4-FFF2-40B4-BE49-F238E27FC236}">
                <a16:creationId xmlns:a16="http://schemas.microsoft.com/office/drawing/2014/main" id="{E1FA0D42-B21A-79E0-7360-F655B55621C9}"/>
              </a:ext>
            </a:extLst>
          </p:cNvPr>
          <p:cNvPicPr>
            <a:picLocks noChangeAspect="1"/>
          </p:cNvPicPr>
          <p:nvPr/>
        </p:nvPicPr>
        <p:blipFill>
          <a:blip r:embed="rId2"/>
          <a:stretch>
            <a:fillRect/>
          </a:stretch>
        </p:blipFill>
        <p:spPr>
          <a:xfrm>
            <a:off x="1894967" y="2122390"/>
            <a:ext cx="2767542" cy="3760567"/>
          </a:xfrm>
          <a:prstGeom prst="rect">
            <a:avLst/>
          </a:prstGeom>
        </p:spPr>
      </p:pic>
      <p:pic>
        <p:nvPicPr>
          <p:cNvPr id="10" name="Resim 9">
            <a:extLst>
              <a:ext uri="{FF2B5EF4-FFF2-40B4-BE49-F238E27FC236}">
                <a16:creationId xmlns:a16="http://schemas.microsoft.com/office/drawing/2014/main" id="{FF4F0D6E-B222-6C10-13FD-27A25C5B81DA}"/>
              </a:ext>
            </a:extLst>
          </p:cNvPr>
          <p:cNvPicPr>
            <a:picLocks noChangeAspect="1"/>
          </p:cNvPicPr>
          <p:nvPr/>
        </p:nvPicPr>
        <p:blipFill>
          <a:blip r:embed="rId3"/>
          <a:stretch>
            <a:fillRect/>
          </a:stretch>
        </p:blipFill>
        <p:spPr>
          <a:xfrm>
            <a:off x="6414654" y="1991632"/>
            <a:ext cx="4159469" cy="4159469"/>
          </a:xfrm>
          <a:prstGeom prst="rect">
            <a:avLst/>
          </a:prstGeom>
        </p:spPr>
      </p:pic>
    </p:spTree>
    <p:extLst>
      <p:ext uri="{BB962C8B-B14F-4D97-AF65-F5344CB8AC3E}">
        <p14:creationId xmlns:p14="http://schemas.microsoft.com/office/powerpoint/2010/main" val="1579272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AA81D8CD-C681-86F9-B7A1-FEC2FC6FC52F}"/>
              </a:ext>
            </a:extLst>
          </p:cNvPr>
          <p:cNvSpPr>
            <a:spLocks noGrp="1"/>
          </p:cNvSpPr>
          <p:nvPr>
            <p:ph type="title"/>
          </p:nvPr>
        </p:nvSpPr>
        <p:spPr/>
        <p:txBody>
          <a:bodyPr/>
          <a:lstStyle/>
          <a:p>
            <a:r>
              <a:rPr lang="tr-TR"/>
              <a:t>Öğrencilerimizin Kalite Süreçlerine Katılımı</a:t>
            </a:r>
          </a:p>
        </p:txBody>
      </p:sp>
      <p:sp>
        <p:nvSpPr>
          <p:cNvPr id="5" name="Metin Yer Tutucusu 4">
            <a:extLst>
              <a:ext uri="{FF2B5EF4-FFF2-40B4-BE49-F238E27FC236}">
                <a16:creationId xmlns:a16="http://schemas.microsoft.com/office/drawing/2014/main" id="{B42CA148-3FFE-DF90-16BC-4189F1DBD305}"/>
              </a:ext>
            </a:extLst>
          </p:cNvPr>
          <p:cNvSpPr>
            <a:spLocks noGrp="1"/>
          </p:cNvSpPr>
          <p:nvPr>
            <p:ph type="body" sz="quarter" idx="14"/>
          </p:nvPr>
        </p:nvSpPr>
        <p:spPr/>
        <p:txBody>
          <a:bodyPr/>
          <a:lstStyle/>
          <a:p>
            <a:r>
              <a:rPr lang="tr-TR" sz="1600">
                <a:solidFill>
                  <a:schemeClr val="tx1"/>
                </a:solidFill>
              </a:rPr>
              <a:t>Öğrencilerimiz, çeşitli kalite süreçlerinde iç paydaş olarak da yer alabilir.</a:t>
            </a:r>
          </a:p>
        </p:txBody>
      </p:sp>
      <p:sp>
        <p:nvSpPr>
          <p:cNvPr id="6" name="Metin Yer Tutucusu 5">
            <a:extLst>
              <a:ext uri="{FF2B5EF4-FFF2-40B4-BE49-F238E27FC236}">
                <a16:creationId xmlns:a16="http://schemas.microsoft.com/office/drawing/2014/main" id="{74F5D402-640B-F6D7-29B9-D7BF00D5CE4B}"/>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1DBCA15F-711F-EC03-D664-351ECAAF136D}"/>
              </a:ext>
            </a:extLst>
          </p:cNvPr>
          <p:cNvSpPr>
            <a:spLocks noGrp="1"/>
          </p:cNvSpPr>
          <p:nvPr>
            <p:ph type="sldNum" sz="quarter" idx="4"/>
          </p:nvPr>
        </p:nvSpPr>
        <p:spPr/>
        <p:txBody>
          <a:bodyPr/>
          <a:lstStyle/>
          <a:p>
            <a:fld id="{B5E7337E-6B17-014B-AB72-4F4640082CEB}" type="slidenum">
              <a:rPr lang="en-CY" smtClean="0"/>
              <a:pPr/>
              <a:t>30</a:t>
            </a:fld>
            <a:endParaRPr lang="en-CY"/>
          </a:p>
        </p:txBody>
      </p:sp>
      <p:graphicFrame>
        <p:nvGraphicFramePr>
          <p:cNvPr id="8" name="İçerik Yer Tutucusu 7">
            <a:extLst>
              <a:ext uri="{FF2B5EF4-FFF2-40B4-BE49-F238E27FC236}">
                <a16:creationId xmlns:a16="http://schemas.microsoft.com/office/drawing/2014/main" id="{DCE1A905-6132-B523-1A72-0DD7E8019733}"/>
              </a:ext>
            </a:extLst>
          </p:cNvPr>
          <p:cNvGraphicFramePr>
            <a:graphicFrameLocks noGrp="1"/>
          </p:cNvGraphicFramePr>
          <p:nvPr>
            <p:ph sz="half" idx="1"/>
            <p:extLst>
              <p:ext uri="{D42A27DB-BD31-4B8C-83A1-F6EECF244321}">
                <p14:modId xmlns:p14="http://schemas.microsoft.com/office/powerpoint/2010/main" val="2014378208"/>
              </p:ext>
            </p:extLst>
          </p:nvPr>
        </p:nvGraphicFramePr>
        <p:xfrm>
          <a:off x="2106444" y="1614988"/>
          <a:ext cx="7979112" cy="4351859"/>
        </p:xfrm>
        <a:graphic>
          <a:graphicData uri="http://schemas.openxmlformats.org/drawingml/2006/table">
            <a:tbl>
              <a:tblPr firstRow="1" firstCol="1" bandRow="1">
                <a:tableStyleId>{5C22544A-7EE6-4342-B048-85BDC9FD1C3A}</a:tableStyleId>
              </a:tblPr>
              <a:tblGrid>
                <a:gridCol w="694530">
                  <a:extLst>
                    <a:ext uri="{9D8B030D-6E8A-4147-A177-3AD203B41FA5}">
                      <a16:colId xmlns:a16="http://schemas.microsoft.com/office/drawing/2014/main" val="1413113298"/>
                    </a:ext>
                  </a:extLst>
                </a:gridCol>
                <a:gridCol w="1966101">
                  <a:extLst>
                    <a:ext uri="{9D8B030D-6E8A-4147-A177-3AD203B41FA5}">
                      <a16:colId xmlns:a16="http://schemas.microsoft.com/office/drawing/2014/main" val="3074907591"/>
                    </a:ext>
                  </a:extLst>
                </a:gridCol>
                <a:gridCol w="5318481">
                  <a:extLst>
                    <a:ext uri="{9D8B030D-6E8A-4147-A177-3AD203B41FA5}">
                      <a16:colId xmlns:a16="http://schemas.microsoft.com/office/drawing/2014/main" val="507482237"/>
                    </a:ext>
                  </a:extLst>
                </a:gridCol>
              </a:tblGrid>
              <a:tr h="350243">
                <a:tc gridSpan="3">
                  <a:txBody>
                    <a:bodyPr/>
                    <a:lstStyle/>
                    <a:p>
                      <a:pPr algn="ctr">
                        <a:lnSpc>
                          <a:spcPct val="107000"/>
                        </a:lnSpc>
                        <a:spcAft>
                          <a:spcPts val="800"/>
                        </a:spcAft>
                        <a:buNone/>
                      </a:pPr>
                      <a:r>
                        <a:rPr lang="tr-TR" sz="2400" dirty="0">
                          <a:effectLst/>
                          <a:latin typeface="Aptos" panose="020B0004020202020204" pitchFamily="34" charset="0"/>
                          <a:ea typeface="Aptos" panose="020B0004020202020204" pitchFamily="34" charset="0"/>
                          <a:cs typeface="Times New Roman" panose="02020603050405020304" pitchFamily="18" charset="0"/>
                        </a:rPr>
                        <a:t> Danışma Kurulu</a:t>
                      </a:r>
                    </a:p>
                  </a:txBody>
                  <a:tcPr marL="48760" marR="48760" marT="0" marB="0"/>
                </a:tc>
                <a:tc hMerge="1">
                  <a:txBody>
                    <a:bodyPr/>
                    <a:lstStyle/>
                    <a:p>
                      <a:pPr>
                        <a:lnSpc>
                          <a:spcPct val="107000"/>
                        </a:lnSpc>
                        <a:spcAft>
                          <a:spcPts val="800"/>
                        </a:spcAft>
                        <a:buNone/>
                      </a:pPr>
                      <a:endParaRPr lang="tr-TR" sz="80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tc>
                <a:tc hMerge="1">
                  <a:txBody>
                    <a:bodyPr/>
                    <a:lstStyle/>
                    <a:p>
                      <a:pPr>
                        <a:lnSpc>
                          <a:spcPct val="107000"/>
                        </a:lnSpc>
                        <a:spcAft>
                          <a:spcPts val="800"/>
                        </a:spcAft>
                        <a:buNone/>
                      </a:pPr>
                      <a:endParaRPr lang="tr-TR" sz="80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tc>
                <a:extLst>
                  <a:ext uri="{0D108BD9-81ED-4DB2-BD59-A6C34878D82A}">
                    <a16:rowId xmlns:a16="http://schemas.microsoft.com/office/drawing/2014/main" val="1674010648"/>
                  </a:ext>
                </a:extLst>
              </a:tr>
              <a:tr h="209153">
                <a:tc>
                  <a:txBody>
                    <a:bodyPr/>
                    <a:lstStyle/>
                    <a:p>
                      <a:pPr>
                        <a:lnSpc>
                          <a:spcPct val="107000"/>
                        </a:lnSpc>
                        <a:spcAft>
                          <a:spcPts val="800"/>
                        </a:spcAft>
                        <a:buNone/>
                      </a:pPr>
                      <a:r>
                        <a:rPr lang="tr-TR" sz="1050">
                          <a:effectLst/>
                        </a:rPr>
                        <a:t>Başkan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Veli BAYSAL</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Bölüm Başkanı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198961688"/>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Onur ÇAKIRGÖZ</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Bölüm Başkan Yardımcısı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1243306704"/>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Gökhan KUTLUANA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Bölüm Başkan Yardımcısı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803525686"/>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Veli Baysal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Bilgisayar Bilimleri Anabilim Dalı Başkanı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1825327709"/>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Evrim GÜLER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Bilgisayar Donanımı Anabilim Dalı Başkanı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2278054674"/>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Eyüp Burak CEYHAN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Bilgisayar Yazılımı Anabilim Dalı Başkanı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2856933722"/>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Hakan KUTUCU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Karabük Üniversitesi, Yazılım Mühendisliği Bölümü, Öğretim Üyesi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2053087209"/>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Murat KARAKUŞ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Ankara Üniversitesi, Yazılım Mühendisliği Bölümü, Öğretim Üyesi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2339647265"/>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Burcu YILMAZEL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Eskişehir Teknik Üniversitesi, Bilgisayar Mühendisliği Bölümü, Öğretim Üyesi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2402334081"/>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Birol CANGİ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Bartın Sanayi ve Teknoloji İl Müdürü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2119430979"/>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Feridun BADUR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Bartın Üniversitesi Bilgi İşlem Daire Başkanı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4028378857"/>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Hikmet DİNÇTÜRK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Bartın Dinç Mühendislik A.Ş., Elektrik Mühendisi, Yazılım Proje Yöneticisi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3768900048"/>
                  </a:ext>
                </a:extLst>
              </a:tr>
              <a:tr h="209153">
                <a:tc>
                  <a:txBody>
                    <a:bodyPr/>
                    <a:lstStyle/>
                    <a:p>
                      <a:pPr>
                        <a:lnSpc>
                          <a:spcPct val="107000"/>
                        </a:lnSpc>
                        <a:spcAft>
                          <a:spcPts val="800"/>
                        </a:spcAft>
                        <a:buNone/>
                      </a:pPr>
                      <a:r>
                        <a:rPr lang="tr-TR" sz="1050" dirty="0">
                          <a:effectLst/>
                        </a:rPr>
                        <a:t>Üye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Erdinç TAŞKIN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err="1">
                          <a:effectLst/>
                        </a:rPr>
                        <a:t>Airties</a:t>
                      </a:r>
                      <a:r>
                        <a:rPr lang="tr-TR" sz="1050">
                          <a:effectLst/>
                        </a:rPr>
                        <a:t>, Kıdemli Yazılım Mühendisi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1850263097"/>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Refik TANGİ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Karayolları Genel Müdürlüğü, Bilgisayar Mühendisi, Ağ Yönetim Şefi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3004814336"/>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Batuhan AKSOY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Mezun Öğrenci, TEKLAS Bartın, Bilgi İşlem Sorumlusu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2997094320"/>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a:effectLst/>
                        </a:rPr>
                        <a:t>Serhat Kadir GÜRLEYEN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Mezun Öğrenci, MOBİLBİL Teknoloji, Proje Yöneticisi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3665280426"/>
                  </a:ext>
                </a:extLst>
              </a:tr>
              <a:tr h="209153">
                <a:tc>
                  <a:txBody>
                    <a:bodyPr/>
                    <a:lstStyle/>
                    <a:p>
                      <a:pPr>
                        <a:lnSpc>
                          <a:spcPct val="107000"/>
                        </a:lnSpc>
                        <a:spcAft>
                          <a:spcPts val="800"/>
                        </a:spcAft>
                        <a:buNone/>
                      </a:pPr>
                      <a:r>
                        <a:rPr lang="tr-TR" sz="1050">
                          <a:effectLst/>
                        </a:rPr>
                        <a:t>Üye </a:t>
                      </a:r>
                      <a:endParaRPr lang="tr-TR" sz="105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kern="1200" dirty="0">
                          <a:solidFill>
                            <a:schemeClr val="dk1"/>
                          </a:solidFill>
                          <a:effectLst/>
                          <a:latin typeface="+mn-lt"/>
                          <a:ea typeface="+mn-ea"/>
                          <a:cs typeface="+mn-cs"/>
                        </a:rPr>
                        <a:t>Baran KARATAŞ </a:t>
                      </a:r>
                    </a:p>
                  </a:txBody>
                  <a:tcPr marL="48760" marR="48760" marT="0" marB="0" anchor="ctr"/>
                </a:tc>
                <a:tc>
                  <a:txBody>
                    <a:bodyPr/>
                    <a:lstStyle/>
                    <a:p>
                      <a:pPr>
                        <a:lnSpc>
                          <a:spcPct val="107000"/>
                        </a:lnSpc>
                        <a:spcAft>
                          <a:spcPts val="800"/>
                        </a:spcAft>
                        <a:buNone/>
                      </a:pPr>
                      <a:r>
                        <a:rPr lang="tr-TR" sz="1050" kern="1200" dirty="0">
                          <a:solidFill>
                            <a:schemeClr val="dk1"/>
                          </a:solidFill>
                          <a:effectLst/>
                          <a:latin typeface="+mn-lt"/>
                          <a:ea typeface="+mn-ea"/>
                          <a:cs typeface="+mn-cs"/>
                        </a:rPr>
                        <a:t>Bilgisayar Mühendisliği Öğrencisi </a:t>
                      </a:r>
                    </a:p>
                  </a:txBody>
                  <a:tcPr marL="48760" marR="48760" marT="0" marB="0" anchor="ctr"/>
                </a:tc>
                <a:extLst>
                  <a:ext uri="{0D108BD9-81ED-4DB2-BD59-A6C34878D82A}">
                    <a16:rowId xmlns:a16="http://schemas.microsoft.com/office/drawing/2014/main" val="1003122827"/>
                  </a:ext>
                </a:extLst>
              </a:tr>
              <a:tr h="209153">
                <a:tc>
                  <a:txBody>
                    <a:bodyPr/>
                    <a:lstStyle/>
                    <a:p>
                      <a:pPr>
                        <a:lnSpc>
                          <a:spcPct val="107000"/>
                        </a:lnSpc>
                        <a:spcAft>
                          <a:spcPts val="800"/>
                        </a:spcAft>
                        <a:buNone/>
                      </a:pPr>
                      <a:r>
                        <a:rPr lang="tr-TR" sz="1050" dirty="0">
                          <a:effectLst/>
                          <a:latin typeface="Aptos" panose="020B0004020202020204" pitchFamily="34" charset="0"/>
                          <a:ea typeface="Aptos" panose="020B0004020202020204" pitchFamily="34" charset="0"/>
                          <a:cs typeface="Times New Roman" panose="02020603050405020304" pitchFamily="18" charset="0"/>
                        </a:rPr>
                        <a:t>Üye</a:t>
                      </a:r>
                    </a:p>
                  </a:txBody>
                  <a:tcPr marL="48760" marR="48760" marT="0" marB="0" anchor="ctr"/>
                </a:tc>
                <a:tc>
                  <a:txBody>
                    <a:bodyPr/>
                    <a:lstStyle/>
                    <a:p>
                      <a:pPr>
                        <a:lnSpc>
                          <a:spcPct val="107000"/>
                        </a:lnSpc>
                        <a:spcAft>
                          <a:spcPts val="800"/>
                        </a:spcAft>
                        <a:buNone/>
                      </a:pPr>
                      <a:r>
                        <a:rPr lang="tr-TR" sz="1050" dirty="0">
                          <a:effectLst/>
                        </a:rPr>
                        <a:t>Furkan AYAZ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7000"/>
                        </a:lnSpc>
                        <a:spcAft>
                          <a:spcPts val="800"/>
                        </a:spcAft>
                        <a:buNone/>
                      </a:pPr>
                      <a:r>
                        <a:rPr lang="tr-TR" sz="1050" dirty="0">
                          <a:effectLst/>
                        </a:rPr>
                        <a:t>Araştırma Görevlisi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extLst>
                  <a:ext uri="{0D108BD9-81ED-4DB2-BD59-A6C34878D82A}">
                    <a16:rowId xmlns:a16="http://schemas.microsoft.com/office/drawing/2014/main" val="1138735417"/>
                  </a:ext>
                </a:extLst>
              </a:tr>
              <a:tr h="209153">
                <a:tc>
                  <a:txBody>
                    <a:bodyPr/>
                    <a:lstStyle/>
                    <a:p>
                      <a:pPr>
                        <a:lnSpc>
                          <a:spcPct val="107000"/>
                        </a:lnSpc>
                        <a:spcAft>
                          <a:spcPts val="800"/>
                        </a:spcAft>
                        <a:buNone/>
                      </a:pPr>
                      <a:r>
                        <a:rPr lang="tr-TR" sz="1050" dirty="0">
                          <a:effectLst/>
                        </a:rPr>
                        <a:t>Üye </a:t>
                      </a:r>
                      <a:endParaRPr lang="tr-TR" sz="1050" dirty="0">
                        <a:effectLst/>
                        <a:latin typeface="Aptos" panose="020B0004020202020204" pitchFamily="34" charset="0"/>
                        <a:ea typeface="Aptos" panose="020B0004020202020204" pitchFamily="34" charset="0"/>
                        <a:cs typeface="Times New Roman" panose="02020603050405020304" pitchFamily="18" charset="0"/>
                      </a:endParaRPr>
                    </a:p>
                  </a:txBody>
                  <a:tcPr marL="48760" marR="48760" marT="0" marB="0" anchor="ctr"/>
                </a:tc>
                <a:tc>
                  <a:txBody>
                    <a:bodyPr/>
                    <a:lstStyle/>
                    <a:p>
                      <a:pPr>
                        <a:lnSpc>
                          <a:spcPct val="100000"/>
                        </a:lnSpc>
                        <a:spcAft>
                          <a:spcPts val="800"/>
                        </a:spcAft>
                        <a:buNone/>
                      </a:pPr>
                      <a:r>
                        <a:rPr lang="tr-TR" sz="1050" kern="1200">
                          <a:solidFill>
                            <a:schemeClr val="dk1"/>
                          </a:solidFill>
                          <a:effectLst/>
                          <a:latin typeface="+mn-lt"/>
                          <a:ea typeface="+mn-ea"/>
                          <a:cs typeface="+mn-cs"/>
                        </a:rPr>
                        <a:t>Yaren Deniz </a:t>
                      </a:r>
                      <a:r>
                        <a:rPr lang="tr-TR" sz="1050" kern="1200" dirty="0">
                          <a:solidFill>
                            <a:schemeClr val="dk1"/>
                          </a:solidFill>
                          <a:effectLst/>
                          <a:latin typeface="+mn-lt"/>
                          <a:ea typeface="+mn-ea"/>
                          <a:cs typeface="+mn-cs"/>
                        </a:rPr>
                        <a:t>TEZCAN</a:t>
                      </a:r>
                    </a:p>
                  </a:txBody>
                  <a:tcPr marL="48760" marR="48760" marT="0" marB="0" anchor="ctr"/>
                </a:tc>
                <a:tc>
                  <a:txBody>
                    <a:bodyPr/>
                    <a:lstStyle/>
                    <a:p>
                      <a:pPr>
                        <a:lnSpc>
                          <a:spcPct val="100000"/>
                        </a:lnSpc>
                        <a:spcAft>
                          <a:spcPts val="800"/>
                        </a:spcAft>
                        <a:buNone/>
                      </a:pPr>
                      <a:r>
                        <a:rPr lang="tr-TR" sz="1050" kern="1200" dirty="0">
                          <a:solidFill>
                            <a:schemeClr val="dk1"/>
                          </a:solidFill>
                          <a:effectLst/>
                          <a:latin typeface="+mn-lt"/>
                          <a:ea typeface="+mn-ea"/>
                          <a:cs typeface="+mn-cs"/>
                        </a:rPr>
                        <a:t>Öğrenci Temsilcisi</a:t>
                      </a:r>
                    </a:p>
                  </a:txBody>
                  <a:tcPr marL="48760" marR="48760" marT="0" marB="0" anchor="ctr"/>
                </a:tc>
                <a:extLst>
                  <a:ext uri="{0D108BD9-81ED-4DB2-BD59-A6C34878D82A}">
                    <a16:rowId xmlns:a16="http://schemas.microsoft.com/office/drawing/2014/main" val="2895871878"/>
                  </a:ext>
                </a:extLst>
              </a:tr>
            </a:tbl>
          </a:graphicData>
        </a:graphic>
      </p:graphicFrame>
    </p:spTree>
    <p:extLst>
      <p:ext uri="{BB962C8B-B14F-4D97-AF65-F5344CB8AC3E}">
        <p14:creationId xmlns:p14="http://schemas.microsoft.com/office/powerpoint/2010/main" val="35219987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a:extLst>
              <a:ext uri="{FF2B5EF4-FFF2-40B4-BE49-F238E27FC236}">
                <a16:creationId xmlns:a16="http://schemas.microsoft.com/office/drawing/2014/main" id="{BC3F12E5-625E-192F-733E-BA84E6416150}"/>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DBF6E60A-53BE-BCA0-2062-D59502A0260F}"/>
              </a:ext>
            </a:extLst>
          </p:cNvPr>
          <p:cNvSpPr>
            <a:spLocks noGrp="1"/>
          </p:cNvSpPr>
          <p:nvPr>
            <p:ph type="sldNum" sz="quarter" idx="4"/>
          </p:nvPr>
        </p:nvSpPr>
        <p:spPr/>
        <p:txBody>
          <a:bodyPr/>
          <a:lstStyle/>
          <a:p>
            <a:fld id="{B5E7337E-6B17-014B-AB72-4F4640082CEB}" type="slidenum">
              <a:rPr lang="en-CY" smtClean="0"/>
              <a:pPr/>
              <a:t>31</a:t>
            </a:fld>
            <a:endParaRPr lang="en-CY"/>
          </a:p>
        </p:txBody>
      </p:sp>
      <p:pic>
        <p:nvPicPr>
          <p:cNvPr id="11" name="Resim 10">
            <a:extLst>
              <a:ext uri="{FF2B5EF4-FFF2-40B4-BE49-F238E27FC236}">
                <a16:creationId xmlns:a16="http://schemas.microsoft.com/office/drawing/2014/main" id="{26C4A891-E6DB-C452-4162-6A96898FB8F0}"/>
              </a:ext>
            </a:extLst>
          </p:cNvPr>
          <p:cNvPicPr>
            <a:picLocks noChangeAspect="1"/>
          </p:cNvPicPr>
          <p:nvPr/>
        </p:nvPicPr>
        <p:blipFill>
          <a:blip r:embed="rId2"/>
          <a:stretch>
            <a:fillRect/>
          </a:stretch>
        </p:blipFill>
        <p:spPr>
          <a:xfrm>
            <a:off x="175260" y="181931"/>
            <a:ext cx="11841480" cy="5528402"/>
          </a:xfrm>
          <a:prstGeom prst="rect">
            <a:avLst/>
          </a:prstGeom>
        </p:spPr>
      </p:pic>
    </p:spTree>
    <p:extLst>
      <p:ext uri="{BB962C8B-B14F-4D97-AF65-F5344CB8AC3E}">
        <p14:creationId xmlns:p14="http://schemas.microsoft.com/office/powerpoint/2010/main" val="1550961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5703FF58-51A7-5C22-2786-2F35305F7E86}"/>
              </a:ext>
            </a:extLst>
          </p:cNvPr>
          <p:cNvSpPr>
            <a:spLocks noGrp="1"/>
          </p:cNvSpPr>
          <p:nvPr>
            <p:ph sz="half" idx="1"/>
          </p:nvPr>
        </p:nvSpPr>
        <p:spPr/>
        <p:txBody>
          <a:bodyPr/>
          <a:lstStyle/>
          <a:p>
            <a:r>
              <a:rPr lang="tr-TR" b="0" i="0" dirty="0">
                <a:solidFill>
                  <a:srgbClr val="212121"/>
                </a:solidFill>
                <a:effectLst/>
                <a:latin typeface="Abadi" panose="020F0502020204030204" pitchFamily="34" charset="-94"/>
              </a:rPr>
              <a:t>	Ünitemiz </a:t>
            </a:r>
            <a:r>
              <a:rPr lang="tr-TR" b="0" i="0" dirty="0" err="1">
                <a:solidFill>
                  <a:srgbClr val="212121"/>
                </a:solidFill>
                <a:effectLst/>
                <a:latin typeface="Abadi" panose="020F0502020204030204" pitchFamily="34" charset="-94"/>
              </a:rPr>
              <a:t>Mediko</a:t>
            </a:r>
            <a:r>
              <a:rPr lang="tr-TR" b="0" i="0" dirty="0">
                <a:solidFill>
                  <a:srgbClr val="212121"/>
                </a:solidFill>
                <a:effectLst/>
                <a:latin typeface="Abadi" panose="020F0502020204030204" pitchFamily="34" charset="-94"/>
              </a:rPr>
              <a:t>-Sosyal Merkezi 1 Diş Hekimi,1 Doktor,1 Diyetisyen, 1 Psikolog ve 1 Hemşireden oluşan bir ekip ile  öğrenciler ile personel (akademik-idari) ve kanunen bakmakla hükümlü oldukları yakınlarına hizmet vermektedir.</a:t>
            </a:r>
            <a:endParaRPr lang="tr-TR" dirty="0"/>
          </a:p>
        </p:txBody>
      </p:sp>
      <p:pic>
        <p:nvPicPr>
          <p:cNvPr id="9" name="İçerik Yer Tutucusu 8">
            <a:extLst>
              <a:ext uri="{FF2B5EF4-FFF2-40B4-BE49-F238E27FC236}">
                <a16:creationId xmlns:a16="http://schemas.microsoft.com/office/drawing/2014/main" id="{47F4E268-71DC-F2CD-A29F-A59DA312B90D}"/>
              </a:ext>
            </a:extLst>
          </p:cNvPr>
          <p:cNvPicPr>
            <a:picLocks noGrp="1" noChangeAspect="1"/>
          </p:cNvPicPr>
          <p:nvPr>
            <p:ph sz="half" idx="2"/>
          </p:nvPr>
        </p:nvPicPr>
        <p:blipFill>
          <a:blip r:embed="rId2"/>
          <a:stretch>
            <a:fillRect/>
          </a:stretch>
        </p:blipFill>
        <p:spPr>
          <a:xfrm>
            <a:off x="6931522" y="1012784"/>
            <a:ext cx="4422278" cy="4697549"/>
          </a:xfrm>
        </p:spPr>
      </p:pic>
      <p:sp>
        <p:nvSpPr>
          <p:cNvPr id="4" name="Başlık 3">
            <a:extLst>
              <a:ext uri="{FF2B5EF4-FFF2-40B4-BE49-F238E27FC236}">
                <a16:creationId xmlns:a16="http://schemas.microsoft.com/office/drawing/2014/main" id="{CD767617-1D21-EC6C-E05B-E8215CA779F9}"/>
              </a:ext>
            </a:extLst>
          </p:cNvPr>
          <p:cNvSpPr>
            <a:spLocks noGrp="1"/>
          </p:cNvSpPr>
          <p:nvPr>
            <p:ph type="title"/>
          </p:nvPr>
        </p:nvSpPr>
        <p:spPr/>
        <p:txBody>
          <a:bodyPr/>
          <a:lstStyle/>
          <a:p>
            <a:r>
              <a:rPr lang="tr-TR"/>
              <a:t>Sağlık Hizmetlerimiz</a:t>
            </a:r>
          </a:p>
        </p:txBody>
      </p:sp>
      <p:sp>
        <p:nvSpPr>
          <p:cNvPr id="6" name="Metin Yer Tutucusu 5">
            <a:extLst>
              <a:ext uri="{FF2B5EF4-FFF2-40B4-BE49-F238E27FC236}">
                <a16:creationId xmlns:a16="http://schemas.microsoft.com/office/drawing/2014/main" id="{9E4CD9A8-2E5E-23FD-750A-28E9C6406C7F}"/>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18C320B4-D278-363B-3780-91A641892243}"/>
              </a:ext>
            </a:extLst>
          </p:cNvPr>
          <p:cNvSpPr>
            <a:spLocks noGrp="1"/>
          </p:cNvSpPr>
          <p:nvPr>
            <p:ph type="sldNum" sz="quarter" idx="4"/>
          </p:nvPr>
        </p:nvSpPr>
        <p:spPr/>
        <p:txBody>
          <a:bodyPr/>
          <a:lstStyle/>
          <a:p>
            <a:fld id="{B5E7337E-6B17-014B-AB72-4F4640082CEB}" type="slidenum">
              <a:rPr lang="en-CY" smtClean="0"/>
              <a:pPr/>
              <a:t>32</a:t>
            </a:fld>
            <a:endParaRPr lang="en-CY"/>
          </a:p>
        </p:txBody>
      </p:sp>
    </p:spTree>
    <p:extLst>
      <p:ext uri="{BB962C8B-B14F-4D97-AF65-F5344CB8AC3E}">
        <p14:creationId xmlns:p14="http://schemas.microsoft.com/office/powerpoint/2010/main" val="2561016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A51CEB-2D71-A6BF-EE56-F3ED71DD078D}"/>
              </a:ext>
            </a:extLst>
          </p:cNvPr>
          <p:cNvSpPr>
            <a:spLocks noGrp="1"/>
          </p:cNvSpPr>
          <p:nvPr>
            <p:ph type="title"/>
          </p:nvPr>
        </p:nvSpPr>
        <p:spPr/>
        <p:txBody>
          <a:bodyPr/>
          <a:lstStyle/>
          <a:p>
            <a:r>
              <a:rPr lang="tr-TR"/>
              <a:t>Psikolojik Danışma ve Rehberlik Uygulama ve Araştırma Merkezi (PDREM)</a:t>
            </a:r>
          </a:p>
        </p:txBody>
      </p:sp>
      <p:sp>
        <p:nvSpPr>
          <p:cNvPr id="4" name="Slayt Numarası Yer Tutucusu 3">
            <a:extLst>
              <a:ext uri="{FF2B5EF4-FFF2-40B4-BE49-F238E27FC236}">
                <a16:creationId xmlns:a16="http://schemas.microsoft.com/office/drawing/2014/main" id="{C9E1B7F3-058A-180B-50A3-A866313BCC8F}"/>
              </a:ext>
            </a:extLst>
          </p:cNvPr>
          <p:cNvSpPr>
            <a:spLocks noGrp="1"/>
          </p:cNvSpPr>
          <p:nvPr>
            <p:ph type="sldNum" sz="quarter" idx="12"/>
          </p:nvPr>
        </p:nvSpPr>
        <p:spPr/>
        <p:txBody>
          <a:bodyPr/>
          <a:lstStyle/>
          <a:p>
            <a:fld id="{16A30B4E-4A5B-4319-B933-EFB37365C60E}" type="slidenum">
              <a:rPr lang="tr-TR" altLang="tr-TR" smtClean="0"/>
              <a:pPr/>
              <a:t>33</a:t>
            </a:fld>
            <a:endParaRPr lang="tr-TR" altLang="tr-TR"/>
          </a:p>
        </p:txBody>
      </p:sp>
      <p:sp>
        <p:nvSpPr>
          <p:cNvPr id="8" name="Metin kutusu 7">
            <a:extLst>
              <a:ext uri="{FF2B5EF4-FFF2-40B4-BE49-F238E27FC236}">
                <a16:creationId xmlns:a16="http://schemas.microsoft.com/office/drawing/2014/main" id="{909C2646-9B66-9AC1-604B-F599E67F1B24}"/>
              </a:ext>
            </a:extLst>
          </p:cNvPr>
          <p:cNvSpPr txBox="1"/>
          <p:nvPr/>
        </p:nvSpPr>
        <p:spPr>
          <a:xfrm>
            <a:off x="3269923" y="1252586"/>
            <a:ext cx="5179688" cy="646331"/>
          </a:xfrm>
          <a:prstGeom prst="rect">
            <a:avLst/>
          </a:prstGeom>
          <a:noFill/>
        </p:spPr>
        <p:txBody>
          <a:bodyPr wrap="none" lIns="91440" tIns="45720" rIns="91440" bIns="45720" rtlCol="0" anchor="t">
            <a:spAutoFit/>
          </a:bodyPr>
          <a:lstStyle/>
          <a:p>
            <a:r>
              <a:rPr lang="tr-TR">
                <a:hlinkClick r:id="rId4"/>
              </a:rPr>
              <a:t>https://www.youtube.com/watch?v=rcj-Du1BKQA</a:t>
            </a:r>
          </a:p>
          <a:p>
            <a:pPr algn="l"/>
            <a:endParaRPr lang="tr-TR">
              <a:cs typeface="Arial"/>
            </a:endParaRPr>
          </a:p>
        </p:txBody>
      </p:sp>
      <p:pic>
        <p:nvPicPr>
          <p:cNvPr id="11" name="BARÜ Psikolojik Danışma ve Rehberlik Uygulama ve Araştırma Merkezi Tanıtım Filmi">
            <a:hlinkClick r:id="" action="ppaction://media"/>
            <a:extLst>
              <a:ext uri="{FF2B5EF4-FFF2-40B4-BE49-F238E27FC236}">
                <a16:creationId xmlns:a16="http://schemas.microsoft.com/office/drawing/2014/main" id="{826D9C48-BC34-B2A5-5773-2BBC7BB60F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562225" y="1800225"/>
            <a:ext cx="7067550" cy="3975100"/>
          </a:xfrm>
        </p:spPr>
      </p:pic>
    </p:spTree>
    <p:extLst>
      <p:ext uri="{BB962C8B-B14F-4D97-AF65-F5344CB8AC3E}">
        <p14:creationId xmlns:p14="http://schemas.microsoft.com/office/powerpoint/2010/main" val="348985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33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67E8F4BA-0163-A1BD-804D-61C42FAEE87C}"/>
              </a:ext>
            </a:extLst>
          </p:cNvPr>
          <p:cNvSpPr>
            <a:spLocks noGrp="1"/>
          </p:cNvSpPr>
          <p:nvPr>
            <p:ph type="title"/>
          </p:nvPr>
        </p:nvSpPr>
        <p:spPr>
          <a:xfrm>
            <a:off x="838200" y="54986"/>
            <a:ext cx="10515600" cy="697958"/>
          </a:xfrm>
        </p:spPr>
        <p:txBody>
          <a:bodyPr/>
          <a:lstStyle/>
          <a:p>
            <a:r>
              <a:rPr lang="tr-TR"/>
              <a:t>Akıllı Kütüphanemiz</a:t>
            </a:r>
          </a:p>
        </p:txBody>
      </p:sp>
      <p:sp>
        <p:nvSpPr>
          <p:cNvPr id="7" name="Slayt Numarası Yer Tutucusu 6">
            <a:extLst>
              <a:ext uri="{FF2B5EF4-FFF2-40B4-BE49-F238E27FC236}">
                <a16:creationId xmlns:a16="http://schemas.microsoft.com/office/drawing/2014/main" id="{C65EBCE0-8026-4046-FB46-FED183B819EE}"/>
              </a:ext>
            </a:extLst>
          </p:cNvPr>
          <p:cNvSpPr>
            <a:spLocks noGrp="1"/>
          </p:cNvSpPr>
          <p:nvPr>
            <p:ph type="sldNum" sz="quarter" idx="4"/>
          </p:nvPr>
        </p:nvSpPr>
        <p:spPr/>
        <p:txBody>
          <a:bodyPr/>
          <a:lstStyle/>
          <a:p>
            <a:fld id="{B5E7337E-6B17-014B-AB72-4F4640082CEB}" type="slidenum">
              <a:rPr lang="en-CY" smtClean="0"/>
              <a:pPr/>
              <a:t>34</a:t>
            </a:fld>
            <a:endParaRPr lang="en-CY"/>
          </a:p>
        </p:txBody>
      </p:sp>
      <p:pic>
        <p:nvPicPr>
          <p:cNvPr id="11" name="Resim 10">
            <a:extLst>
              <a:ext uri="{FF2B5EF4-FFF2-40B4-BE49-F238E27FC236}">
                <a16:creationId xmlns:a16="http://schemas.microsoft.com/office/drawing/2014/main" id="{7148D691-B5FB-7774-A250-779D477E4C96}"/>
              </a:ext>
            </a:extLst>
          </p:cNvPr>
          <p:cNvPicPr>
            <a:picLocks noChangeAspect="1"/>
          </p:cNvPicPr>
          <p:nvPr/>
        </p:nvPicPr>
        <p:blipFill>
          <a:blip r:embed="rId2"/>
          <a:stretch>
            <a:fillRect/>
          </a:stretch>
        </p:blipFill>
        <p:spPr>
          <a:xfrm>
            <a:off x="0" y="676542"/>
            <a:ext cx="6761596" cy="5221587"/>
          </a:xfrm>
          <a:prstGeom prst="rect">
            <a:avLst/>
          </a:prstGeom>
        </p:spPr>
      </p:pic>
      <p:pic>
        <p:nvPicPr>
          <p:cNvPr id="17" name="Resim 16">
            <a:extLst>
              <a:ext uri="{FF2B5EF4-FFF2-40B4-BE49-F238E27FC236}">
                <a16:creationId xmlns:a16="http://schemas.microsoft.com/office/drawing/2014/main" id="{AAA32F92-104D-09D3-9F5C-DAEBCF62B062}"/>
              </a:ext>
            </a:extLst>
          </p:cNvPr>
          <p:cNvPicPr>
            <a:picLocks noChangeAspect="1"/>
          </p:cNvPicPr>
          <p:nvPr/>
        </p:nvPicPr>
        <p:blipFill>
          <a:blip r:embed="rId3"/>
          <a:stretch>
            <a:fillRect/>
          </a:stretch>
        </p:blipFill>
        <p:spPr>
          <a:xfrm>
            <a:off x="6569572" y="665253"/>
            <a:ext cx="5522976" cy="5232876"/>
          </a:xfrm>
          <a:prstGeom prst="rect">
            <a:avLst/>
          </a:prstGeom>
        </p:spPr>
      </p:pic>
    </p:spTree>
    <p:extLst>
      <p:ext uri="{BB962C8B-B14F-4D97-AF65-F5344CB8AC3E}">
        <p14:creationId xmlns:p14="http://schemas.microsoft.com/office/powerpoint/2010/main" val="539124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4764FF62-EE76-FECA-50FE-73C48194DC47}"/>
              </a:ext>
            </a:extLst>
          </p:cNvPr>
          <p:cNvSpPr>
            <a:spLocks noGrp="1"/>
          </p:cNvSpPr>
          <p:nvPr>
            <p:ph sz="half" idx="1"/>
          </p:nvPr>
        </p:nvSpPr>
        <p:spPr>
          <a:xfrm>
            <a:off x="637032" y="1429215"/>
            <a:ext cx="10244328" cy="3999570"/>
          </a:xfrm>
        </p:spPr>
        <p:txBody>
          <a:bodyPr/>
          <a:lstStyle/>
          <a:p>
            <a:r>
              <a:rPr lang="tr-TR"/>
              <a:t>	Öğrencilerimiz kantin hizmetine gün içerisinde erişebilirler. Kampüsümüz birden fazla kantine sahiptir. Öğrencilerimiz yemekhane yemek listesine internet sitemizden de ulaşılabilir.</a:t>
            </a:r>
          </a:p>
          <a:p>
            <a:endParaRPr lang="tr-TR"/>
          </a:p>
          <a:p>
            <a:r>
              <a:rPr lang="tr-TR"/>
              <a:t>	Ayrıca öğrencilerimiz için sosyal yaşam merkezinde de çeşitli hizmetlerimiz sürmektedir.</a:t>
            </a:r>
          </a:p>
        </p:txBody>
      </p:sp>
      <p:sp>
        <p:nvSpPr>
          <p:cNvPr id="4" name="Başlık 3">
            <a:extLst>
              <a:ext uri="{FF2B5EF4-FFF2-40B4-BE49-F238E27FC236}">
                <a16:creationId xmlns:a16="http://schemas.microsoft.com/office/drawing/2014/main" id="{62FDA9AC-5631-B20C-C95F-A6600F28921B}"/>
              </a:ext>
            </a:extLst>
          </p:cNvPr>
          <p:cNvSpPr>
            <a:spLocks noGrp="1"/>
          </p:cNvSpPr>
          <p:nvPr>
            <p:ph type="title"/>
          </p:nvPr>
        </p:nvSpPr>
        <p:spPr/>
        <p:txBody>
          <a:bodyPr/>
          <a:lstStyle/>
          <a:p>
            <a:r>
              <a:rPr lang="tr-TR"/>
              <a:t>Yemekhane ve Kantin Hizmetleri</a:t>
            </a:r>
          </a:p>
        </p:txBody>
      </p:sp>
      <p:sp>
        <p:nvSpPr>
          <p:cNvPr id="6" name="Metin Yer Tutucusu 5">
            <a:extLst>
              <a:ext uri="{FF2B5EF4-FFF2-40B4-BE49-F238E27FC236}">
                <a16:creationId xmlns:a16="http://schemas.microsoft.com/office/drawing/2014/main" id="{A172315F-9F7B-CEAC-99C7-40077F3A9D2F}"/>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2036BE9F-4FEB-E632-C364-565AD4F0C159}"/>
              </a:ext>
            </a:extLst>
          </p:cNvPr>
          <p:cNvSpPr>
            <a:spLocks noGrp="1"/>
          </p:cNvSpPr>
          <p:nvPr>
            <p:ph type="sldNum" sz="quarter" idx="4"/>
          </p:nvPr>
        </p:nvSpPr>
        <p:spPr/>
        <p:txBody>
          <a:bodyPr/>
          <a:lstStyle/>
          <a:p>
            <a:fld id="{B5E7337E-6B17-014B-AB72-4F4640082CEB}" type="slidenum">
              <a:rPr lang="en-CY" smtClean="0"/>
              <a:pPr/>
              <a:t>35</a:t>
            </a:fld>
            <a:endParaRPr lang="en-CY"/>
          </a:p>
        </p:txBody>
      </p:sp>
    </p:spTree>
    <p:extLst>
      <p:ext uri="{BB962C8B-B14F-4D97-AF65-F5344CB8AC3E}">
        <p14:creationId xmlns:p14="http://schemas.microsoft.com/office/powerpoint/2010/main" val="170321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5D57DC06-DE54-F9FE-5A8B-E4452C58BB0A}"/>
              </a:ext>
            </a:extLst>
          </p:cNvPr>
          <p:cNvSpPr>
            <a:spLocks noGrp="1"/>
          </p:cNvSpPr>
          <p:nvPr>
            <p:ph type="title"/>
          </p:nvPr>
        </p:nvSpPr>
        <p:spPr/>
        <p:txBody>
          <a:bodyPr/>
          <a:lstStyle/>
          <a:p>
            <a:r>
              <a:rPr lang="tr-TR" dirty="0"/>
              <a:t>Öğrenci Kulüpleri</a:t>
            </a:r>
          </a:p>
        </p:txBody>
      </p:sp>
      <p:sp>
        <p:nvSpPr>
          <p:cNvPr id="7" name="Slayt Numarası Yer Tutucusu 6">
            <a:extLst>
              <a:ext uri="{FF2B5EF4-FFF2-40B4-BE49-F238E27FC236}">
                <a16:creationId xmlns:a16="http://schemas.microsoft.com/office/drawing/2014/main" id="{630D9D7E-5B32-C7FA-A35C-84AD2816972C}"/>
              </a:ext>
            </a:extLst>
          </p:cNvPr>
          <p:cNvSpPr>
            <a:spLocks noGrp="1"/>
          </p:cNvSpPr>
          <p:nvPr>
            <p:ph type="sldNum" sz="quarter" idx="4"/>
          </p:nvPr>
        </p:nvSpPr>
        <p:spPr/>
        <p:txBody>
          <a:bodyPr/>
          <a:lstStyle/>
          <a:p>
            <a:fld id="{B5E7337E-6B17-014B-AB72-4F4640082CEB}" type="slidenum">
              <a:rPr lang="en-CY" smtClean="0"/>
              <a:pPr/>
              <a:t>36</a:t>
            </a:fld>
            <a:endParaRPr lang="en-CY"/>
          </a:p>
        </p:txBody>
      </p:sp>
      <p:graphicFrame>
        <p:nvGraphicFramePr>
          <p:cNvPr id="18" name="Table 0">
            <a:extLst>
              <a:ext uri="{FF2B5EF4-FFF2-40B4-BE49-F238E27FC236}">
                <a16:creationId xmlns:a16="http://schemas.microsoft.com/office/drawing/2014/main" id="{72FBB1AA-20DE-9D4A-9920-ED9C7C2A7449}"/>
              </a:ext>
            </a:extLst>
          </p:cNvPr>
          <p:cNvGraphicFramePr>
            <a:graphicFrameLocks noGrp="1"/>
          </p:cNvGraphicFramePr>
          <p:nvPr>
            <p:extLst>
              <p:ext uri="{D42A27DB-BD31-4B8C-83A1-F6EECF244321}">
                <p14:modId xmlns:p14="http://schemas.microsoft.com/office/powerpoint/2010/main" val="3080050435"/>
              </p:ext>
            </p:extLst>
          </p:nvPr>
        </p:nvGraphicFramePr>
        <p:xfrm>
          <a:off x="458724" y="1063084"/>
          <a:ext cx="11274552" cy="5157216"/>
        </p:xfrm>
        <a:graphic>
          <a:graphicData uri="http://schemas.openxmlformats.org/drawingml/2006/table">
            <a:tbl>
              <a:tblPr/>
              <a:tblGrid>
                <a:gridCol w="457200">
                  <a:extLst>
                    <a:ext uri="{9D8B030D-6E8A-4147-A177-3AD203B41FA5}">
                      <a16:colId xmlns:a16="http://schemas.microsoft.com/office/drawing/2014/main" val="20000"/>
                    </a:ext>
                  </a:extLst>
                </a:gridCol>
                <a:gridCol w="3300984">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3300984">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3300984">
                  <a:extLst>
                    <a:ext uri="{9D8B030D-6E8A-4147-A177-3AD203B41FA5}">
                      <a16:colId xmlns:a16="http://schemas.microsoft.com/office/drawing/2014/main" val="20005"/>
                    </a:ext>
                  </a:extLst>
                </a:gridCol>
              </a:tblGrid>
              <a:tr h="329184">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Anime ve Manga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Bio-Tech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Doğa ve Hayvan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Arapça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Bisiklet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Düşünce ve Medeniyet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2"/>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Arf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Can Sağlığı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Edebiyat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Bartın Genç TEMA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Çeviri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Ekonomi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4"/>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BARÜ Gençlik Moral ve Motivasyon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Çevre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Elektrik Elektronik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BARÜ Taekvando Spor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Çocuğun 100 Dili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Erasmus Değişim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6"/>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BARÜ Tenis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Çocuk Gelişimi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Felsefe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Batı Karadeniz Kültür ve Miras Araştırmaları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Dağcılık ve Arama Kurtarma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Fen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8"/>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Bilardo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Dans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Fotoğrafçılık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Bilge74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Denizcilik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Frizbi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10"/>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Bilim ve Teknoloji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Dezenformasyonla Mücadele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Geçerken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Bilimsel Araştırma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24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Doğa Sporları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Geleneksel Okçuluk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828782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7B61-95D2-EEC3-CD77-5D489F93C37A}"/>
            </a:ext>
          </a:extLst>
        </p:cNvPr>
        <p:cNvGrpSpPr/>
        <p:nvPr/>
      </p:nvGrpSpPr>
      <p:grpSpPr>
        <a:xfrm>
          <a:off x="0" y="0"/>
          <a:ext cx="0" cy="0"/>
          <a:chOff x="0" y="0"/>
          <a:chExt cx="0" cy="0"/>
        </a:xfrm>
      </p:grpSpPr>
      <p:sp>
        <p:nvSpPr>
          <p:cNvPr id="4" name="Başlık 3">
            <a:extLst>
              <a:ext uri="{FF2B5EF4-FFF2-40B4-BE49-F238E27FC236}">
                <a16:creationId xmlns:a16="http://schemas.microsoft.com/office/drawing/2014/main" id="{FA70ADD7-D815-D2A3-5E11-B0656B88ADAF}"/>
              </a:ext>
            </a:extLst>
          </p:cNvPr>
          <p:cNvSpPr>
            <a:spLocks noGrp="1"/>
          </p:cNvSpPr>
          <p:nvPr>
            <p:ph type="title"/>
          </p:nvPr>
        </p:nvSpPr>
        <p:spPr/>
        <p:txBody>
          <a:bodyPr/>
          <a:lstStyle/>
          <a:p>
            <a:r>
              <a:rPr lang="tr-TR" dirty="0"/>
              <a:t>Öğrenci Kulüpleri</a:t>
            </a:r>
          </a:p>
        </p:txBody>
      </p:sp>
      <p:sp>
        <p:nvSpPr>
          <p:cNvPr id="7" name="Slayt Numarası Yer Tutucusu 6">
            <a:extLst>
              <a:ext uri="{FF2B5EF4-FFF2-40B4-BE49-F238E27FC236}">
                <a16:creationId xmlns:a16="http://schemas.microsoft.com/office/drawing/2014/main" id="{2DB0D872-66E9-CAF7-894D-6747992107C6}"/>
              </a:ext>
            </a:extLst>
          </p:cNvPr>
          <p:cNvSpPr>
            <a:spLocks noGrp="1"/>
          </p:cNvSpPr>
          <p:nvPr>
            <p:ph type="sldNum" sz="quarter" idx="4"/>
          </p:nvPr>
        </p:nvSpPr>
        <p:spPr/>
        <p:txBody>
          <a:bodyPr/>
          <a:lstStyle/>
          <a:p>
            <a:fld id="{B5E7337E-6B17-014B-AB72-4F4640082CEB}" type="slidenum">
              <a:rPr lang="en-CY" smtClean="0"/>
              <a:pPr/>
              <a:t>37</a:t>
            </a:fld>
            <a:endParaRPr lang="en-CY"/>
          </a:p>
        </p:txBody>
      </p:sp>
      <p:graphicFrame>
        <p:nvGraphicFramePr>
          <p:cNvPr id="3" name="Table 0">
            <a:extLst>
              <a:ext uri="{FF2B5EF4-FFF2-40B4-BE49-F238E27FC236}">
                <a16:creationId xmlns:a16="http://schemas.microsoft.com/office/drawing/2014/main" id="{C1FBEC77-5A0B-2F83-4E24-3655390BD337}"/>
              </a:ext>
            </a:extLst>
          </p:cNvPr>
          <p:cNvGraphicFramePr>
            <a:graphicFrameLocks noGrp="1"/>
          </p:cNvGraphicFramePr>
          <p:nvPr>
            <p:extLst>
              <p:ext uri="{D42A27DB-BD31-4B8C-83A1-F6EECF244321}">
                <p14:modId xmlns:p14="http://schemas.microsoft.com/office/powerpoint/2010/main" val="1927698599"/>
              </p:ext>
            </p:extLst>
          </p:nvPr>
        </p:nvGraphicFramePr>
        <p:xfrm>
          <a:off x="458724" y="1063084"/>
          <a:ext cx="11274552" cy="5157216"/>
        </p:xfrm>
        <a:graphic>
          <a:graphicData uri="http://schemas.openxmlformats.org/drawingml/2006/table">
            <a:tbl>
              <a:tblPr/>
              <a:tblGrid>
                <a:gridCol w="457200">
                  <a:extLst>
                    <a:ext uri="{9D8B030D-6E8A-4147-A177-3AD203B41FA5}">
                      <a16:colId xmlns:a16="http://schemas.microsoft.com/office/drawing/2014/main" val="20000"/>
                    </a:ext>
                  </a:extLst>
                </a:gridCol>
                <a:gridCol w="3300984">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3300984">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3300984">
                  <a:extLst>
                    <a:ext uri="{9D8B030D-6E8A-4147-A177-3AD203B41FA5}">
                      <a16:colId xmlns:a16="http://schemas.microsoft.com/office/drawing/2014/main" val="20005"/>
                    </a:ext>
                  </a:extLst>
                </a:gridCol>
              </a:tblGrid>
              <a:tr h="329184">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Genç Düşünce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İnsansız Kara Aracı (İKA)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Matematik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Genç Kalite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İşletme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Medeniyet, İletişim ve Lisan Araştırmaları (MİLAT)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2"/>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39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Gıda Okuryazarlığı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Kadın ve Liderlik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Metaverse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Girişimcilik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Kaizen-Aikido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Mobil Uygulama Geliştirme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4"/>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Gönüllülük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Kamu Politikası ve Yönetişim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Moda ve Stil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Görsel Sanatlar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Kariyer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Motosiklet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6"/>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Havacılık ve Uzay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Kapsayıcı Bartın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Müzik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İdeal Gençlik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Katmanlı Üretim Platformu (KÜP)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Ombudsmanlık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8"/>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İletişim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Kızılay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Ormancılık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İlk Yardım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Kültürel Miras ve Aydınlanma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Ötüken Teknoloji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10"/>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İngilizce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59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LÖSEV Fayda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Özel Gereksinimli Bireylere Yönelik Destek ve Farkındalık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402336">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48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İnovasyon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60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Masa Tenisi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Peyzaj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4012380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E2BD9-C33E-BE0E-C0C7-F4FE7B5E8805}"/>
            </a:ext>
          </a:extLst>
        </p:cNvPr>
        <p:cNvGrpSpPr/>
        <p:nvPr/>
      </p:nvGrpSpPr>
      <p:grpSpPr>
        <a:xfrm>
          <a:off x="0" y="0"/>
          <a:ext cx="0" cy="0"/>
          <a:chOff x="0" y="0"/>
          <a:chExt cx="0" cy="0"/>
        </a:xfrm>
      </p:grpSpPr>
      <p:sp>
        <p:nvSpPr>
          <p:cNvPr id="4" name="Başlık 3">
            <a:extLst>
              <a:ext uri="{FF2B5EF4-FFF2-40B4-BE49-F238E27FC236}">
                <a16:creationId xmlns:a16="http://schemas.microsoft.com/office/drawing/2014/main" id="{BCA51C78-1B59-FE90-890C-48C8A5D124FF}"/>
              </a:ext>
            </a:extLst>
          </p:cNvPr>
          <p:cNvSpPr>
            <a:spLocks noGrp="1"/>
          </p:cNvSpPr>
          <p:nvPr>
            <p:ph type="title"/>
          </p:nvPr>
        </p:nvSpPr>
        <p:spPr/>
        <p:txBody>
          <a:bodyPr/>
          <a:lstStyle/>
          <a:p>
            <a:r>
              <a:rPr lang="tr-TR" dirty="0"/>
              <a:t>Öğrenci Kulüpleri</a:t>
            </a:r>
          </a:p>
        </p:txBody>
      </p:sp>
      <p:sp>
        <p:nvSpPr>
          <p:cNvPr id="7" name="Slayt Numarası Yer Tutucusu 6">
            <a:extLst>
              <a:ext uri="{FF2B5EF4-FFF2-40B4-BE49-F238E27FC236}">
                <a16:creationId xmlns:a16="http://schemas.microsoft.com/office/drawing/2014/main" id="{63F856A0-A7DD-1827-F11E-8E36CA8C2CBA}"/>
              </a:ext>
            </a:extLst>
          </p:cNvPr>
          <p:cNvSpPr>
            <a:spLocks noGrp="1"/>
          </p:cNvSpPr>
          <p:nvPr>
            <p:ph type="sldNum" sz="quarter" idx="4"/>
          </p:nvPr>
        </p:nvSpPr>
        <p:spPr/>
        <p:txBody>
          <a:bodyPr/>
          <a:lstStyle/>
          <a:p>
            <a:fld id="{B5E7337E-6B17-014B-AB72-4F4640082CEB}" type="slidenum">
              <a:rPr lang="en-CY" smtClean="0"/>
              <a:pPr/>
              <a:t>38</a:t>
            </a:fld>
            <a:endParaRPr lang="en-CY"/>
          </a:p>
        </p:txBody>
      </p:sp>
      <p:graphicFrame>
        <p:nvGraphicFramePr>
          <p:cNvPr id="3" name="Table 0">
            <a:extLst>
              <a:ext uri="{FF2B5EF4-FFF2-40B4-BE49-F238E27FC236}">
                <a16:creationId xmlns:a16="http://schemas.microsoft.com/office/drawing/2014/main" id="{E419748D-DA6E-FEA2-8F3A-2648D57E1CCD}"/>
              </a:ext>
            </a:extLst>
          </p:cNvPr>
          <p:cNvGraphicFramePr>
            <a:graphicFrameLocks noGrp="1"/>
          </p:cNvGraphicFramePr>
          <p:nvPr>
            <p:extLst>
              <p:ext uri="{D42A27DB-BD31-4B8C-83A1-F6EECF244321}">
                <p14:modId xmlns:p14="http://schemas.microsoft.com/office/powerpoint/2010/main" val="2815133876"/>
              </p:ext>
            </p:extLst>
          </p:nvPr>
        </p:nvGraphicFramePr>
        <p:xfrm>
          <a:off x="458724" y="980407"/>
          <a:ext cx="11274552" cy="5308971"/>
        </p:xfrm>
        <a:graphic>
          <a:graphicData uri="http://schemas.openxmlformats.org/drawingml/2006/table">
            <a:tbl>
              <a:tblPr/>
              <a:tblGrid>
                <a:gridCol w="457200">
                  <a:extLst>
                    <a:ext uri="{9D8B030D-6E8A-4147-A177-3AD203B41FA5}">
                      <a16:colId xmlns:a16="http://schemas.microsoft.com/office/drawing/2014/main" val="20000"/>
                    </a:ext>
                  </a:extLst>
                </a:gridCol>
                <a:gridCol w="3300984">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3300984">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3300984">
                  <a:extLst>
                    <a:ext uri="{9D8B030D-6E8A-4147-A177-3AD203B41FA5}">
                      <a16:colId xmlns:a16="http://schemas.microsoft.com/office/drawing/2014/main" val="20005"/>
                    </a:ext>
                  </a:extLst>
                </a:gridCol>
              </a:tblGrid>
              <a:tr h="312999">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No</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tc>
                  <a:txBody>
                    <a:bodyPr/>
                    <a:lstStyle/>
                    <a:p>
                      <a:pPr marL="0" indent="0">
                        <a:buNone/>
                      </a:pPr>
                      <a:r>
                        <a:rPr lang="en-US" sz="1200" b="1" dirty="0">
                          <a:solidFill>
                            <a:srgbClr val="FFFFFF"/>
                          </a:solidFill>
                          <a:latin typeface="Arial" pitchFamily="34" charset="0"/>
                          <a:ea typeface="Arial" pitchFamily="34" charset="-122"/>
                          <a:cs typeface="Arial" pitchFamily="34" charset="-120"/>
                        </a:rPr>
                        <a:t>Kulüp Adı</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0F5C8C"/>
                    </a:solidFill>
                  </a:tcPr>
                </a:tc>
                <a:extLst>
                  <a:ext uri="{0D108BD9-81ED-4DB2-BD59-A6C34878D82A}">
                    <a16:rowId xmlns:a16="http://schemas.microsoft.com/office/drawing/2014/main" val="10000"/>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Psikoloji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Sivil Yaşam Topluluğu (SİYAT)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Türk Dünyası Araştırmaları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Psikososyal Etki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Siyasi Düşünce ve Analiz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Türkçe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2"/>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Psiko-Sanat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Sosyal Hizmet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Uluslararası Öğrenci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Rehberlik ve Psikolojik Danışmanlık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Sosyoloji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Uluslararası Ticaret ve Lojistik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4"/>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Rekreasyon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Spor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Üniversiteli Aktif Gençlik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78</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Sağlık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Spor Yönetimi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Yabancı Diller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6"/>
                  </a:ext>
                </a:extLst>
              </a:tr>
              <a:tr h="556443">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79</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Sağlıklı Adımlar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Tarih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Yapay Zeka Tabanlı Yazılım </a:t>
                      </a:r>
                      <a:r>
                        <a:rPr lang="en-US" sz="1200" b="1" dirty="0" err="1">
                          <a:solidFill>
                            <a:srgbClr val="FF0000"/>
                          </a:solidFill>
                          <a:latin typeface="Arial" pitchFamily="34" charset="0"/>
                          <a:ea typeface="Arial" pitchFamily="34" charset="-122"/>
                          <a:cs typeface="Arial" pitchFamily="34" charset="-120"/>
                        </a:rPr>
                        <a:t>Geliştirme</a:t>
                      </a:r>
                      <a:r>
                        <a:rPr lang="en-US" sz="1200" b="1" dirty="0">
                          <a:solidFill>
                            <a:srgbClr val="FF0000"/>
                          </a:solidFill>
                          <a:latin typeface="Arial" pitchFamily="34" charset="0"/>
                          <a:ea typeface="Arial" pitchFamily="34" charset="-122"/>
                          <a:cs typeface="Arial" pitchFamily="34" charset="-120"/>
                        </a:rPr>
                        <a:t> Kulübü</a:t>
                      </a:r>
                      <a:r>
                        <a:rPr lang="tr-TR" sz="1200" b="1" dirty="0">
                          <a:solidFill>
                            <a:srgbClr val="FF0000"/>
                          </a:solidFill>
                          <a:latin typeface="Arial" pitchFamily="34" charset="0"/>
                          <a:ea typeface="Arial" pitchFamily="34" charset="-122"/>
                          <a:cs typeface="Arial" pitchFamily="34" charset="-120"/>
                        </a:rPr>
                        <a:t> (Doç. Dr. Hakan ÖCAL)</a:t>
                      </a:r>
                    </a:p>
                    <a:p>
                      <a:pPr marL="0" indent="0">
                        <a:buNone/>
                      </a:pP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80</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Sanat Tarihi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Teknofest Kulübü</a:t>
                      </a: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Yeniler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08"/>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81</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Satranç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Temel Eğitim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Yeşil Yakalılar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82</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Sıfır Atık ve Çevre Ekonomisi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Tiyatro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Yeşilay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10"/>
                  </a:ext>
                </a:extLst>
              </a:tr>
              <a:tr h="556443">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83</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1" dirty="0">
                          <a:solidFill>
                            <a:srgbClr val="FF0000"/>
                          </a:solidFill>
                          <a:latin typeface="Arial" pitchFamily="34" charset="0"/>
                          <a:ea typeface="Arial" pitchFamily="34" charset="-122"/>
                          <a:cs typeface="Arial" pitchFamily="34" charset="-120"/>
                        </a:rPr>
                        <a:t>Siber Güvenlik ve Akıllı Sistemler Kulübü (SİBERAS)</a:t>
                      </a:r>
                      <a:r>
                        <a:rPr lang="tr-TR" sz="1200" b="1" dirty="0">
                          <a:solidFill>
                            <a:srgbClr val="FF0000"/>
                          </a:solidFill>
                          <a:latin typeface="Arial" pitchFamily="34" charset="0"/>
                          <a:ea typeface="Arial" pitchFamily="34" charset="-122"/>
                          <a:cs typeface="Arial" pitchFamily="34" charset="-120"/>
                        </a:rPr>
                        <a:t> (Doç. Dr. Eyüp Burak CEYHAN)</a:t>
                      </a:r>
                    </a:p>
                    <a:p>
                      <a:pPr marL="0" indent="0">
                        <a:buNone/>
                      </a:pPr>
                      <a:endParaRPr lang="en-US" sz="1200" b="1" dirty="0">
                        <a:solidFill>
                          <a:srgbClr val="FF0000"/>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95</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Turizm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107</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tc>
                  <a:txBody>
                    <a:bodyPr/>
                    <a:lstStyle/>
                    <a:p>
                      <a:pPr marL="0" indent="0">
                        <a:buNone/>
                      </a:pPr>
                      <a:r>
                        <a:rPr lang="en-US" sz="1200" b="0" dirty="0">
                          <a:solidFill>
                            <a:schemeClr val="tx1"/>
                          </a:solidFill>
                          <a:latin typeface="Arial" pitchFamily="34" charset="0"/>
                          <a:ea typeface="Arial" pitchFamily="34" charset="-122"/>
                          <a:cs typeface="Arial" pitchFamily="34" charset="-120"/>
                        </a:rPr>
                        <a:t>Yönetim ve Bilişim Sistemleri Kulübü</a:t>
                      </a:r>
                      <a:endParaRPr lang="en-US" sz="1200" b="0" dirty="0">
                        <a:solidFill>
                          <a:schemeClr val="tx1"/>
                        </a:solidFill>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82554">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84</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Sihirli Eller Ebelik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lgn="ctr">
                        <a:buNone/>
                      </a:pPr>
                      <a:r>
                        <a:rPr lang="en-US" sz="1200" b="1" dirty="0">
                          <a:solidFill>
                            <a:srgbClr val="0F5C8C"/>
                          </a:solidFill>
                          <a:latin typeface="Arial" pitchFamily="34" charset="0"/>
                          <a:ea typeface="Arial" pitchFamily="34" charset="-122"/>
                          <a:cs typeface="Arial" pitchFamily="34" charset="-120"/>
                        </a:rPr>
                        <a:t>96</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r>
                        <a:rPr lang="en-US" sz="1200" dirty="0">
                          <a:solidFill>
                            <a:srgbClr val="1A1A1A"/>
                          </a:solidFill>
                          <a:latin typeface="Arial" pitchFamily="34" charset="0"/>
                          <a:ea typeface="Arial" pitchFamily="34" charset="-122"/>
                          <a:cs typeface="Arial" pitchFamily="34" charset="-120"/>
                        </a:rPr>
                        <a:t>Türkeli Kulübü</a:t>
                      </a: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tc>
                  <a:txBody>
                    <a:bodyPr/>
                    <a:lstStyle/>
                    <a:p>
                      <a:pPr marL="0" indent="0">
                        <a:buNone/>
                      </a:pPr>
                      <a:endParaRPr lang="en-US" sz="1200" dirty="0">
                        <a:latin typeface="Arial" charset="0"/>
                        <a:ea typeface="Arial" charset="0"/>
                        <a:cs typeface="Arial" charset="0"/>
                      </a:endParaRPr>
                    </a:p>
                  </a:txBody>
                  <a:tcPr marL="73152" marR="73152" marT="18288" marB="18288" anchor="ctr">
                    <a:lnL w="6350" cap="flat" cmpd="sng" algn="ctr">
                      <a:solidFill>
                        <a:srgbClr val="C9D6E0"/>
                      </a:solidFill>
                      <a:prstDash val="solid"/>
                      <a:round/>
                      <a:headEnd type="none" w="med" len="med"/>
                      <a:tailEnd type="none" w="med" len="med"/>
                    </a:lnL>
                    <a:lnR w="6350" cap="flat" cmpd="sng" algn="ctr">
                      <a:solidFill>
                        <a:srgbClr val="C9D6E0"/>
                      </a:solidFill>
                      <a:prstDash val="solid"/>
                      <a:round/>
                      <a:headEnd type="none" w="med" len="med"/>
                      <a:tailEnd type="none" w="med" len="med"/>
                    </a:lnR>
                    <a:lnT w="6350" cap="flat" cmpd="sng" algn="ctr">
                      <a:solidFill>
                        <a:srgbClr val="C9D6E0"/>
                      </a:solidFill>
                      <a:prstDash val="solid"/>
                      <a:round/>
                      <a:headEnd type="none" w="med" len="med"/>
                      <a:tailEnd type="none" w="med" len="med"/>
                    </a:lnT>
                    <a:lnB w="6350" cap="flat" cmpd="sng" algn="ctr">
                      <a:solidFill>
                        <a:srgbClr val="C9D6E0"/>
                      </a:solidFill>
                      <a:prstDash val="solid"/>
                      <a:round/>
                      <a:headEnd type="none" w="med" len="med"/>
                      <a:tailEnd type="none" w="med" len="med"/>
                    </a:lnB>
                    <a:solidFill>
                      <a:srgbClr val="D2EBF5"/>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742295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EF356AD3-9BFF-4802-E0D9-928E7ACE4544}"/>
              </a:ext>
            </a:extLst>
          </p:cNvPr>
          <p:cNvSpPr>
            <a:spLocks noGrp="1"/>
          </p:cNvSpPr>
          <p:nvPr>
            <p:ph type="title"/>
          </p:nvPr>
        </p:nvSpPr>
        <p:spPr/>
        <p:txBody>
          <a:bodyPr/>
          <a:lstStyle/>
          <a:p>
            <a:r>
              <a:rPr lang="tr-TR"/>
              <a:t>Bilim, Kültür ve Spor Şenlikleri</a:t>
            </a:r>
          </a:p>
        </p:txBody>
      </p:sp>
      <p:sp>
        <p:nvSpPr>
          <p:cNvPr id="7" name="Slayt Numarası Yer Tutucusu 6">
            <a:extLst>
              <a:ext uri="{FF2B5EF4-FFF2-40B4-BE49-F238E27FC236}">
                <a16:creationId xmlns:a16="http://schemas.microsoft.com/office/drawing/2014/main" id="{8CBEB418-199D-A0F7-F7E4-3081F135BEE5}"/>
              </a:ext>
            </a:extLst>
          </p:cNvPr>
          <p:cNvSpPr>
            <a:spLocks noGrp="1"/>
          </p:cNvSpPr>
          <p:nvPr>
            <p:ph type="sldNum" sz="quarter" idx="4"/>
          </p:nvPr>
        </p:nvSpPr>
        <p:spPr/>
        <p:txBody>
          <a:bodyPr/>
          <a:lstStyle/>
          <a:p>
            <a:fld id="{B5E7337E-6B17-014B-AB72-4F4640082CEB}" type="slidenum">
              <a:rPr lang="en-CY" smtClean="0"/>
              <a:pPr/>
              <a:t>39</a:t>
            </a:fld>
            <a:endParaRPr lang="en-CY"/>
          </a:p>
        </p:txBody>
      </p:sp>
      <p:sp>
        <p:nvSpPr>
          <p:cNvPr id="10" name="Metin kutusu 9">
            <a:extLst>
              <a:ext uri="{FF2B5EF4-FFF2-40B4-BE49-F238E27FC236}">
                <a16:creationId xmlns:a16="http://schemas.microsoft.com/office/drawing/2014/main" id="{10249167-3142-A964-B7E9-874776AC920C}"/>
              </a:ext>
            </a:extLst>
          </p:cNvPr>
          <p:cNvSpPr txBox="1"/>
          <p:nvPr/>
        </p:nvSpPr>
        <p:spPr>
          <a:xfrm>
            <a:off x="838200" y="1120390"/>
            <a:ext cx="9957816" cy="646331"/>
          </a:xfrm>
          <a:prstGeom prst="rect">
            <a:avLst/>
          </a:prstGeom>
          <a:noFill/>
        </p:spPr>
        <p:txBody>
          <a:bodyPr wrap="square" rtlCol="0">
            <a:spAutoFit/>
          </a:bodyPr>
          <a:lstStyle/>
          <a:p>
            <a:pPr algn="l"/>
            <a:r>
              <a:rPr lang="tr-TR" dirty="0"/>
              <a:t>Öğrencilerimiz her sene düzenlenen Ar-</a:t>
            </a:r>
            <a:r>
              <a:rPr lang="tr-TR" dirty="0" err="1"/>
              <a:t>Ge</a:t>
            </a:r>
            <a:r>
              <a:rPr lang="tr-TR" dirty="0"/>
              <a:t> Proje Pazarı Etkinliğimize ve kampüs etkinlikleri dahil diğer etkinliklerimize katılabilirler.</a:t>
            </a:r>
          </a:p>
        </p:txBody>
      </p:sp>
      <p:pic>
        <p:nvPicPr>
          <p:cNvPr id="2" name="Resim 1" descr="T.C. Bartın Valiliği | 💫Yenilikçi Fikirler BARÜ'de Buluşuyor: VIII.  Uluslararası Ar-Ge Proje Pazarı Kapılarını Açtı...🧪🚀🔬 Bartın Üniversitesi  (BARÜ) Kutlubey... | Instagram">
            <a:extLst>
              <a:ext uri="{FF2B5EF4-FFF2-40B4-BE49-F238E27FC236}">
                <a16:creationId xmlns:a16="http://schemas.microsoft.com/office/drawing/2014/main" id="{EEA889CF-A42C-F05A-4DEA-48A4BE513DF6}"/>
              </a:ext>
            </a:extLst>
          </p:cNvPr>
          <p:cNvPicPr>
            <a:picLocks noChangeAspect="1"/>
          </p:cNvPicPr>
          <p:nvPr/>
        </p:nvPicPr>
        <p:blipFill>
          <a:blip r:embed="rId2"/>
          <a:stretch>
            <a:fillRect/>
          </a:stretch>
        </p:blipFill>
        <p:spPr>
          <a:xfrm>
            <a:off x="2942311" y="1824027"/>
            <a:ext cx="6307377" cy="4208762"/>
          </a:xfrm>
          <a:prstGeom prst="rect">
            <a:avLst/>
          </a:prstGeom>
        </p:spPr>
      </p:pic>
    </p:spTree>
    <p:extLst>
      <p:ext uri="{BB962C8B-B14F-4D97-AF65-F5344CB8AC3E}">
        <p14:creationId xmlns:p14="http://schemas.microsoft.com/office/powerpoint/2010/main" val="2813850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çerik Yer Tutucusu 8">
            <a:extLst>
              <a:ext uri="{FF2B5EF4-FFF2-40B4-BE49-F238E27FC236}">
                <a16:creationId xmlns:a16="http://schemas.microsoft.com/office/drawing/2014/main" id="{757548E3-DAA5-D1CD-EF0C-A5AB03902B8E}"/>
              </a:ext>
            </a:extLst>
          </p:cNvPr>
          <p:cNvPicPr>
            <a:picLocks noGrp="1" noChangeAspect="1"/>
          </p:cNvPicPr>
          <p:nvPr>
            <p:ph sz="half" idx="1"/>
          </p:nvPr>
        </p:nvPicPr>
        <p:blipFill>
          <a:blip r:embed="rId3"/>
          <a:stretch>
            <a:fillRect/>
          </a:stretch>
        </p:blipFill>
        <p:spPr>
          <a:xfrm>
            <a:off x="3451939" y="1852193"/>
            <a:ext cx="7901861" cy="2019757"/>
          </a:xfrm>
        </p:spPr>
      </p:pic>
      <p:sp>
        <p:nvSpPr>
          <p:cNvPr id="4" name="Başlık 3">
            <a:extLst>
              <a:ext uri="{FF2B5EF4-FFF2-40B4-BE49-F238E27FC236}">
                <a16:creationId xmlns:a16="http://schemas.microsoft.com/office/drawing/2014/main" id="{4017C7D9-2F48-B956-E361-13626CB5871A}"/>
              </a:ext>
            </a:extLst>
          </p:cNvPr>
          <p:cNvSpPr>
            <a:spLocks noGrp="1"/>
          </p:cNvSpPr>
          <p:nvPr>
            <p:ph type="title"/>
          </p:nvPr>
        </p:nvSpPr>
        <p:spPr/>
        <p:txBody>
          <a:bodyPr/>
          <a:lstStyle/>
          <a:p>
            <a:r>
              <a:rPr lang="tr-TR"/>
              <a:t>Rektörlük İletişim Merkezi(RİMER)</a:t>
            </a:r>
          </a:p>
        </p:txBody>
      </p:sp>
      <p:sp>
        <p:nvSpPr>
          <p:cNvPr id="6" name="Metin Yer Tutucusu 5">
            <a:extLst>
              <a:ext uri="{FF2B5EF4-FFF2-40B4-BE49-F238E27FC236}">
                <a16:creationId xmlns:a16="http://schemas.microsoft.com/office/drawing/2014/main" id="{BD42220F-FBDC-87A3-99A8-0CA1A5604134}"/>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3E49ECA6-3830-8659-057B-115400B9A06D}"/>
              </a:ext>
            </a:extLst>
          </p:cNvPr>
          <p:cNvSpPr>
            <a:spLocks noGrp="1"/>
          </p:cNvSpPr>
          <p:nvPr>
            <p:ph type="sldNum" sz="quarter" idx="4"/>
          </p:nvPr>
        </p:nvSpPr>
        <p:spPr/>
        <p:txBody>
          <a:bodyPr/>
          <a:lstStyle/>
          <a:p>
            <a:fld id="{B5E7337E-6B17-014B-AB72-4F4640082CEB}" type="slidenum">
              <a:rPr lang="en-CY" smtClean="0"/>
              <a:pPr/>
              <a:t>40</a:t>
            </a:fld>
            <a:endParaRPr lang="en-CY"/>
          </a:p>
        </p:txBody>
      </p:sp>
      <p:sp>
        <p:nvSpPr>
          <p:cNvPr id="10" name="Metin kutusu 9">
            <a:extLst>
              <a:ext uri="{FF2B5EF4-FFF2-40B4-BE49-F238E27FC236}">
                <a16:creationId xmlns:a16="http://schemas.microsoft.com/office/drawing/2014/main" id="{B0EE9FEB-8A30-BF7E-CCB3-9B33AD08654D}"/>
              </a:ext>
            </a:extLst>
          </p:cNvPr>
          <p:cNvSpPr txBox="1"/>
          <p:nvPr/>
        </p:nvSpPr>
        <p:spPr>
          <a:xfrm>
            <a:off x="749808" y="1852193"/>
            <a:ext cx="2084832" cy="1754326"/>
          </a:xfrm>
          <a:prstGeom prst="rect">
            <a:avLst/>
          </a:prstGeom>
          <a:noFill/>
        </p:spPr>
        <p:txBody>
          <a:bodyPr wrap="square" rtlCol="0">
            <a:spAutoFit/>
          </a:bodyPr>
          <a:lstStyle/>
          <a:p>
            <a:pPr algn="l"/>
            <a:r>
              <a:rPr lang="tr-TR"/>
              <a:t>Öğrencilerimiz şikayet, talep, görüş ve önerilerini doğruca RİMER üzerinden iletebilirler.</a:t>
            </a:r>
          </a:p>
        </p:txBody>
      </p:sp>
    </p:spTree>
    <p:extLst>
      <p:ext uri="{BB962C8B-B14F-4D97-AF65-F5344CB8AC3E}">
        <p14:creationId xmlns:p14="http://schemas.microsoft.com/office/powerpoint/2010/main" val="593132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B714E858-B58A-F3F9-B0E4-697B889D0019}"/>
              </a:ext>
            </a:extLst>
          </p:cNvPr>
          <p:cNvSpPr>
            <a:spLocks noGrp="1"/>
          </p:cNvSpPr>
          <p:nvPr>
            <p:ph sz="half" idx="1"/>
          </p:nvPr>
        </p:nvSpPr>
        <p:spPr>
          <a:xfrm>
            <a:off x="665922" y="1429215"/>
            <a:ext cx="5893904" cy="3999570"/>
          </a:xfrm>
        </p:spPr>
        <p:txBody>
          <a:bodyPr/>
          <a:lstStyle/>
          <a:p>
            <a:r>
              <a:rPr lang="tr-TR" dirty="0"/>
              <a:t>	Öğrencilerimiz, belirli tarihlerde ilan edilen Kısmi Zamanlı Öğrenci Alımı ilanlarına başvurarak üniversitemizde ücret karşılığı görev alabilmektedirler.</a:t>
            </a:r>
          </a:p>
          <a:p>
            <a:endParaRPr lang="tr-TR" dirty="0"/>
          </a:p>
          <a:p>
            <a:r>
              <a:rPr lang="tr-TR" dirty="0"/>
              <a:t>Sağlık Kültür ve Spor Daire Başkanlığı</a:t>
            </a:r>
          </a:p>
          <a:p>
            <a:r>
              <a:rPr lang="tr-TR" dirty="0"/>
              <a:t>	https://sksdb.bartin.edu.tr/</a:t>
            </a:r>
          </a:p>
        </p:txBody>
      </p:sp>
      <p:sp>
        <p:nvSpPr>
          <p:cNvPr id="4" name="Başlık 3">
            <a:extLst>
              <a:ext uri="{FF2B5EF4-FFF2-40B4-BE49-F238E27FC236}">
                <a16:creationId xmlns:a16="http://schemas.microsoft.com/office/drawing/2014/main" id="{D72D89C9-A6BB-E30F-8AAE-41989A97CA9C}"/>
              </a:ext>
            </a:extLst>
          </p:cNvPr>
          <p:cNvSpPr>
            <a:spLocks noGrp="1"/>
          </p:cNvSpPr>
          <p:nvPr>
            <p:ph type="title"/>
          </p:nvPr>
        </p:nvSpPr>
        <p:spPr/>
        <p:txBody>
          <a:bodyPr/>
          <a:lstStyle/>
          <a:p>
            <a:r>
              <a:rPr lang="tr-TR"/>
              <a:t>Öğrencilerimizin Kısmi Zamanlı İstihdamı</a:t>
            </a:r>
          </a:p>
        </p:txBody>
      </p:sp>
      <p:sp>
        <p:nvSpPr>
          <p:cNvPr id="6" name="Metin Yer Tutucusu 5">
            <a:extLst>
              <a:ext uri="{FF2B5EF4-FFF2-40B4-BE49-F238E27FC236}">
                <a16:creationId xmlns:a16="http://schemas.microsoft.com/office/drawing/2014/main" id="{85FF1AD7-1BAE-608D-D455-2B0B32C06D06}"/>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17A6622A-F13D-45E1-B951-EF72AE81D5F7}"/>
              </a:ext>
            </a:extLst>
          </p:cNvPr>
          <p:cNvSpPr>
            <a:spLocks noGrp="1"/>
          </p:cNvSpPr>
          <p:nvPr>
            <p:ph type="sldNum" sz="quarter" idx="4"/>
          </p:nvPr>
        </p:nvSpPr>
        <p:spPr/>
        <p:txBody>
          <a:bodyPr/>
          <a:lstStyle/>
          <a:p>
            <a:fld id="{B5E7337E-6B17-014B-AB72-4F4640082CEB}" type="slidenum">
              <a:rPr lang="en-CY" smtClean="0"/>
              <a:pPr/>
              <a:t>41</a:t>
            </a:fld>
            <a:endParaRPr lang="en-CY"/>
          </a:p>
        </p:txBody>
      </p:sp>
      <p:pic>
        <p:nvPicPr>
          <p:cNvPr id="3" name="Resim 2">
            <a:extLst>
              <a:ext uri="{FF2B5EF4-FFF2-40B4-BE49-F238E27FC236}">
                <a16:creationId xmlns:a16="http://schemas.microsoft.com/office/drawing/2014/main" id="{EC155D73-A161-4977-2227-C2CBD3594BD3}"/>
              </a:ext>
            </a:extLst>
          </p:cNvPr>
          <p:cNvPicPr>
            <a:picLocks noChangeAspect="1"/>
          </p:cNvPicPr>
          <p:nvPr/>
        </p:nvPicPr>
        <p:blipFill>
          <a:blip r:embed="rId2"/>
          <a:stretch>
            <a:fillRect/>
          </a:stretch>
        </p:blipFill>
        <p:spPr>
          <a:xfrm>
            <a:off x="7546303" y="989449"/>
            <a:ext cx="3110948" cy="4666422"/>
          </a:xfrm>
          <a:prstGeom prst="rect">
            <a:avLst/>
          </a:prstGeom>
        </p:spPr>
      </p:pic>
    </p:spTree>
    <p:extLst>
      <p:ext uri="{BB962C8B-B14F-4D97-AF65-F5344CB8AC3E}">
        <p14:creationId xmlns:p14="http://schemas.microsoft.com/office/powerpoint/2010/main" val="3909270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151EBAC0-F075-4EFB-EBD2-204DBD139171}"/>
              </a:ext>
            </a:extLst>
          </p:cNvPr>
          <p:cNvSpPr>
            <a:spLocks noGrp="1"/>
          </p:cNvSpPr>
          <p:nvPr>
            <p:ph sz="half" idx="1"/>
          </p:nvPr>
        </p:nvSpPr>
        <p:spPr>
          <a:xfrm>
            <a:off x="627888" y="1063083"/>
            <a:ext cx="11049000" cy="4647249"/>
          </a:xfrm>
        </p:spPr>
        <p:txBody>
          <a:bodyPr/>
          <a:lstStyle/>
          <a:p>
            <a:r>
              <a:rPr lang="tr-TR" sz="1600" dirty="0"/>
              <a:t>	</a:t>
            </a:r>
            <a:r>
              <a:rPr lang="tr-TR" sz="1600" dirty="0" err="1"/>
              <a:t>Eduroam</a:t>
            </a:r>
            <a:r>
              <a:rPr lang="tr-TR" sz="1600" dirty="0"/>
              <a:t>, </a:t>
            </a:r>
            <a:r>
              <a:rPr lang="tr-TR" sz="1600" dirty="0" err="1"/>
              <a:t>Education</a:t>
            </a:r>
            <a:r>
              <a:rPr lang="tr-TR" sz="1600" dirty="0"/>
              <a:t> Roaming (Eğitim Gezintisi) kelimelerinin kısaltmasıdır. RADIUS tabanlı altyapı üzerinden 802.1x güvenlik standartlarını kullanarak, </a:t>
            </a:r>
            <a:r>
              <a:rPr lang="tr-TR" sz="1600" dirty="0" err="1"/>
              <a:t>eduroam</a:t>
            </a:r>
            <a:r>
              <a:rPr lang="tr-TR" sz="1600" dirty="0"/>
              <a:t> üyesi kurumların kullanıcılarının diğer eğitim kurumlarında da sorunsuzca ağ kullanımını amaçlamaktadır. </a:t>
            </a:r>
            <a:r>
              <a:rPr lang="tr-TR" sz="1600" dirty="0" err="1"/>
              <a:t>eduroam</a:t>
            </a:r>
            <a:r>
              <a:rPr lang="tr-TR" sz="1600" dirty="0"/>
              <a:t> üyesi kurumların kullanıcıları, kendi kurumlarında (Ev Kurum) ağa bağlanmak için kullandıkları kullanıcı adı şifre ikilileri ile, </a:t>
            </a:r>
            <a:r>
              <a:rPr lang="tr-TR" sz="1600" dirty="0" err="1"/>
              <a:t>eduroam</a:t>
            </a:r>
            <a:r>
              <a:rPr lang="tr-TR" sz="1600" dirty="0"/>
              <a:t> üyesi olan başka bir kurumdan (Misafir Kurum) ağa bağlanabilirler. Kullanıcı misafir kurumda iken aldığı </a:t>
            </a:r>
            <a:r>
              <a:rPr lang="tr-TR" sz="1600" dirty="0" err="1"/>
              <a:t>eduroam</a:t>
            </a:r>
            <a:r>
              <a:rPr lang="tr-TR" sz="1600" dirty="0"/>
              <a:t> yayınına bağlantı talebi gönderdiğinde, misafir kurumun yetkilendirme sunucusu, o kullanıcıyı kendi ev kurumunun yetkilendirme sunucusuna yönlendirerek, yetkili olup olmadığını belirler. </a:t>
            </a:r>
            <a:br>
              <a:rPr lang="tr-TR" sz="1600" dirty="0"/>
            </a:br>
            <a:br>
              <a:rPr lang="tr-TR" sz="1600" dirty="0"/>
            </a:br>
            <a:r>
              <a:rPr lang="tr-TR" sz="1600" dirty="0"/>
              <a:t>Tüm bu sorgulamaların, sunucular arasında oluşturulan şifreli bir tünel içinden yapılması, kullanıcı adı şifre ikililerinin kullanıcının kendi ev sunucusu haricinde görülmesini engeller. Bu durumda kullanıcıların yapması gereken tek şey, misafir olduğu kurumda yer alan </a:t>
            </a:r>
            <a:r>
              <a:rPr lang="tr-TR" sz="1600" dirty="0" err="1"/>
              <a:t>eduroam</a:t>
            </a:r>
            <a:r>
              <a:rPr lang="tr-TR" sz="1600" dirty="0"/>
              <a:t> kablosuz ağını, kendi kurumunun ağına bağlanır gibi tanımlamasıdır. </a:t>
            </a:r>
            <a:r>
              <a:rPr lang="tr-TR" sz="1600" dirty="0" err="1"/>
              <a:t>eduroam</a:t>
            </a:r>
            <a:r>
              <a:rPr lang="tr-TR" sz="1600" dirty="0"/>
              <a:t> federasyon hiyerarşisine sahiptir. Hala dünyada iki konfederasyon bulunmaktadır: Avrupa </a:t>
            </a:r>
            <a:r>
              <a:rPr lang="tr-TR" sz="1600" dirty="0" err="1"/>
              <a:t>eduroam</a:t>
            </a:r>
            <a:r>
              <a:rPr lang="tr-TR" sz="1600" dirty="0"/>
              <a:t> konfederasyonu ve Asya-Pasifik (APAN) </a:t>
            </a:r>
            <a:r>
              <a:rPr lang="tr-TR" sz="1600" dirty="0" err="1"/>
              <a:t>eduroam</a:t>
            </a:r>
            <a:r>
              <a:rPr lang="tr-TR" sz="1600" dirty="0"/>
              <a:t> konfederasyonu. </a:t>
            </a:r>
            <a:r>
              <a:rPr lang="tr-TR" sz="1600" dirty="0" err="1"/>
              <a:t>eduroam</a:t>
            </a:r>
            <a:r>
              <a:rPr lang="tr-TR" sz="1600" dirty="0"/>
              <a:t> üyesi kurumlar kendi ülkelerinde </a:t>
            </a:r>
            <a:r>
              <a:rPr lang="tr-TR" sz="1600" dirty="0" err="1"/>
              <a:t>yeralan</a:t>
            </a:r>
            <a:r>
              <a:rPr lang="tr-TR" sz="1600" dirty="0"/>
              <a:t> </a:t>
            </a:r>
            <a:r>
              <a:rPr lang="tr-TR" sz="1600" dirty="0" err="1"/>
              <a:t>eduroam</a:t>
            </a:r>
            <a:r>
              <a:rPr lang="tr-TR" sz="1600" dirty="0"/>
              <a:t> federasyonlarına, ülkelerin federasyonları da bağlı bulundukları konfederasyonlara sorgu göndermektedir. Türkiye’nin bağlı bulunduğu Avrupa </a:t>
            </a:r>
            <a:r>
              <a:rPr lang="tr-TR" sz="1600" dirty="0" err="1"/>
              <a:t>eduroam</a:t>
            </a:r>
            <a:r>
              <a:rPr lang="tr-TR" sz="1600" dirty="0"/>
              <a:t> konfederasyonuna ve APAN konfederasyonuna katılan her yeni federasyon ve onlara katılan her yeni kurum, bu hiyerarşi sayesinde dahil olan herkesçe tanınabilmektedir. Konfederasyonlarda </a:t>
            </a:r>
            <a:r>
              <a:rPr lang="tr-TR" sz="1600" dirty="0" err="1"/>
              <a:t>yeralan</a:t>
            </a:r>
            <a:r>
              <a:rPr lang="tr-TR" sz="1600" dirty="0"/>
              <a:t> katılımcıları görmek için </a:t>
            </a:r>
            <a:r>
              <a:rPr lang="tr-TR" sz="1600" dirty="0" err="1"/>
              <a:t>eduroam</a:t>
            </a:r>
            <a:r>
              <a:rPr lang="tr-TR" sz="1600" dirty="0"/>
              <a:t> sayfasını ziyaret edebilirsiniz.</a:t>
            </a:r>
          </a:p>
        </p:txBody>
      </p:sp>
      <p:sp>
        <p:nvSpPr>
          <p:cNvPr id="4" name="Başlık 3">
            <a:extLst>
              <a:ext uri="{FF2B5EF4-FFF2-40B4-BE49-F238E27FC236}">
                <a16:creationId xmlns:a16="http://schemas.microsoft.com/office/drawing/2014/main" id="{181BD2B3-4DF9-B47E-0A4D-18D9EF2C0E33}"/>
              </a:ext>
            </a:extLst>
          </p:cNvPr>
          <p:cNvSpPr>
            <a:spLocks noGrp="1"/>
          </p:cNvSpPr>
          <p:nvPr>
            <p:ph type="title"/>
          </p:nvPr>
        </p:nvSpPr>
        <p:spPr/>
        <p:txBody>
          <a:bodyPr/>
          <a:lstStyle/>
          <a:p>
            <a:r>
              <a:rPr lang="tr-TR"/>
              <a:t>EDUROAM Bilgilendirmesi</a:t>
            </a:r>
          </a:p>
        </p:txBody>
      </p:sp>
      <p:sp>
        <p:nvSpPr>
          <p:cNvPr id="7" name="Slayt Numarası Yer Tutucusu 6">
            <a:extLst>
              <a:ext uri="{FF2B5EF4-FFF2-40B4-BE49-F238E27FC236}">
                <a16:creationId xmlns:a16="http://schemas.microsoft.com/office/drawing/2014/main" id="{6D52D95F-5C36-96A5-CF2F-5537B2BF99D9}"/>
              </a:ext>
            </a:extLst>
          </p:cNvPr>
          <p:cNvSpPr>
            <a:spLocks noGrp="1"/>
          </p:cNvSpPr>
          <p:nvPr>
            <p:ph type="sldNum" sz="quarter" idx="4"/>
          </p:nvPr>
        </p:nvSpPr>
        <p:spPr/>
        <p:txBody>
          <a:bodyPr/>
          <a:lstStyle/>
          <a:p>
            <a:fld id="{B5E7337E-6B17-014B-AB72-4F4640082CEB}" type="slidenum">
              <a:rPr lang="en-CY" smtClean="0"/>
              <a:pPr/>
              <a:t>42</a:t>
            </a:fld>
            <a:endParaRPr lang="en-CY"/>
          </a:p>
        </p:txBody>
      </p:sp>
    </p:spTree>
    <p:extLst>
      <p:ext uri="{BB962C8B-B14F-4D97-AF65-F5344CB8AC3E}">
        <p14:creationId xmlns:p14="http://schemas.microsoft.com/office/powerpoint/2010/main" val="2255596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a:extLst>
              <a:ext uri="{FF2B5EF4-FFF2-40B4-BE49-F238E27FC236}">
                <a16:creationId xmlns:a16="http://schemas.microsoft.com/office/drawing/2014/main" id="{056637AF-37C3-3742-C75C-9A89FA6A0951}"/>
              </a:ext>
            </a:extLst>
          </p:cNvPr>
          <p:cNvSpPr>
            <a:spLocks noGrp="1"/>
          </p:cNvSpPr>
          <p:nvPr>
            <p:ph type="sldNum" sz="quarter" idx="4294967295"/>
          </p:nvPr>
        </p:nvSpPr>
        <p:spPr>
          <a:xfrm>
            <a:off x="11376025" y="6421438"/>
            <a:ext cx="815975" cy="365125"/>
          </a:xfrm>
          <a:prstGeom prst="rect">
            <a:avLst/>
          </a:prstGeom>
        </p:spPr>
        <p:txBody>
          <a:bodyPr/>
          <a:lstStyle/>
          <a:p>
            <a:fld id="{B5E7337E-6B17-014B-AB72-4F4640082CEB}" type="slidenum">
              <a:rPr lang="en-CY" smtClean="0"/>
              <a:pPr/>
              <a:t>43</a:t>
            </a:fld>
            <a:endParaRPr lang="en-CY"/>
          </a:p>
        </p:txBody>
      </p:sp>
      <p:pic>
        <p:nvPicPr>
          <p:cNvPr id="11" name="Resim 10">
            <a:extLst>
              <a:ext uri="{FF2B5EF4-FFF2-40B4-BE49-F238E27FC236}">
                <a16:creationId xmlns:a16="http://schemas.microsoft.com/office/drawing/2014/main" id="{642656E9-2EB6-F63C-5A73-51A0AED87AB3}"/>
              </a:ext>
            </a:extLst>
          </p:cNvPr>
          <p:cNvPicPr>
            <a:picLocks noChangeAspect="1"/>
          </p:cNvPicPr>
          <p:nvPr/>
        </p:nvPicPr>
        <p:blipFill>
          <a:blip r:embed="rId2"/>
          <a:stretch>
            <a:fillRect/>
          </a:stretch>
        </p:blipFill>
        <p:spPr>
          <a:xfrm>
            <a:off x="352926" y="317526"/>
            <a:ext cx="10756944" cy="6159473"/>
          </a:xfrm>
          <a:prstGeom prst="rect">
            <a:avLst/>
          </a:prstGeom>
        </p:spPr>
      </p:pic>
    </p:spTree>
    <p:extLst>
      <p:ext uri="{BB962C8B-B14F-4D97-AF65-F5344CB8AC3E}">
        <p14:creationId xmlns:p14="http://schemas.microsoft.com/office/powerpoint/2010/main" val="3240393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08B57DBF-3F14-BB6C-73B3-FB2DEEFEF2CA}"/>
              </a:ext>
            </a:extLst>
          </p:cNvPr>
          <p:cNvSpPr>
            <a:spLocks noGrp="1"/>
          </p:cNvSpPr>
          <p:nvPr>
            <p:ph type="title"/>
          </p:nvPr>
        </p:nvSpPr>
        <p:spPr/>
        <p:txBody>
          <a:bodyPr/>
          <a:lstStyle/>
          <a:p>
            <a:r>
              <a:rPr lang="tr-TR">
                <a:latin typeface="Century Gothic" panose="020B0502020202020204" pitchFamily="34" charset="0"/>
              </a:rPr>
              <a:t>Öğrenci Hareketliliği</a:t>
            </a:r>
            <a:endParaRPr lang="tr-TR"/>
          </a:p>
        </p:txBody>
      </p:sp>
      <p:sp>
        <p:nvSpPr>
          <p:cNvPr id="7" name="Slayt Numarası Yer Tutucusu 6">
            <a:extLst>
              <a:ext uri="{FF2B5EF4-FFF2-40B4-BE49-F238E27FC236}">
                <a16:creationId xmlns:a16="http://schemas.microsoft.com/office/drawing/2014/main" id="{B13AEF2C-A217-5140-1932-2FCAF9FC93C3}"/>
              </a:ext>
            </a:extLst>
          </p:cNvPr>
          <p:cNvSpPr>
            <a:spLocks noGrp="1"/>
          </p:cNvSpPr>
          <p:nvPr>
            <p:ph type="sldNum" sz="quarter" idx="4"/>
          </p:nvPr>
        </p:nvSpPr>
        <p:spPr/>
        <p:txBody>
          <a:bodyPr/>
          <a:lstStyle/>
          <a:p>
            <a:fld id="{B5E7337E-6B17-014B-AB72-4F4640082CEB}" type="slidenum">
              <a:rPr lang="en-CY" smtClean="0"/>
              <a:pPr/>
              <a:t>44</a:t>
            </a:fld>
            <a:endParaRPr lang="en-CY"/>
          </a:p>
        </p:txBody>
      </p:sp>
      <p:sp>
        <p:nvSpPr>
          <p:cNvPr id="2" name="Üçgen 1">
            <a:extLst>
              <a:ext uri="{FF2B5EF4-FFF2-40B4-BE49-F238E27FC236}">
                <a16:creationId xmlns:a16="http://schemas.microsoft.com/office/drawing/2014/main" id="{DE983596-F936-779F-8B15-3C3DA55EB576}"/>
              </a:ext>
            </a:extLst>
          </p:cNvPr>
          <p:cNvSpPr/>
          <p:nvPr/>
        </p:nvSpPr>
        <p:spPr>
          <a:xfrm rot="5400000">
            <a:off x="347136" y="585964"/>
            <a:ext cx="262443" cy="226244"/>
          </a:xfrm>
          <a:prstGeom prst="triangle">
            <a:avLst/>
          </a:prstGeom>
          <a:solidFill>
            <a:srgbClr val="004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Düz Bağlayıcı 7">
            <a:extLst>
              <a:ext uri="{FF2B5EF4-FFF2-40B4-BE49-F238E27FC236}">
                <a16:creationId xmlns:a16="http://schemas.microsoft.com/office/drawing/2014/main" id="{17F240E2-4D3B-227D-2D26-A3C5998C5305}"/>
              </a:ext>
            </a:extLst>
          </p:cNvPr>
          <p:cNvCxnSpPr>
            <a:cxnSpLocks/>
          </p:cNvCxnSpPr>
          <p:nvPr/>
        </p:nvCxnSpPr>
        <p:spPr>
          <a:xfrm>
            <a:off x="838201" y="1339313"/>
            <a:ext cx="10518480" cy="0"/>
          </a:xfrm>
          <a:prstGeom prst="line">
            <a:avLst/>
          </a:prstGeom>
          <a:ln w="9525">
            <a:solidFill>
              <a:srgbClr val="0047AB"/>
            </a:solidFill>
          </a:ln>
        </p:spPr>
        <p:style>
          <a:lnRef idx="1">
            <a:schemeClr val="dk1"/>
          </a:lnRef>
          <a:fillRef idx="0">
            <a:schemeClr val="dk1"/>
          </a:fillRef>
          <a:effectRef idx="0">
            <a:schemeClr val="dk1"/>
          </a:effectRef>
          <a:fontRef idx="minor">
            <a:schemeClr val="tx1"/>
          </a:fontRef>
        </p:style>
      </p:cxnSp>
      <p:pic>
        <p:nvPicPr>
          <p:cNvPr id="14" name="Picture 6" descr="Erasmus+ newsletter – Erasmus+ Journal">
            <a:extLst>
              <a:ext uri="{FF2B5EF4-FFF2-40B4-BE49-F238E27FC236}">
                <a16:creationId xmlns:a16="http://schemas.microsoft.com/office/drawing/2014/main" id="{A81F89EE-894A-A7D7-0585-169401549EF1}"/>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1778" t="20158" r="12066" b="40440"/>
          <a:stretch/>
        </p:blipFill>
        <p:spPr bwMode="auto">
          <a:xfrm>
            <a:off x="6958752" y="56456"/>
            <a:ext cx="4395047" cy="1285260"/>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a:extLst>
              <a:ext uri="{FF2B5EF4-FFF2-40B4-BE49-F238E27FC236}">
                <a16:creationId xmlns:a16="http://schemas.microsoft.com/office/drawing/2014/main" id="{2CF2159F-F621-E8B1-E162-184B122F2E9C}"/>
              </a:ext>
            </a:extLst>
          </p:cNvPr>
          <p:cNvPicPr>
            <a:picLocks noChangeAspect="1"/>
          </p:cNvPicPr>
          <p:nvPr/>
        </p:nvPicPr>
        <p:blipFill>
          <a:blip r:embed="rId4"/>
          <a:stretch>
            <a:fillRect/>
          </a:stretch>
        </p:blipFill>
        <p:spPr>
          <a:xfrm>
            <a:off x="582021" y="1615543"/>
            <a:ext cx="11027958" cy="4488473"/>
          </a:xfrm>
          <a:prstGeom prst="rect">
            <a:avLst/>
          </a:prstGeom>
        </p:spPr>
      </p:pic>
    </p:spTree>
    <p:extLst>
      <p:ext uri="{BB962C8B-B14F-4D97-AF65-F5344CB8AC3E}">
        <p14:creationId xmlns:p14="http://schemas.microsoft.com/office/powerpoint/2010/main" val="31022578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74D95-7CCF-A47A-B960-11A6C4E47F4B}"/>
            </a:ext>
          </a:extLst>
        </p:cNvPr>
        <p:cNvGrpSpPr/>
        <p:nvPr/>
      </p:nvGrpSpPr>
      <p:grpSpPr>
        <a:xfrm>
          <a:off x="0" y="0"/>
          <a:ext cx="0" cy="0"/>
          <a:chOff x="0" y="0"/>
          <a:chExt cx="0" cy="0"/>
        </a:xfrm>
      </p:grpSpPr>
      <p:sp>
        <p:nvSpPr>
          <p:cNvPr id="3" name="Başlık 2">
            <a:extLst>
              <a:ext uri="{FF2B5EF4-FFF2-40B4-BE49-F238E27FC236}">
                <a16:creationId xmlns:a16="http://schemas.microsoft.com/office/drawing/2014/main" id="{17812E81-C631-1973-870B-2FAD9CD3A4E7}"/>
              </a:ext>
            </a:extLst>
          </p:cNvPr>
          <p:cNvSpPr>
            <a:spLocks noGrp="1"/>
          </p:cNvSpPr>
          <p:nvPr>
            <p:ph type="title"/>
          </p:nvPr>
        </p:nvSpPr>
        <p:spPr/>
        <p:txBody>
          <a:bodyPr/>
          <a:lstStyle/>
          <a:p>
            <a:r>
              <a:rPr lang="tr-TR">
                <a:latin typeface="Century Gothic" panose="020B0502020202020204" pitchFamily="34" charset="0"/>
              </a:rPr>
              <a:t>Öğrenci Hareketliliği</a:t>
            </a:r>
            <a:endParaRPr lang="tr-TR"/>
          </a:p>
        </p:txBody>
      </p:sp>
      <p:sp>
        <p:nvSpPr>
          <p:cNvPr id="7" name="Slayt Numarası Yer Tutucusu 6">
            <a:extLst>
              <a:ext uri="{FF2B5EF4-FFF2-40B4-BE49-F238E27FC236}">
                <a16:creationId xmlns:a16="http://schemas.microsoft.com/office/drawing/2014/main" id="{C6E72097-865B-314B-FD1D-F3B0965C4EBC}"/>
              </a:ext>
            </a:extLst>
          </p:cNvPr>
          <p:cNvSpPr>
            <a:spLocks noGrp="1"/>
          </p:cNvSpPr>
          <p:nvPr>
            <p:ph type="sldNum" sz="quarter" idx="4"/>
          </p:nvPr>
        </p:nvSpPr>
        <p:spPr/>
        <p:txBody>
          <a:bodyPr/>
          <a:lstStyle/>
          <a:p>
            <a:fld id="{B5E7337E-6B17-014B-AB72-4F4640082CEB}" type="slidenum">
              <a:rPr lang="en-CY" smtClean="0"/>
              <a:pPr/>
              <a:t>45</a:t>
            </a:fld>
            <a:endParaRPr lang="en-CY"/>
          </a:p>
        </p:txBody>
      </p:sp>
      <p:sp>
        <p:nvSpPr>
          <p:cNvPr id="2" name="Üçgen 1">
            <a:extLst>
              <a:ext uri="{FF2B5EF4-FFF2-40B4-BE49-F238E27FC236}">
                <a16:creationId xmlns:a16="http://schemas.microsoft.com/office/drawing/2014/main" id="{A66A461C-C279-EACF-D5A3-DBBB8AEE969D}"/>
              </a:ext>
            </a:extLst>
          </p:cNvPr>
          <p:cNvSpPr/>
          <p:nvPr/>
        </p:nvSpPr>
        <p:spPr>
          <a:xfrm rot="5400000">
            <a:off x="347136" y="585964"/>
            <a:ext cx="262443" cy="226244"/>
          </a:xfrm>
          <a:prstGeom prst="triangle">
            <a:avLst/>
          </a:prstGeom>
          <a:solidFill>
            <a:srgbClr val="0047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Düz Bağlayıcı 7">
            <a:extLst>
              <a:ext uri="{FF2B5EF4-FFF2-40B4-BE49-F238E27FC236}">
                <a16:creationId xmlns:a16="http://schemas.microsoft.com/office/drawing/2014/main" id="{8542D407-8AAC-F6B3-C030-699E97BC2F93}"/>
              </a:ext>
            </a:extLst>
          </p:cNvPr>
          <p:cNvCxnSpPr>
            <a:cxnSpLocks/>
          </p:cNvCxnSpPr>
          <p:nvPr/>
        </p:nvCxnSpPr>
        <p:spPr>
          <a:xfrm>
            <a:off x="838201" y="1339313"/>
            <a:ext cx="10518480" cy="0"/>
          </a:xfrm>
          <a:prstGeom prst="line">
            <a:avLst/>
          </a:prstGeom>
          <a:ln w="9525">
            <a:solidFill>
              <a:srgbClr val="0047AB"/>
            </a:solidFill>
          </a:ln>
        </p:spPr>
        <p:style>
          <a:lnRef idx="1">
            <a:schemeClr val="dk1"/>
          </a:lnRef>
          <a:fillRef idx="0">
            <a:schemeClr val="dk1"/>
          </a:fillRef>
          <a:effectRef idx="0">
            <a:schemeClr val="dk1"/>
          </a:effectRef>
          <a:fontRef idx="minor">
            <a:schemeClr val="tx1"/>
          </a:fontRef>
        </p:style>
      </p:cxnSp>
      <p:pic>
        <p:nvPicPr>
          <p:cNvPr id="14" name="Picture 6" descr="Erasmus+ newsletter – Erasmus+ Journal">
            <a:extLst>
              <a:ext uri="{FF2B5EF4-FFF2-40B4-BE49-F238E27FC236}">
                <a16:creationId xmlns:a16="http://schemas.microsoft.com/office/drawing/2014/main" id="{0ABFD8AA-4839-17F5-2B16-685CD7C6B09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1778" t="20158" r="12066" b="40440"/>
          <a:stretch/>
        </p:blipFill>
        <p:spPr bwMode="auto">
          <a:xfrm>
            <a:off x="6958752" y="56456"/>
            <a:ext cx="4395047" cy="1285260"/>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a:extLst>
              <a:ext uri="{FF2B5EF4-FFF2-40B4-BE49-F238E27FC236}">
                <a16:creationId xmlns:a16="http://schemas.microsoft.com/office/drawing/2014/main" id="{3A5F4280-1688-8882-5D05-A9EF7A598CBF}"/>
              </a:ext>
            </a:extLst>
          </p:cNvPr>
          <p:cNvPicPr>
            <a:picLocks noChangeAspect="1"/>
          </p:cNvPicPr>
          <p:nvPr/>
        </p:nvPicPr>
        <p:blipFill>
          <a:blip r:embed="rId4"/>
          <a:stretch>
            <a:fillRect/>
          </a:stretch>
        </p:blipFill>
        <p:spPr>
          <a:xfrm>
            <a:off x="1070861" y="1445594"/>
            <a:ext cx="10050278" cy="4696480"/>
          </a:xfrm>
          <a:prstGeom prst="rect">
            <a:avLst/>
          </a:prstGeom>
        </p:spPr>
      </p:pic>
    </p:spTree>
    <p:extLst>
      <p:ext uri="{BB962C8B-B14F-4D97-AF65-F5344CB8AC3E}">
        <p14:creationId xmlns:p14="http://schemas.microsoft.com/office/powerpoint/2010/main" val="27767768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çerik Yer Tutucusu 8">
            <a:extLst>
              <a:ext uri="{FF2B5EF4-FFF2-40B4-BE49-F238E27FC236}">
                <a16:creationId xmlns:a16="http://schemas.microsoft.com/office/drawing/2014/main" id="{D2715675-0CDA-1372-D604-4E64C8425A8B}"/>
              </a:ext>
            </a:extLst>
          </p:cNvPr>
          <p:cNvPicPr>
            <a:picLocks noGrp="1" noChangeAspect="1"/>
          </p:cNvPicPr>
          <p:nvPr>
            <p:ph sz="half" idx="2"/>
          </p:nvPr>
        </p:nvPicPr>
        <p:blipFill>
          <a:blip r:embed="rId2"/>
          <a:stretch>
            <a:fillRect/>
          </a:stretch>
        </p:blipFill>
        <p:spPr>
          <a:xfrm>
            <a:off x="872592" y="1473200"/>
            <a:ext cx="10446815" cy="3998913"/>
          </a:xfrm>
        </p:spPr>
      </p:pic>
      <p:sp>
        <p:nvSpPr>
          <p:cNvPr id="4" name="Başlık 3">
            <a:extLst>
              <a:ext uri="{FF2B5EF4-FFF2-40B4-BE49-F238E27FC236}">
                <a16:creationId xmlns:a16="http://schemas.microsoft.com/office/drawing/2014/main" id="{1B25669C-356E-DCE6-F170-EEF68A76BD83}"/>
              </a:ext>
            </a:extLst>
          </p:cNvPr>
          <p:cNvSpPr>
            <a:spLocks noGrp="1"/>
          </p:cNvSpPr>
          <p:nvPr>
            <p:ph type="title"/>
          </p:nvPr>
        </p:nvSpPr>
        <p:spPr/>
        <p:txBody>
          <a:bodyPr/>
          <a:lstStyle/>
          <a:p>
            <a:r>
              <a:rPr lang="tr-TR" dirty="0"/>
              <a:t>Bağımlılıkla Mücadele Ofisi</a:t>
            </a:r>
          </a:p>
        </p:txBody>
      </p:sp>
      <p:sp>
        <p:nvSpPr>
          <p:cNvPr id="6" name="Metin Yer Tutucusu 5">
            <a:extLst>
              <a:ext uri="{FF2B5EF4-FFF2-40B4-BE49-F238E27FC236}">
                <a16:creationId xmlns:a16="http://schemas.microsoft.com/office/drawing/2014/main" id="{52CFC134-3D75-2146-3C81-6EE3BF0555A1}"/>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8E06A67E-277A-1E26-4BFB-85F6371032DC}"/>
              </a:ext>
            </a:extLst>
          </p:cNvPr>
          <p:cNvSpPr>
            <a:spLocks noGrp="1"/>
          </p:cNvSpPr>
          <p:nvPr>
            <p:ph type="sldNum" sz="quarter" idx="4"/>
          </p:nvPr>
        </p:nvSpPr>
        <p:spPr/>
        <p:txBody>
          <a:bodyPr/>
          <a:lstStyle/>
          <a:p>
            <a:fld id="{B5E7337E-6B17-014B-AB72-4F4640082CEB}" type="slidenum">
              <a:rPr lang="en-CY" smtClean="0"/>
              <a:pPr/>
              <a:t>46</a:t>
            </a:fld>
            <a:endParaRPr lang="en-CY"/>
          </a:p>
        </p:txBody>
      </p:sp>
    </p:spTree>
    <p:extLst>
      <p:ext uri="{BB962C8B-B14F-4D97-AF65-F5344CB8AC3E}">
        <p14:creationId xmlns:p14="http://schemas.microsoft.com/office/powerpoint/2010/main" val="27095909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BEF66-59F3-D7AC-EA2B-914ABFCCCEEF}"/>
            </a:ext>
          </a:extLst>
        </p:cNvPr>
        <p:cNvGrpSpPr/>
        <p:nvPr/>
      </p:nvGrpSpPr>
      <p:grpSpPr>
        <a:xfrm>
          <a:off x="0" y="0"/>
          <a:ext cx="0" cy="0"/>
          <a:chOff x="0" y="0"/>
          <a:chExt cx="0" cy="0"/>
        </a:xfrm>
      </p:grpSpPr>
      <p:sp>
        <p:nvSpPr>
          <p:cNvPr id="4" name="Başlık 3">
            <a:extLst>
              <a:ext uri="{FF2B5EF4-FFF2-40B4-BE49-F238E27FC236}">
                <a16:creationId xmlns:a16="http://schemas.microsoft.com/office/drawing/2014/main" id="{A0AD3FC4-0517-8200-A0F5-A4BDCC8410A1}"/>
              </a:ext>
            </a:extLst>
          </p:cNvPr>
          <p:cNvSpPr>
            <a:spLocks noGrp="1"/>
          </p:cNvSpPr>
          <p:nvPr>
            <p:ph type="title"/>
          </p:nvPr>
        </p:nvSpPr>
        <p:spPr/>
        <p:txBody>
          <a:bodyPr/>
          <a:lstStyle/>
          <a:p>
            <a:r>
              <a:rPr lang="tr-TR" dirty="0"/>
              <a:t>IBAN Paylaşımı</a:t>
            </a:r>
          </a:p>
        </p:txBody>
      </p:sp>
      <p:sp>
        <p:nvSpPr>
          <p:cNvPr id="6" name="Metin Yer Tutucusu 5">
            <a:extLst>
              <a:ext uri="{FF2B5EF4-FFF2-40B4-BE49-F238E27FC236}">
                <a16:creationId xmlns:a16="http://schemas.microsoft.com/office/drawing/2014/main" id="{8EFBB502-3AC2-A9C4-A07A-2D01C0A4012B}"/>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472417EC-AAB0-1159-8F31-71CB1AC7083C}"/>
              </a:ext>
            </a:extLst>
          </p:cNvPr>
          <p:cNvSpPr>
            <a:spLocks noGrp="1"/>
          </p:cNvSpPr>
          <p:nvPr>
            <p:ph type="sldNum" sz="quarter" idx="4"/>
          </p:nvPr>
        </p:nvSpPr>
        <p:spPr/>
        <p:txBody>
          <a:bodyPr/>
          <a:lstStyle/>
          <a:p>
            <a:fld id="{B5E7337E-6B17-014B-AB72-4F4640082CEB}" type="slidenum">
              <a:rPr lang="en-CY" smtClean="0"/>
              <a:pPr/>
              <a:t>47</a:t>
            </a:fld>
            <a:endParaRPr lang="en-CY"/>
          </a:p>
        </p:txBody>
      </p:sp>
      <p:pic>
        <p:nvPicPr>
          <p:cNvPr id="5" name="Resim 4">
            <a:extLst>
              <a:ext uri="{FF2B5EF4-FFF2-40B4-BE49-F238E27FC236}">
                <a16:creationId xmlns:a16="http://schemas.microsoft.com/office/drawing/2014/main" id="{DF4B135D-F78D-BDA0-49B7-92D9810DF32C}"/>
              </a:ext>
            </a:extLst>
          </p:cNvPr>
          <p:cNvPicPr>
            <a:picLocks noChangeAspect="1"/>
          </p:cNvPicPr>
          <p:nvPr/>
        </p:nvPicPr>
        <p:blipFill>
          <a:blip r:embed="rId2"/>
          <a:srcRect l="-179" t="-140" r="-125" b="140"/>
          <a:stretch>
            <a:fillRect/>
          </a:stretch>
        </p:blipFill>
        <p:spPr>
          <a:xfrm>
            <a:off x="753386" y="1063084"/>
            <a:ext cx="5159140" cy="5143500"/>
          </a:xfrm>
          <a:prstGeom prst="rect">
            <a:avLst/>
          </a:prstGeom>
        </p:spPr>
      </p:pic>
      <p:pic>
        <p:nvPicPr>
          <p:cNvPr id="8" name="Resim 7">
            <a:extLst>
              <a:ext uri="{FF2B5EF4-FFF2-40B4-BE49-F238E27FC236}">
                <a16:creationId xmlns:a16="http://schemas.microsoft.com/office/drawing/2014/main" id="{7129247F-5995-2DA4-30E2-553FB7411C6D}"/>
              </a:ext>
            </a:extLst>
          </p:cNvPr>
          <p:cNvPicPr>
            <a:picLocks noChangeAspect="1"/>
          </p:cNvPicPr>
          <p:nvPr/>
        </p:nvPicPr>
        <p:blipFill>
          <a:blip r:embed="rId3"/>
          <a:stretch>
            <a:fillRect/>
          </a:stretch>
        </p:blipFill>
        <p:spPr>
          <a:xfrm>
            <a:off x="7220332" y="1063084"/>
            <a:ext cx="3201293" cy="5143500"/>
          </a:xfrm>
          <a:prstGeom prst="rect">
            <a:avLst/>
          </a:prstGeom>
        </p:spPr>
      </p:pic>
    </p:spTree>
    <p:extLst>
      <p:ext uri="{BB962C8B-B14F-4D97-AF65-F5344CB8AC3E}">
        <p14:creationId xmlns:p14="http://schemas.microsoft.com/office/powerpoint/2010/main" val="1855596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çerik Yer Tutucusu 15">
            <a:extLst>
              <a:ext uri="{FF2B5EF4-FFF2-40B4-BE49-F238E27FC236}">
                <a16:creationId xmlns:a16="http://schemas.microsoft.com/office/drawing/2014/main" id="{F12AF71E-5E93-99B0-1862-7B8BFA588A39}"/>
              </a:ext>
            </a:extLst>
          </p:cNvPr>
          <p:cNvPicPr>
            <a:picLocks noGrp="1" noChangeAspect="1"/>
          </p:cNvPicPr>
          <p:nvPr>
            <p:ph sz="half" idx="1"/>
          </p:nvPr>
        </p:nvPicPr>
        <p:blipFill>
          <a:blip r:embed="rId2"/>
          <a:stretch>
            <a:fillRect/>
          </a:stretch>
        </p:blipFill>
        <p:spPr>
          <a:xfrm>
            <a:off x="929640" y="1269200"/>
            <a:ext cx="4191495" cy="3998913"/>
          </a:xfrm>
        </p:spPr>
      </p:pic>
      <p:pic>
        <p:nvPicPr>
          <p:cNvPr id="19" name="İçerik Yer Tutucusu 18">
            <a:extLst>
              <a:ext uri="{FF2B5EF4-FFF2-40B4-BE49-F238E27FC236}">
                <a16:creationId xmlns:a16="http://schemas.microsoft.com/office/drawing/2014/main" id="{FEDB9DA2-B957-A807-26D1-E24359B713AB}"/>
              </a:ext>
            </a:extLst>
          </p:cNvPr>
          <p:cNvPicPr>
            <a:picLocks noGrp="1" noChangeAspect="1"/>
          </p:cNvPicPr>
          <p:nvPr>
            <p:ph sz="half" idx="2"/>
          </p:nvPr>
        </p:nvPicPr>
        <p:blipFill>
          <a:blip r:embed="rId3"/>
          <a:stretch>
            <a:fillRect/>
          </a:stretch>
        </p:blipFill>
        <p:spPr>
          <a:xfrm>
            <a:off x="5352824" y="1951112"/>
            <a:ext cx="5181600" cy="2635087"/>
          </a:xfrm>
        </p:spPr>
      </p:pic>
      <p:sp>
        <p:nvSpPr>
          <p:cNvPr id="4" name="Başlık 3">
            <a:extLst>
              <a:ext uri="{FF2B5EF4-FFF2-40B4-BE49-F238E27FC236}">
                <a16:creationId xmlns:a16="http://schemas.microsoft.com/office/drawing/2014/main" id="{3424CE12-4503-481F-F4EB-F9275AB4622D}"/>
              </a:ext>
            </a:extLst>
          </p:cNvPr>
          <p:cNvSpPr>
            <a:spLocks noGrp="1"/>
          </p:cNvSpPr>
          <p:nvPr>
            <p:ph type="title"/>
          </p:nvPr>
        </p:nvSpPr>
        <p:spPr/>
        <p:txBody>
          <a:bodyPr/>
          <a:lstStyle/>
          <a:p>
            <a:r>
              <a:rPr lang="tr-TR"/>
              <a:t>Sıfır Atık Projesi</a:t>
            </a:r>
          </a:p>
        </p:txBody>
      </p:sp>
      <p:sp>
        <p:nvSpPr>
          <p:cNvPr id="6" name="Metin Yer Tutucusu 5">
            <a:extLst>
              <a:ext uri="{FF2B5EF4-FFF2-40B4-BE49-F238E27FC236}">
                <a16:creationId xmlns:a16="http://schemas.microsoft.com/office/drawing/2014/main" id="{846C8AEA-5F7F-3E4A-2611-64F7A3A8CC3F}"/>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D934D0B3-FFD7-531A-6142-B2FE2181FF26}"/>
              </a:ext>
            </a:extLst>
          </p:cNvPr>
          <p:cNvSpPr>
            <a:spLocks noGrp="1"/>
          </p:cNvSpPr>
          <p:nvPr>
            <p:ph type="sldNum" sz="quarter" idx="4"/>
          </p:nvPr>
        </p:nvSpPr>
        <p:spPr/>
        <p:txBody>
          <a:bodyPr/>
          <a:lstStyle/>
          <a:p>
            <a:fld id="{B5E7337E-6B17-014B-AB72-4F4640082CEB}" type="slidenum">
              <a:rPr lang="en-CY" smtClean="0"/>
              <a:pPr/>
              <a:t>48</a:t>
            </a:fld>
            <a:endParaRPr lang="en-CY"/>
          </a:p>
        </p:txBody>
      </p:sp>
    </p:spTree>
    <p:extLst>
      <p:ext uri="{BB962C8B-B14F-4D97-AF65-F5344CB8AC3E}">
        <p14:creationId xmlns:p14="http://schemas.microsoft.com/office/powerpoint/2010/main" val="1433349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çerik Yer Tutucusu 14">
            <a:extLst>
              <a:ext uri="{FF2B5EF4-FFF2-40B4-BE49-F238E27FC236}">
                <a16:creationId xmlns:a16="http://schemas.microsoft.com/office/drawing/2014/main" id="{DC61302C-74AF-82F4-F3A3-B9EFD7FB8FA5}"/>
              </a:ext>
            </a:extLst>
          </p:cNvPr>
          <p:cNvPicPr>
            <a:picLocks noGrp="1" noChangeAspect="1"/>
          </p:cNvPicPr>
          <p:nvPr>
            <p:ph sz="half" idx="2"/>
          </p:nvPr>
        </p:nvPicPr>
        <p:blipFill>
          <a:blip r:embed="rId2"/>
          <a:stretch>
            <a:fillRect/>
          </a:stretch>
        </p:blipFill>
        <p:spPr>
          <a:xfrm>
            <a:off x="6096000" y="1709940"/>
            <a:ext cx="5181600" cy="3526160"/>
          </a:xfrm>
        </p:spPr>
      </p:pic>
      <p:sp>
        <p:nvSpPr>
          <p:cNvPr id="4" name="Başlık 3">
            <a:extLst>
              <a:ext uri="{FF2B5EF4-FFF2-40B4-BE49-F238E27FC236}">
                <a16:creationId xmlns:a16="http://schemas.microsoft.com/office/drawing/2014/main" id="{F35CC323-2387-804D-8010-C747703FD48F}"/>
              </a:ext>
            </a:extLst>
          </p:cNvPr>
          <p:cNvSpPr>
            <a:spLocks noGrp="1"/>
          </p:cNvSpPr>
          <p:nvPr>
            <p:ph type="title"/>
          </p:nvPr>
        </p:nvSpPr>
        <p:spPr/>
        <p:txBody>
          <a:bodyPr/>
          <a:lstStyle/>
          <a:p>
            <a:r>
              <a:rPr lang="tr-TR"/>
              <a:t>Enerji Verimliliği</a:t>
            </a:r>
          </a:p>
        </p:txBody>
      </p:sp>
      <p:sp>
        <p:nvSpPr>
          <p:cNvPr id="6" name="Metin Yer Tutucusu 5">
            <a:extLst>
              <a:ext uri="{FF2B5EF4-FFF2-40B4-BE49-F238E27FC236}">
                <a16:creationId xmlns:a16="http://schemas.microsoft.com/office/drawing/2014/main" id="{0404BE61-353C-696F-103E-0CF33F727183}"/>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FBD1B3C1-6C0C-2837-2E93-CA0C2706CB48}"/>
              </a:ext>
            </a:extLst>
          </p:cNvPr>
          <p:cNvSpPr>
            <a:spLocks noGrp="1"/>
          </p:cNvSpPr>
          <p:nvPr>
            <p:ph type="sldNum" sz="quarter" idx="4"/>
          </p:nvPr>
        </p:nvSpPr>
        <p:spPr/>
        <p:txBody>
          <a:bodyPr/>
          <a:lstStyle/>
          <a:p>
            <a:fld id="{B5E7337E-6B17-014B-AB72-4F4640082CEB}" type="slidenum">
              <a:rPr lang="en-CY" smtClean="0"/>
              <a:pPr/>
              <a:t>49</a:t>
            </a:fld>
            <a:endParaRPr lang="en-CY"/>
          </a:p>
        </p:txBody>
      </p:sp>
      <p:pic>
        <p:nvPicPr>
          <p:cNvPr id="11" name="Resim 10">
            <a:extLst>
              <a:ext uri="{FF2B5EF4-FFF2-40B4-BE49-F238E27FC236}">
                <a16:creationId xmlns:a16="http://schemas.microsoft.com/office/drawing/2014/main" id="{6CD2F63D-381B-1BFC-D7BB-3FD2233BDFD4}"/>
              </a:ext>
            </a:extLst>
          </p:cNvPr>
          <p:cNvPicPr>
            <a:picLocks noChangeAspect="1"/>
          </p:cNvPicPr>
          <p:nvPr/>
        </p:nvPicPr>
        <p:blipFill>
          <a:blip r:embed="rId3"/>
          <a:stretch>
            <a:fillRect/>
          </a:stretch>
        </p:blipFill>
        <p:spPr>
          <a:xfrm>
            <a:off x="621791" y="1397846"/>
            <a:ext cx="5107015" cy="4150349"/>
          </a:xfrm>
          <a:prstGeom prst="rect">
            <a:avLst/>
          </a:prstGeom>
        </p:spPr>
      </p:pic>
    </p:spTree>
    <p:extLst>
      <p:ext uri="{BB962C8B-B14F-4D97-AF65-F5344CB8AC3E}">
        <p14:creationId xmlns:p14="http://schemas.microsoft.com/office/powerpoint/2010/main" val="4152369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çerik Yer Tutucusu 8">
            <a:extLst>
              <a:ext uri="{FF2B5EF4-FFF2-40B4-BE49-F238E27FC236}">
                <a16:creationId xmlns:a16="http://schemas.microsoft.com/office/drawing/2014/main" id="{740F4EE5-43D9-1ACD-3C7C-406DF1E29980}"/>
              </a:ext>
            </a:extLst>
          </p:cNvPr>
          <p:cNvPicPr>
            <a:picLocks noGrp="1" noChangeAspect="1"/>
          </p:cNvPicPr>
          <p:nvPr>
            <p:ph sz="half" idx="1"/>
          </p:nvPr>
        </p:nvPicPr>
        <p:blipFill>
          <a:blip r:embed="rId2"/>
          <a:stretch>
            <a:fillRect/>
          </a:stretch>
        </p:blipFill>
        <p:spPr>
          <a:xfrm>
            <a:off x="717510" y="1063084"/>
            <a:ext cx="4960914" cy="4506221"/>
          </a:xfrm>
        </p:spPr>
      </p:pic>
      <p:pic>
        <p:nvPicPr>
          <p:cNvPr id="11" name="İçerik Yer Tutucusu 10">
            <a:extLst>
              <a:ext uri="{FF2B5EF4-FFF2-40B4-BE49-F238E27FC236}">
                <a16:creationId xmlns:a16="http://schemas.microsoft.com/office/drawing/2014/main" id="{213F7587-43A7-18E4-F731-9597B535BA33}"/>
              </a:ext>
            </a:extLst>
          </p:cNvPr>
          <p:cNvPicPr>
            <a:picLocks noGrp="1" noChangeAspect="1"/>
          </p:cNvPicPr>
          <p:nvPr>
            <p:ph sz="half" idx="2"/>
          </p:nvPr>
        </p:nvPicPr>
        <p:blipFill>
          <a:blip r:embed="rId3"/>
          <a:stretch>
            <a:fillRect/>
          </a:stretch>
        </p:blipFill>
        <p:spPr>
          <a:xfrm>
            <a:off x="5883176" y="2184261"/>
            <a:ext cx="5181600" cy="2931006"/>
          </a:xfrm>
        </p:spPr>
      </p:pic>
      <p:sp>
        <p:nvSpPr>
          <p:cNvPr id="4" name="Başlık 3">
            <a:extLst>
              <a:ext uri="{FF2B5EF4-FFF2-40B4-BE49-F238E27FC236}">
                <a16:creationId xmlns:a16="http://schemas.microsoft.com/office/drawing/2014/main" id="{0B00338E-83D6-699F-DFEB-13BC607FE954}"/>
              </a:ext>
            </a:extLst>
          </p:cNvPr>
          <p:cNvSpPr>
            <a:spLocks noGrp="1"/>
          </p:cNvSpPr>
          <p:nvPr>
            <p:ph type="title"/>
          </p:nvPr>
        </p:nvSpPr>
        <p:spPr/>
        <p:txBody>
          <a:bodyPr/>
          <a:lstStyle/>
          <a:p>
            <a:r>
              <a:rPr lang="tr-TR"/>
              <a:t>Su Verimliliği</a:t>
            </a:r>
          </a:p>
        </p:txBody>
      </p:sp>
      <p:sp>
        <p:nvSpPr>
          <p:cNvPr id="6" name="Metin Yer Tutucusu 5">
            <a:extLst>
              <a:ext uri="{FF2B5EF4-FFF2-40B4-BE49-F238E27FC236}">
                <a16:creationId xmlns:a16="http://schemas.microsoft.com/office/drawing/2014/main" id="{120B4029-95AB-17D8-9849-3F6E82EC1BEF}"/>
              </a:ext>
            </a:extLst>
          </p:cNvPr>
          <p:cNvSpPr>
            <a:spLocks noGrp="1"/>
          </p:cNvSpPr>
          <p:nvPr>
            <p:ph type="body" sz="quarter" idx="15"/>
          </p:nvPr>
        </p:nvSpPr>
        <p:spPr/>
        <p:txBody>
          <a:bodyPr/>
          <a:lstStyle/>
          <a:p>
            <a:endParaRPr lang="tr-TR"/>
          </a:p>
        </p:txBody>
      </p:sp>
      <p:sp>
        <p:nvSpPr>
          <p:cNvPr id="7" name="Slayt Numarası Yer Tutucusu 6">
            <a:extLst>
              <a:ext uri="{FF2B5EF4-FFF2-40B4-BE49-F238E27FC236}">
                <a16:creationId xmlns:a16="http://schemas.microsoft.com/office/drawing/2014/main" id="{A140A45B-4814-7BF4-B805-524BC48857F2}"/>
              </a:ext>
            </a:extLst>
          </p:cNvPr>
          <p:cNvSpPr>
            <a:spLocks noGrp="1"/>
          </p:cNvSpPr>
          <p:nvPr>
            <p:ph type="sldNum" sz="quarter" idx="4"/>
          </p:nvPr>
        </p:nvSpPr>
        <p:spPr/>
        <p:txBody>
          <a:bodyPr/>
          <a:lstStyle/>
          <a:p>
            <a:fld id="{B5E7337E-6B17-014B-AB72-4F4640082CEB}" type="slidenum">
              <a:rPr lang="en-CY" smtClean="0"/>
              <a:pPr/>
              <a:t>50</a:t>
            </a:fld>
            <a:endParaRPr lang="en-CY"/>
          </a:p>
        </p:txBody>
      </p:sp>
    </p:spTree>
    <p:extLst>
      <p:ext uri="{BB962C8B-B14F-4D97-AF65-F5344CB8AC3E}">
        <p14:creationId xmlns:p14="http://schemas.microsoft.com/office/powerpoint/2010/main" val="872807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4EA590AD-789E-8DB8-A5B0-3EDDD54AFFED}"/>
              </a:ext>
            </a:extLst>
          </p:cNvPr>
          <p:cNvSpPr>
            <a:spLocks noGrp="1"/>
          </p:cNvSpPr>
          <p:nvPr>
            <p:ph type="title"/>
          </p:nvPr>
        </p:nvSpPr>
        <p:spPr/>
        <p:txBody>
          <a:bodyPr/>
          <a:lstStyle/>
          <a:p>
            <a:r>
              <a:rPr lang="tr-TR" dirty="0" err="1"/>
              <a:t>GreenMetric</a:t>
            </a:r>
            <a:r>
              <a:rPr lang="tr-TR" dirty="0"/>
              <a:t> 2026</a:t>
            </a:r>
          </a:p>
        </p:txBody>
      </p:sp>
      <p:sp>
        <p:nvSpPr>
          <p:cNvPr id="7" name="Slayt Numarası Yer Tutucusu 6">
            <a:extLst>
              <a:ext uri="{FF2B5EF4-FFF2-40B4-BE49-F238E27FC236}">
                <a16:creationId xmlns:a16="http://schemas.microsoft.com/office/drawing/2014/main" id="{8C3AB66E-D9F6-AD45-E67F-531C20B5302F}"/>
              </a:ext>
            </a:extLst>
          </p:cNvPr>
          <p:cNvSpPr>
            <a:spLocks noGrp="1"/>
          </p:cNvSpPr>
          <p:nvPr>
            <p:ph type="sldNum" sz="quarter" idx="4"/>
          </p:nvPr>
        </p:nvSpPr>
        <p:spPr/>
        <p:txBody>
          <a:bodyPr/>
          <a:lstStyle/>
          <a:p>
            <a:fld id="{B5E7337E-6B17-014B-AB72-4F4640082CEB}" type="slidenum">
              <a:rPr lang="en-CY" smtClean="0"/>
              <a:pPr/>
              <a:t>51</a:t>
            </a:fld>
            <a:endParaRPr lang="en-CY"/>
          </a:p>
        </p:txBody>
      </p:sp>
      <p:pic>
        <p:nvPicPr>
          <p:cNvPr id="8" name="Resim 7">
            <a:extLst>
              <a:ext uri="{FF2B5EF4-FFF2-40B4-BE49-F238E27FC236}">
                <a16:creationId xmlns:a16="http://schemas.microsoft.com/office/drawing/2014/main" id="{B02A5DF2-389D-3FFD-6FCA-D19631F38FF1}"/>
              </a:ext>
            </a:extLst>
          </p:cNvPr>
          <p:cNvPicPr>
            <a:picLocks noChangeAspect="1"/>
          </p:cNvPicPr>
          <p:nvPr/>
        </p:nvPicPr>
        <p:blipFill>
          <a:blip r:embed="rId3"/>
          <a:stretch>
            <a:fillRect/>
          </a:stretch>
        </p:blipFill>
        <p:spPr>
          <a:xfrm>
            <a:off x="1917915" y="1170145"/>
            <a:ext cx="8229600" cy="5143500"/>
          </a:xfrm>
          <a:prstGeom prst="rect">
            <a:avLst/>
          </a:prstGeom>
        </p:spPr>
      </p:pic>
    </p:spTree>
    <p:extLst>
      <p:ext uri="{BB962C8B-B14F-4D97-AF65-F5344CB8AC3E}">
        <p14:creationId xmlns:p14="http://schemas.microsoft.com/office/powerpoint/2010/main" val="32727721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aşlık 1">
            <a:extLst>
              <a:ext uri="{FF2B5EF4-FFF2-40B4-BE49-F238E27FC236}">
                <a16:creationId xmlns:a16="http://schemas.microsoft.com/office/drawing/2014/main" id="{EF60301A-D1F3-F07E-5BAC-B188CEC316CC}"/>
              </a:ext>
            </a:extLst>
          </p:cNvPr>
          <p:cNvSpPr>
            <a:spLocks noGrp="1"/>
          </p:cNvSpPr>
          <p:nvPr>
            <p:ph type="subTitle" idx="1"/>
          </p:nvPr>
        </p:nvSpPr>
        <p:spPr>
          <a:xfrm>
            <a:off x="791307" y="973350"/>
            <a:ext cx="10562493" cy="1487645"/>
          </a:xfrm>
        </p:spPr>
        <p:txBody>
          <a:bodyPr/>
          <a:lstStyle/>
          <a:p>
            <a:r>
              <a:rPr lang="tr-TR"/>
              <a:t>Dinlediğiniz için</a:t>
            </a:r>
          </a:p>
          <a:p>
            <a:r>
              <a:rPr lang="tr-TR"/>
              <a:t>Teşekkür Ederiz</a:t>
            </a:r>
          </a:p>
        </p:txBody>
      </p:sp>
      <p:sp>
        <p:nvSpPr>
          <p:cNvPr id="3" name="Başlık 2">
            <a:extLst>
              <a:ext uri="{FF2B5EF4-FFF2-40B4-BE49-F238E27FC236}">
                <a16:creationId xmlns:a16="http://schemas.microsoft.com/office/drawing/2014/main" id="{72E98A07-623D-3525-0026-588B8B6FF121}"/>
              </a:ext>
            </a:extLst>
          </p:cNvPr>
          <p:cNvSpPr>
            <a:spLocks noGrp="1"/>
          </p:cNvSpPr>
          <p:nvPr>
            <p:ph type="title"/>
          </p:nvPr>
        </p:nvSpPr>
        <p:spPr/>
        <p:txBody>
          <a:bodyPr/>
          <a:lstStyle/>
          <a:p>
            <a:r>
              <a:rPr lang="tr-TR"/>
              <a:t>‘‘GELECEK BARÜ’DE BAŞLIYOR’’</a:t>
            </a:r>
          </a:p>
        </p:txBody>
      </p:sp>
    </p:spTree>
    <p:extLst>
      <p:ext uri="{BB962C8B-B14F-4D97-AF65-F5344CB8AC3E}">
        <p14:creationId xmlns:p14="http://schemas.microsoft.com/office/powerpoint/2010/main" val="15106159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2152753"/>
      </p:ext>
    </p:extLst>
  </p:cSld>
  <p:clrMapOvr>
    <a:masterClrMapping/>
  </p:clrMapOvr>
</p:sld>
</file>

<file path=ppt/theme/theme1.xml><?xml version="1.0" encoding="utf-8"?>
<a:theme xmlns:a="http://schemas.openxmlformats.org/drawingml/2006/main" name="Cover">
  <a:themeElements>
    <a:clrScheme name="University of Nicosia">
      <a:dk1>
        <a:srgbClr val="000000"/>
      </a:dk1>
      <a:lt1>
        <a:srgbClr val="FFFFFF"/>
      </a:lt1>
      <a:dk2>
        <a:srgbClr val="44546A"/>
      </a:dk2>
      <a:lt2>
        <a:srgbClr val="E7E6E6"/>
      </a:lt2>
      <a:accent1>
        <a:srgbClr val="BD081C"/>
      </a:accent1>
      <a:accent2>
        <a:srgbClr val="005691"/>
      </a:accent2>
      <a:accent3>
        <a:srgbClr val="45196F"/>
      </a:accent3>
      <a:accent4>
        <a:srgbClr val="536574"/>
      </a:accent4>
      <a:accent5>
        <a:srgbClr val="BCBEC0"/>
      </a:accent5>
      <a:accent6>
        <a:srgbClr val="00B2A5"/>
      </a:accent6>
      <a:hlink>
        <a:srgbClr val="BD081C"/>
      </a:hlink>
      <a:folHlink>
        <a:srgbClr val="EE832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mal">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act Detia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ank You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4551</Words>
  <Application>Microsoft Office PowerPoint</Application>
  <PresentationFormat>Geniş ekran</PresentationFormat>
  <Paragraphs>907</Paragraphs>
  <Slides>53</Slides>
  <Notes>14</Notes>
  <HiddenSlides>2</HiddenSlides>
  <MMClips>1</MMClips>
  <ScaleCrop>false</ScaleCrop>
  <HeadingPairs>
    <vt:vector size="6" baseType="variant">
      <vt:variant>
        <vt:lpstr>Kullanılan Yazı Tipleri</vt:lpstr>
      </vt:variant>
      <vt:variant>
        <vt:i4>8</vt:i4>
      </vt:variant>
      <vt:variant>
        <vt:lpstr>Tema</vt:lpstr>
      </vt:variant>
      <vt:variant>
        <vt:i4>4</vt:i4>
      </vt:variant>
      <vt:variant>
        <vt:lpstr>Slayt Başlıkları</vt:lpstr>
      </vt:variant>
      <vt:variant>
        <vt:i4>53</vt:i4>
      </vt:variant>
    </vt:vector>
  </HeadingPairs>
  <TitlesOfParts>
    <vt:vector size="65" baseType="lpstr">
      <vt:lpstr>Cambria</vt:lpstr>
      <vt:lpstr>Arial</vt:lpstr>
      <vt:lpstr>Aptos</vt:lpstr>
      <vt:lpstr>Abadi</vt:lpstr>
      <vt:lpstr>Century Gothic</vt:lpstr>
      <vt:lpstr>Times New Roman</vt:lpstr>
      <vt:lpstr>Calibri</vt:lpstr>
      <vt:lpstr>Wingdings</vt:lpstr>
      <vt:lpstr>Cover</vt:lpstr>
      <vt:lpstr>Normal</vt:lpstr>
      <vt:lpstr>Contact Detials</vt:lpstr>
      <vt:lpstr>Thank You Slide</vt:lpstr>
      <vt:lpstr>PowerPoint Sunusu</vt:lpstr>
      <vt:lpstr>PowerPoint Sunusu</vt:lpstr>
      <vt:lpstr>PowerPoint Sunusu</vt:lpstr>
      <vt:lpstr>Bartın Üniversitesi</vt:lpstr>
      <vt:lpstr>Bartın İlimiz</vt:lpstr>
      <vt:lpstr>Bartın İlimiz</vt:lpstr>
      <vt:lpstr>Fakültemiz ve Kurumsal Tarihçesi</vt:lpstr>
      <vt:lpstr>Bölüm Hakkında</vt:lpstr>
      <vt:lpstr>Bölüm Hakkında</vt:lpstr>
      <vt:lpstr>Bilgisayar Mühendisliği</vt:lpstr>
      <vt:lpstr>Sosyal Medya Hesaplarımız</vt:lpstr>
      <vt:lpstr>Bölümümüz Öğretim Üyeleri ve Çalışma Alanları</vt:lpstr>
      <vt:lpstr>Bölümümüz Öğretim Üyeleri ve Çalışma Alanları</vt:lpstr>
      <vt:lpstr>Bölümümüz Öğretim Elemanları ve Çalışma Alanları</vt:lpstr>
      <vt:lpstr>Bölümümüz Öğretim Elemanları ve Çalışma Alanları</vt:lpstr>
      <vt:lpstr>Bilgisayar Mühendisliği Kurul ve Komisyonlar</vt:lpstr>
      <vt:lpstr>Bilgisayar Laboratuvarı</vt:lpstr>
      <vt:lpstr>Fizik &amp; Elektrik ve Elektronik Devre Laboratuvarları</vt:lpstr>
      <vt:lpstr>Web Sitemizin Bize Ulaşın Kısmı</vt:lpstr>
      <vt:lpstr>Ders Seçimi, Danışmanlar ve Disiplin Hükümleri</vt:lpstr>
      <vt:lpstr>Ders Seçimi, Danışmanlar ve Disiplin Hükümleri</vt:lpstr>
      <vt:lpstr>Ders Seçimi, Danışmanlar ve Disiplin Hükümleri</vt:lpstr>
      <vt:lpstr>Sınav Kuralları</vt:lpstr>
      <vt:lpstr>Öğrenci Disiplin Kuralları</vt:lpstr>
      <vt:lpstr>Bilgisayar Mühendisliği ÇAP ve Yandal</vt:lpstr>
      <vt:lpstr>Çift Anadal (ÇAP) Başvuru Şartları</vt:lpstr>
      <vt:lpstr>Yandal Başvuru Şartları</vt:lpstr>
      <vt:lpstr>YANDAL</vt:lpstr>
      <vt:lpstr>UBYS Sistemi Anketleri</vt:lpstr>
      <vt:lpstr>Öğrencilerimizin Kalite Süreçlerine Katılımı</vt:lpstr>
      <vt:lpstr>PowerPoint Sunusu</vt:lpstr>
      <vt:lpstr>Sağlık Hizmetlerimiz</vt:lpstr>
      <vt:lpstr>Psikolojik Danışma ve Rehberlik Uygulama ve Araştırma Merkezi (PDREM)</vt:lpstr>
      <vt:lpstr>Akıllı Kütüphanemiz</vt:lpstr>
      <vt:lpstr>Yemekhane ve Kantin Hizmetleri</vt:lpstr>
      <vt:lpstr>Öğrenci Kulüpleri</vt:lpstr>
      <vt:lpstr>Öğrenci Kulüpleri</vt:lpstr>
      <vt:lpstr>Öğrenci Kulüpleri</vt:lpstr>
      <vt:lpstr>Bilim, Kültür ve Spor Şenlikleri</vt:lpstr>
      <vt:lpstr>Rektörlük İletişim Merkezi(RİMER)</vt:lpstr>
      <vt:lpstr>Öğrencilerimizin Kısmi Zamanlı İstihdamı</vt:lpstr>
      <vt:lpstr>EDUROAM Bilgilendirmesi</vt:lpstr>
      <vt:lpstr>PowerPoint Sunusu</vt:lpstr>
      <vt:lpstr>Öğrenci Hareketliliği</vt:lpstr>
      <vt:lpstr>Öğrenci Hareketliliği</vt:lpstr>
      <vt:lpstr>Bağımlılıkla Mücadele Ofisi</vt:lpstr>
      <vt:lpstr>IBAN Paylaşımı</vt:lpstr>
      <vt:lpstr>Sıfır Atık Projesi</vt:lpstr>
      <vt:lpstr>Enerji Verimliliği</vt:lpstr>
      <vt:lpstr>Su Verimliliği</vt:lpstr>
      <vt:lpstr>GreenMetric 2026</vt:lpstr>
      <vt:lpstr>‘‘GELECEK BARÜ’DE BAŞLIYOR’’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Manti</dc:creator>
  <cp:lastModifiedBy>Furkan AYAZ</cp:lastModifiedBy>
  <cp:revision>19</cp:revision>
  <dcterms:created xsi:type="dcterms:W3CDTF">2020-10-30T08:29:45Z</dcterms:created>
  <dcterms:modified xsi:type="dcterms:W3CDTF">2026-10-05T13:38:17Z</dcterms:modified>
</cp:coreProperties>
</file>