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1.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0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94" r:id="rId34"/>
    <p:sldId id="302" r:id="rId35"/>
    <p:sldId id="303" r:id="rId36"/>
    <p:sldId id="304" r:id="rId37"/>
    <p:sldId id="300" r:id="rId38"/>
    <p:sldId id="301" r:id="rId39"/>
    <p:sldId id="295" r:id="rId40"/>
    <p:sldId id="296" r:id="rId41"/>
    <p:sldId id="297" r:id="rId42"/>
    <p:sldId id="298" r:id="rId43"/>
    <p:sldId id="299" r:id="rId44"/>
    <p:sldId id="289" r:id="rId45"/>
    <p:sldId id="290" r:id="rId46"/>
    <p:sldId id="291" r:id="rId47"/>
    <p:sldId id="308" r:id="rId48"/>
    <p:sldId id="309" r:id="rId49"/>
    <p:sldId id="313" r:id="rId50"/>
    <p:sldId id="314" r:id="rId51"/>
    <p:sldId id="315" r:id="rId52"/>
    <p:sldId id="316" r:id="rId53"/>
    <p:sldId id="317" r:id="rId54"/>
    <p:sldId id="319" r:id="rId55"/>
    <p:sldId id="320" r:id="rId56"/>
    <p:sldId id="321" r:id="rId57"/>
    <p:sldId id="322" r:id="rId58"/>
    <p:sldId id="323" r:id="rId59"/>
    <p:sldId id="310" r:id="rId60"/>
    <p:sldId id="324" r:id="rId61"/>
    <p:sldId id="325" r:id="rId62"/>
    <p:sldId id="326" r:id="rId63"/>
    <p:sldId id="327" r:id="rId64"/>
    <p:sldId id="328" r:id="rId65"/>
    <p:sldId id="329" r:id="rId66"/>
    <p:sldId id="330" r:id="rId67"/>
    <p:sldId id="331" r:id="rId68"/>
    <p:sldId id="332" r:id="rId69"/>
    <p:sldId id="333" r:id="rId70"/>
    <p:sldId id="334" r:id="rId71"/>
    <p:sldId id="335" r:id="rId72"/>
    <p:sldId id="336" r:id="rId73"/>
    <p:sldId id="338" r:id="rId74"/>
    <p:sldId id="339" r:id="rId75"/>
    <p:sldId id="337" r:id="rId76"/>
    <p:sldId id="340" r:id="rId77"/>
    <p:sldId id="344" r:id="rId78"/>
    <p:sldId id="345" r:id="rId79"/>
    <p:sldId id="346" r:id="rId80"/>
    <p:sldId id="341" r:id="rId81"/>
    <p:sldId id="347" r:id="rId82"/>
    <p:sldId id="348" r:id="rId83"/>
    <p:sldId id="349" r:id="rId84"/>
    <p:sldId id="342" r:id="rId85"/>
    <p:sldId id="343" r:id="rId86"/>
    <p:sldId id="350" r:id="rId87"/>
    <p:sldId id="351" r:id="rId88"/>
    <p:sldId id="352" r:id="rId89"/>
    <p:sldId id="353" r:id="rId90"/>
    <p:sldId id="354" r:id="rId91"/>
    <p:sldId id="356" r:id="rId92"/>
    <p:sldId id="357" r:id="rId93"/>
    <p:sldId id="358" r:id="rId94"/>
    <p:sldId id="355" r:id="rId95"/>
    <p:sldId id="359" r:id="rId96"/>
    <p:sldId id="360" r:id="rId97"/>
    <p:sldId id="361" r:id="rId98"/>
    <p:sldId id="311" r:id="rId99"/>
    <p:sldId id="312" r:id="rId100"/>
    <p:sldId id="305" r:id="rId101"/>
    <p:sldId id="306" r:id="rId102"/>
    <p:sldId id="307" r:id="rId103"/>
    <p:sldId id="292" r:id="rId104"/>
    <p:sldId id="293" r:id="rId105"/>
  </p:sldIdLst>
  <p:sldSz cx="12192000" cy="6858000"/>
  <p:notesSz cx="6858000" cy="9144000"/>
  <p:embeddedFontLst>
    <p:embeddedFont>
      <p:font typeface="Bell MT" panose="02020503060305020303" pitchFamily="18" charset="0"/>
      <p:regular r:id="rId107"/>
      <p:bold r:id="rId108"/>
      <p:italic r:id="rId109"/>
      <p:boldItalic r:id="rId110"/>
    </p:embeddedFont>
    <p:embeddedFont>
      <p:font typeface="Calibri" panose="020F0502020204030204" pitchFamily="34" charset="0"/>
      <p:regular r:id="rId111"/>
      <p:bold r:id="rId112"/>
      <p:italic r:id="rId113"/>
      <p:boldItalic r:id="rId114"/>
    </p:embeddedFont>
    <p:embeddedFont>
      <p:font typeface="Comic Sans MS" panose="030F0702030302020204" pitchFamily="66" charset="0"/>
      <p:regular r:id="rId115"/>
      <p:bold r:id="rId116"/>
      <p:italic r:id="rId117"/>
      <p:boldItalic r:id="rId118"/>
    </p:embeddedFont>
  </p:embeddedFontLst>
  <p:custDataLst>
    <p:tags r:id="rId119"/>
  </p:custDataLst>
  <p:defaultTex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20" roundtripDataSignature="AMtx7mjDAuQuYUcIfksmmv6jd4GFWD8DO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38" y="72"/>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11.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6.fntdata"/><Relationship Id="rId16" Type="http://schemas.openxmlformats.org/officeDocument/2006/relationships/slide" Target="slides/slide15.xml"/><Relationship Id="rId107" Type="http://schemas.openxmlformats.org/officeDocument/2006/relationships/font" Target="fonts/font1.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7.fntdata"/><Relationship Id="rId118" Type="http://schemas.openxmlformats.org/officeDocument/2006/relationships/font" Target="fonts/font12.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font" Target="fonts/font2.fntdata"/><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8.fntdata"/><Relationship Id="rId119" Type="http://schemas.openxmlformats.org/officeDocument/2006/relationships/tags" Target="tags/tag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3.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customschemas.google.com/relationships/presentationmetadata" Target="meta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4.fntdata"/><Relationship Id="rId115" Type="http://schemas.openxmlformats.org/officeDocument/2006/relationships/font" Target="fonts/font9.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5.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1pPr>
            <a:lvl2pPr marR="0" lvl="1"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2pPr>
            <a:lvl3pPr marR="0" lvl="2"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3pPr>
            <a:lvl4pPr marR="0" lvl="3"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4pPr>
            <a:lvl5pPr marR="0" lvl="4"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5pPr>
            <a:lvl6pPr marR="0" lvl="5"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6pPr>
            <a:lvl7pPr marR="0" lvl="6"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7pPr>
            <a:lvl8pPr marR="0" lvl="7"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8pPr>
            <a:lvl9pPr marR="0" lvl="8"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ct val="0"/>
              </a:spcBef>
              <a:spcAft>
                <a:spcPct val="0"/>
              </a:spcAft>
              <a:buSzPts val="1400"/>
              <a:buNone/>
              <a:defRPr sz="1200" b="0" i="0" u="none" strike="noStrike" cap="none">
                <a:solidFill>
                  <a:schemeClr val="dk1"/>
                </a:solidFill>
                <a:latin typeface="Calibri"/>
                <a:ea typeface="Calibri"/>
                <a:cs typeface="Calibri"/>
                <a:sym typeface="Calibri"/>
              </a:defRPr>
            </a:lvl1pPr>
            <a:lvl2pPr marR="0" lvl="1"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2pPr>
            <a:lvl3pPr marR="0" lvl="2"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3pPr>
            <a:lvl4pPr marR="0" lvl="3"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4pPr>
            <a:lvl5pPr marR="0" lvl="4"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5pPr>
            <a:lvl6pPr marR="0" lvl="5"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6pPr>
            <a:lvl7pPr marR="0" lvl="6"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7pPr>
            <a:lvl8pPr marR="0" lvl="7"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8pPr>
            <a:lvl9pPr marR="0" lvl="8"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1pPr>
            <a:lvl2pPr marR="0" lvl="1"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2pPr>
            <a:lvl3pPr marR="0" lvl="2"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3pPr>
            <a:lvl4pPr marR="0" lvl="3"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4pPr>
            <a:lvl5pPr marR="0" lvl="4"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5pPr>
            <a:lvl6pPr marR="0" lvl="5"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6pPr>
            <a:lvl7pPr marR="0" lvl="6"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7pPr>
            <a:lvl8pPr marR="0" lvl="7"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8pPr>
            <a:lvl9pPr marR="0" lvl="8"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ct val="0"/>
              </a:spcBef>
              <a:spcAft>
                <a:spcPct val="0"/>
              </a:spcAft>
              <a:buNone/>
            </a:pPr>
            <a:fld id="{00000000-1234-1234-1234-123412341234}" type="slidenum">
              <a:rPr lang="tr-T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endParaRPr>
              <a:latin typeface="Times New Roman"/>
              <a:ea typeface="Times New Roman"/>
              <a:cs typeface="Times New Roman"/>
              <a:sym typeface="Times New Roman"/>
            </a:endParaRPr>
          </a:p>
        </p:txBody>
      </p:sp>
      <p:sp>
        <p:nvSpPr>
          <p:cNvPr id="104" name="Google Shape;10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tr-T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193" name="Google Shape;19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tr-TR">
                <a:solidFill>
                  <a:srgbClr val="000000"/>
                </a:solidFill>
              </a:rPr>
              <a:t>10</a:t>
            </a:fld>
            <a:endParaRPr>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1: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206" name="Google Shape;20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tr-TR">
                <a:solidFill>
                  <a:srgbClr val="000000"/>
                </a:solidFill>
              </a:rPr>
              <a:t>11</a:t>
            </a:fld>
            <a:endParaRPr>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2: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214" name="Google Shape;21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tr-TR">
                <a:solidFill>
                  <a:srgbClr val="000000"/>
                </a:solidFill>
              </a:rPr>
              <a:t>12</a:t>
            </a:fld>
            <a:endParaRPr>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3: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222" name="Google Shape;22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tr-TR">
                <a:solidFill>
                  <a:srgbClr val="000000"/>
                </a:solidFill>
              </a:rPr>
              <a:t>13</a:t>
            </a:fld>
            <a:endParaRPr>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237" name="Google Shape;237;p15: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250" name="Google Shape;250;p16: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259" name="Google Shape;259;p17: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8: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275" name="Google Shape;27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tr-TR">
                <a:solidFill>
                  <a:srgbClr val="000000"/>
                </a:solidFill>
              </a:rPr>
              <a:t>17</a:t>
            </a:fld>
            <a:endParaRPr>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9: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281" name="Google Shape;281;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tr-TR">
                <a:solidFill>
                  <a:srgbClr val="000000"/>
                </a:solidFill>
              </a:rPr>
              <a:t>18</a:t>
            </a:fld>
            <a:endParaRPr>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0: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287" name="Google Shape;28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tr-TR">
                <a:solidFill>
                  <a:srgbClr val="000000"/>
                </a:solidFill>
              </a:rPr>
              <a:t>19</a:t>
            </a:fld>
            <a:endParaRPr>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112" name="Google Shape;11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tr-TR">
                <a:solidFill>
                  <a:srgbClr val="000000"/>
                </a:solidFill>
              </a:rPr>
              <a:t>2</a:t>
            </a:fld>
            <a:endParaRPr>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1: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293" name="Google Shape;29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tr-TR">
                <a:solidFill>
                  <a:srgbClr val="000000"/>
                </a:solidFill>
              </a:rPr>
              <a:t>20</a:t>
            </a:fld>
            <a:endParaRPr>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300" name="Google Shape;300;p22: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307" name="Google Shape;307;p23: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313" name="Google Shape;313;p24: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5: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323" name="Google Shape;323;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tr-TR">
                <a:solidFill>
                  <a:srgbClr val="000000"/>
                </a:solidFill>
              </a:rPr>
              <a:t>24</a:t>
            </a:fld>
            <a:endParaRPr>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6: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335" name="Google Shape;33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tr-TR">
                <a:solidFill>
                  <a:srgbClr val="000000"/>
                </a:solidFill>
              </a:rPr>
              <a:t>25</a:t>
            </a:fld>
            <a:endParaRPr>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7: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342" name="Google Shape;342;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tr-TR">
                <a:solidFill>
                  <a:srgbClr val="000000"/>
                </a:solidFill>
              </a:rPr>
              <a:t>26</a:t>
            </a:fld>
            <a:endParaRPr>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8: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361" name="Google Shape;361;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tr-TR">
                <a:solidFill>
                  <a:srgbClr val="000000"/>
                </a:solidFill>
              </a:rPr>
              <a:t>27</a:t>
            </a:fld>
            <a:endParaRPr>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9: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369" name="Google Shape;369;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tr-TR">
                <a:solidFill>
                  <a:srgbClr val="000000"/>
                </a:solidFill>
              </a:rPr>
              <a:t>28</a:t>
            </a:fld>
            <a:endParaRPr>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30: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375" name="Google Shape;375;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tr-TR">
                <a:solidFill>
                  <a:srgbClr val="000000"/>
                </a:solidFill>
              </a:rPr>
              <a:t>29</a:t>
            </a:fld>
            <a:endParaRPr>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120" name="Google Shape;12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tr-TR">
                <a:solidFill>
                  <a:srgbClr val="000000"/>
                </a:solidFill>
              </a:rPr>
              <a:t>3</a:t>
            </a:fld>
            <a:endParaRPr>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31: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381" name="Google Shape;381;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tr-TR">
                <a:solidFill>
                  <a:srgbClr val="000000"/>
                </a:solidFill>
              </a:rPr>
              <a:t>30</a:t>
            </a:fld>
            <a:endParaRPr>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32: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387" name="Google Shape;38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tr-TR">
                <a:solidFill>
                  <a:srgbClr val="000000"/>
                </a:solidFill>
              </a:rPr>
              <a:t>31</a:t>
            </a:fld>
            <a:endParaRPr>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33: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394" name="Google Shape;394;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tr-TR">
                <a:solidFill>
                  <a:srgbClr val="000000"/>
                </a:solidFill>
              </a:rPr>
              <a:t>32</a:t>
            </a:fld>
            <a:endParaRPr>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32: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387" name="Google Shape;38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tr-TR">
                <a:solidFill>
                  <a:srgbClr val="000000"/>
                </a:solidFill>
              </a:rPr>
              <a:t>33</a:t>
            </a:fld>
            <a:endParaRPr>
              <a:solidFill>
                <a:srgbClr val="000000"/>
              </a:solidFill>
            </a:endParaRPr>
          </a:p>
        </p:txBody>
      </p:sp>
    </p:spTree>
    <p:extLst>
      <p:ext uri="{BB962C8B-B14F-4D97-AF65-F5344CB8AC3E}">
        <p14:creationId xmlns:p14="http://schemas.microsoft.com/office/powerpoint/2010/main" val="8989748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32: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387" name="Google Shape;38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tr-TR">
                <a:solidFill>
                  <a:srgbClr val="000000"/>
                </a:solidFill>
              </a:rPr>
              <a:t>37</a:t>
            </a:fld>
            <a:endParaRPr>
              <a:solidFill>
                <a:srgbClr val="000000"/>
              </a:solidFill>
            </a:endParaRPr>
          </a:p>
        </p:txBody>
      </p:sp>
    </p:spTree>
    <p:extLst>
      <p:ext uri="{BB962C8B-B14F-4D97-AF65-F5344CB8AC3E}">
        <p14:creationId xmlns:p14="http://schemas.microsoft.com/office/powerpoint/2010/main" val="25731627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32: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387" name="Google Shape;38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tr-TR">
                <a:solidFill>
                  <a:srgbClr val="000000"/>
                </a:solidFill>
              </a:rPr>
              <a:t>39</a:t>
            </a:fld>
            <a:endParaRPr>
              <a:solidFill>
                <a:srgbClr val="000000"/>
              </a:solidFill>
            </a:endParaRPr>
          </a:p>
        </p:txBody>
      </p:sp>
    </p:spTree>
    <p:extLst>
      <p:ext uri="{BB962C8B-B14F-4D97-AF65-F5344CB8AC3E}">
        <p14:creationId xmlns:p14="http://schemas.microsoft.com/office/powerpoint/2010/main" val="10204237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34: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401" name="Google Shape;401;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tr-TR">
                <a:solidFill>
                  <a:srgbClr val="000000"/>
                </a:solidFill>
              </a:rPr>
              <a:t>44</a:t>
            </a:fld>
            <a:endParaRPr>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35: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408" name="Google Shape;408;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tr-TR">
                <a:solidFill>
                  <a:srgbClr val="000000"/>
                </a:solidFill>
              </a:rPr>
              <a:t>45</a:t>
            </a:fld>
            <a:endParaRPr>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36: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416" name="Google Shape;416;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tr-TR">
                <a:solidFill>
                  <a:srgbClr val="000000"/>
                </a:solidFill>
              </a:rPr>
              <a:t>46</a:t>
            </a:fld>
            <a:endParaRPr>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37: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426" name="Google Shape;426;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tr-TR">
                <a:solidFill>
                  <a:srgbClr val="000000"/>
                </a:solidFill>
              </a:rPr>
              <a:t>103</a:t>
            </a:fld>
            <a:endParaRPr>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4: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130" name="Google Shape;13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tr-TR">
                <a:solidFill>
                  <a:srgbClr val="000000"/>
                </a:solidFill>
              </a:rPr>
              <a:t>4</a:t>
            </a:fld>
            <a:endParaRPr>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431" name="Google Shape;431;p38: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136" name="Google Shape;136;p5: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150" name="Google Shape;15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tr-TR">
                <a:solidFill>
                  <a:srgbClr val="000000"/>
                </a:solidFill>
              </a:rPr>
              <a:t>6</a:t>
            </a:fld>
            <a:endParaRPr>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7: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161" name="Google Shape;16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tr-TR">
                <a:solidFill>
                  <a:srgbClr val="000000"/>
                </a:solidFill>
              </a:rPr>
              <a:t>7</a:t>
            </a:fld>
            <a:endParaRPr>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8: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168" name="Google Shape;16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tr-TR">
                <a:solidFill>
                  <a:srgbClr val="000000"/>
                </a:solidFill>
              </a:rPr>
              <a:t>8</a:t>
            </a:fld>
            <a:endParaRPr>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9: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183" name="Google Shape;18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tr-TR">
                <a:solidFill>
                  <a:srgbClr val="000000"/>
                </a:solidFill>
              </a:rPr>
              <a:t>9</a:t>
            </a:fld>
            <a:endParaRPr>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aşlık Slaydı" type="title">
  <p:cSld name="TITLE">
    <p:spTree>
      <p:nvGrpSpPr>
        <p:cNvPr id="1" name="Shape 18"/>
        <p:cNvGrpSpPr/>
        <p:nvPr/>
      </p:nvGrpSpPr>
      <p:grpSpPr>
        <a:xfrm>
          <a:off x="0" y="0"/>
          <a:ext cx="0" cy="0"/>
          <a:chOff x="0" y="0"/>
          <a:chExt cx="0" cy="0"/>
        </a:xfrm>
      </p:grpSpPr>
      <p:sp>
        <p:nvSpPr>
          <p:cNvPr id="19" name="Google Shape;19;p40"/>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0" name="Google Shape;20;p40"/>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1" name="Google Shape;21;p40"/>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ct val="0"/>
              </a:spcBef>
              <a:spcAft>
                <a:spcPct val="0"/>
              </a:spcAft>
              <a:buClr>
                <a:srgbClr val="262626"/>
              </a:buClr>
              <a:buSzPts val="8000"/>
              <a:buFont typeface="Calibri"/>
              <a:buNone/>
              <a:defRPr sz="8000">
                <a:solidFill>
                  <a:srgbClr val="262626"/>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22" name="Google Shape;22;p40"/>
          <p:cNvSpPr txBox="1">
            <a:spLocks noGrp="1"/>
          </p:cNvSpPr>
          <p:nvPr>
            <p:ph type="subTitle" idx="1"/>
          </p:nvPr>
        </p:nvSpPr>
        <p:spPr>
          <a:xfrm>
            <a:off x="1100051" y="4455620"/>
            <a:ext cx="10058400" cy="1143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ct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ct val="0"/>
              </a:spcAft>
              <a:buSzPts val="2400"/>
              <a:buNone/>
              <a:defRPr sz="2400"/>
            </a:lvl2pPr>
            <a:lvl3pPr lvl="2" algn="ctr">
              <a:lnSpc>
                <a:spcPct val="90000"/>
              </a:lnSpc>
              <a:spcBef>
                <a:spcPts val="400"/>
              </a:spcBef>
              <a:spcAft>
                <a:spcPct val="0"/>
              </a:spcAft>
              <a:buSzPts val="2400"/>
              <a:buNone/>
              <a:defRPr sz="2400"/>
            </a:lvl3pPr>
            <a:lvl4pPr lvl="3" algn="ctr">
              <a:lnSpc>
                <a:spcPct val="90000"/>
              </a:lnSpc>
              <a:spcBef>
                <a:spcPts val="400"/>
              </a:spcBef>
              <a:spcAft>
                <a:spcPct val="0"/>
              </a:spcAft>
              <a:buSzPts val="2000"/>
              <a:buNone/>
              <a:defRPr sz="2000"/>
            </a:lvl4pPr>
            <a:lvl5pPr lvl="4" algn="ctr">
              <a:lnSpc>
                <a:spcPct val="90000"/>
              </a:lnSpc>
              <a:spcBef>
                <a:spcPts val="400"/>
              </a:spcBef>
              <a:spcAft>
                <a:spcPct val="0"/>
              </a:spcAft>
              <a:buSzPts val="2000"/>
              <a:buNone/>
              <a:defRPr sz="2000"/>
            </a:lvl5pPr>
            <a:lvl6pPr lvl="5" algn="ctr">
              <a:lnSpc>
                <a:spcPct val="90000"/>
              </a:lnSpc>
              <a:spcBef>
                <a:spcPts val="400"/>
              </a:spcBef>
              <a:spcAft>
                <a:spcPct val="0"/>
              </a:spcAft>
              <a:buSzPts val="2000"/>
              <a:buNone/>
              <a:defRPr sz="2000"/>
            </a:lvl6pPr>
            <a:lvl7pPr lvl="6" algn="ctr">
              <a:lnSpc>
                <a:spcPct val="90000"/>
              </a:lnSpc>
              <a:spcBef>
                <a:spcPts val="400"/>
              </a:spcBef>
              <a:spcAft>
                <a:spcPct val="0"/>
              </a:spcAft>
              <a:buSzPts val="2000"/>
              <a:buNone/>
              <a:defRPr sz="2000"/>
            </a:lvl7pPr>
            <a:lvl8pPr lvl="7" algn="ctr">
              <a:lnSpc>
                <a:spcPct val="90000"/>
              </a:lnSpc>
              <a:spcBef>
                <a:spcPts val="400"/>
              </a:spcBef>
              <a:spcAft>
                <a:spcPct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23" name="Google Shape;23;p40"/>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24" name="Google Shape;24;p40"/>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25" name="Google Shape;25;p4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ct val="0"/>
              </a:spcBef>
              <a:spcAft>
                <a:spcPct val="0"/>
              </a:spcAft>
              <a:buNone/>
            </a:pPr>
            <a:fld id="{00000000-1234-1234-1234-123412341234}" type="slidenum">
              <a:rPr lang="tr-TR"/>
              <a:t>‹#›</a:t>
            </a:fld>
            <a:endParaRPr/>
          </a:p>
        </p:txBody>
      </p:sp>
      <p:cxnSp>
        <p:nvCxnSpPr>
          <p:cNvPr id="26" name="Google Shape;26;p40"/>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şlık, Dikey Metin" type="vertTx">
  <p:cSld name="VERTICAL_TEXT">
    <p:spTree>
      <p:nvGrpSpPr>
        <p:cNvPr id="1" name="Shape 87"/>
        <p:cNvGrpSpPr/>
        <p:nvPr/>
      </p:nvGrpSpPr>
      <p:grpSpPr>
        <a:xfrm>
          <a:off x="0" y="0"/>
          <a:ext cx="0" cy="0"/>
          <a:chOff x="0" y="0"/>
          <a:chExt cx="0" cy="0"/>
        </a:xfrm>
      </p:grpSpPr>
      <p:sp>
        <p:nvSpPr>
          <p:cNvPr id="88" name="Google Shape;88;p49"/>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ct val="0"/>
              </a:spcBef>
              <a:spcAft>
                <a:spcPct val="0"/>
              </a:spcAft>
              <a:buClr>
                <a:srgbClr val="3F3F3F"/>
              </a:buClr>
              <a:buSzPts val="18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89" name="Google Shape;89;p49"/>
          <p:cNvSpPr txBox="1">
            <a:spLocks noGrp="1"/>
          </p:cNvSpPr>
          <p:nvPr>
            <p:ph type="body" idx="1"/>
          </p:nvPr>
        </p:nvSpPr>
        <p:spPr>
          <a:xfrm rot="5400000">
            <a:off x="4114800" y="-1171786"/>
            <a:ext cx="4023360" cy="100584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ct val="0"/>
              </a:spcAft>
              <a:buSzPts val="1800"/>
              <a:buChar char=" "/>
              <a:defRPr/>
            </a:lvl1pPr>
            <a:lvl2pPr marL="914400" lvl="1" indent="-342900" algn="l">
              <a:lnSpc>
                <a:spcPct val="90000"/>
              </a:lnSpc>
              <a:spcBef>
                <a:spcPts val="200"/>
              </a:spcBef>
              <a:spcAft>
                <a:spcPct val="0"/>
              </a:spcAft>
              <a:buSzPts val="1800"/>
              <a:buChar char="◦"/>
              <a:defRPr/>
            </a:lvl2pPr>
            <a:lvl3pPr marL="1371600" lvl="2" indent="-342900" algn="l">
              <a:lnSpc>
                <a:spcPct val="90000"/>
              </a:lnSpc>
              <a:spcBef>
                <a:spcPts val="400"/>
              </a:spcBef>
              <a:spcAft>
                <a:spcPct val="0"/>
              </a:spcAft>
              <a:buSzPts val="1800"/>
              <a:buChar char="◦"/>
              <a:defRPr/>
            </a:lvl3pPr>
            <a:lvl4pPr marL="1828800" lvl="3" indent="-342900" algn="l">
              <a:lnSpc>
                <a:spcPct val="90000"/>
              </a:lnSpc>
              <a:spcBef>
                <a:spcPts val="400"/>
              </a:spcBef>
              <a:spcAft>
                <a:spcPct val="0"/>
              </a:spcAft>
              <a:buSzPts val="1800"/>
              <a:buChar char="◦"/>
              <a:defRPr/>
            </a:lvl4pPr>
            <a:lvl5pPr marL="2286000" lvl="4" indent="-342900" algn="l">
              <a:lnSpc>
                <a:spcPct val="90000"/>
              </a:lnSpc>
              <a:spcBef>
                <a:spcPts val="400"/>
              </a:spcBef>
              <a:spcAft>
                <a:spcPct val="0"/>
              </a:spcAft>
              <a:buSzPts val="1800"/>
              <a:buChar char="◦"/>
              <a:defRPr/>
            </a:lvl5pPr>
            <a:lvl6pPr marL="2743200" lvl="5" indent="-342900" algn="l">
              <a:lnSpc>
                <a:spcPct val="90000"/>
              </a:lnSpc>
              <a:spcBef>
                <a:spcPts val="400"/>
              </a:spcBef>
              <a:spcAft>
                <a:spcPct val="0"/>
              </a:spcAft>
              <a:buSzPts val="1800"/>
              <a:buChar char="◦"/>
              <a:defRPr/>
            </a:lvl6pPr>
            <a:lvl7pPr marL="3200400" lvl="6" indent="-342900" algn="l">
              <a:lnSpc>
                <a:spcPct val="90000"/>
              </a:lnSpc>
              <a:spcBef>
                <a:spcPts val="400"/>
              </a:spcBef>
              <a:spcAft>
                <a:spcPct val="0"/>
              </a:spcAft>
              <a:buSzPts val="1800"/>
              <a:buChar char="◦"/>
              <a:defRPr/>
            </a:lvl7pPr>
            <a:lvl8pPr marL="3657600" lvl="7" indent="-342900" algn="l">
              <a:lnSpc>
                <a:spcPct val="90000"/>
              </a:lnSpc>
              <a:spcBef>
                <a:spcPts val="400"/>
              </a:spcBef>
              <a:spcAft>
                <a:spcPct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0" name="Google Shape;90;p49"/>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91" name="Google Shape;91;p49"/>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92" name="Google Shape;92;p4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ct val="0"/>
              </a:spcBef>
              <a:spcAft>
                <a:spcPct val="0"/>
              </a:spcAft>
              <a:buNone/>
            </a:pPr>
            <a:fld id="{00000000-1234-1234-1234-123412341234}" type="slidenum">
              <a:rPr lang="tr-TR"/>
              <a:t>‹#›</a:t>
            </a:fld>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Dikey Başlık ve Metin" type="vertTitleAndTx">
  <p:cSld name="VERTICAL_TITLE_AND_VERTICAL_TEXT">
    <p:spTree>
      <p:nvGrpSpPr>
        <p:cNvPr id="1" name="Shape 93"/>
        <p:cNvGrpSpPr/>
        <p:nvPr/>
      </p:nvGrpSpPr>
      <p:grpSpPr>
        <a:xfrm>
          <a:off x="0" y="0"/>
          <a:ext cx="0" cy="0"/>
          <a:chOff x="0" y="0"/>
          <a:chExt cx="0" cy="0"/>
        </a:xfrm>
      </p:grpSpPr>
      <p:sp>
        <p:nvSpPr>
          <p:cNvPr id="94" name="Google Shape;94;p50"/>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95" name="Google Shape;95;p50"/>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96" name="Google Shape;96;p50"/>
          <p:cNvSpPr txBox="1">
            <a:spLocks noGrp="1"/>
          </p:cNvSpPr>
          <p:nvPr>
            <p:ph type="title"/>
          </p:nvPr>
        </p:nvSpPr>
        <p:spPr>
          <a:xfrm rot="5400000">
            <a:off x="7160640" y="1979039"/>
            <a:ext cx="5757421" cy="2628900"/>
          </a:xfrm>
          <a:prstGeom prst="rect">
            <a:avLst/>
          </a:prstGeom>
          <a:noFill/>
          <a:ln>
            <a:noFill/>
          </a:ln>
        </p:spPr>
        <p:txBody>
          <a:bodyPr spcFirstLastPara="1" wrap="square" lIns="91425" tIns="45700" rIns="91425" bIns="45700" anchor="b" anchorCtr="0">
            <a:normAutofit/>
          </a:bodyPr>
          <a:lstStyle>
            <a:lvl1pPr lvl="0" algn="l">
              <a:lnSpc>
                <a:spcPct val="85000"/>
              </a:lnSpc>
              <a:spcBef>
                <a:spcPct val="0"/>
              </a:spcBef>
              <a:spcAft>
                <a:spcPct val="0"/>
              </a:spcAft>
              <a:buClr>
                <a:srgbClr val="3F3F3F"/>
              </a:buClr>
              <a:buSzPts val="18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97" name="Google Shape;97;p50"/>
          <p:cNvSpPr txBox="1">
            <a:spLocks noGrp="1"/>
          </p:cNvSpPr>
          <p:nvPr>
            <p:ph type="body" idx="1"/>
          </p:nvPr>
        </p:nvSpPr>
        <p:spPr>
          <a:xfrm rot="5400000">
            <a:off x="1826639" y="-573661"/>
            <a:ext cx="5757422" cy="77343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ct val="0"/>
              </a:spcAft>
              <a:buSzPts val="1800"/>
              <a:buChar char=" "/>
              <a:defRPr/>
            </a:lvl1pPr>
            <a:lvl2pPr marL="914400" lvl="1" indent="-342900" algn="l">
              <a:lnSpc>
                <a:spcPct val="90000"/>
              </a:lnSpc>
              <a:spcBef>
                <a:spcPts val="200"/>
              </a:spcBef>
              <a:spcAft>
                <a:spcPct val="0"/>
              </a:spcAft>
              <a:buSzPts val="1800"/>
              <a:buChar char="◦"/>
              <a:defRPr/>
            </a:lvl2pPr>
            <a:lvl3pPr marL="1371600" lvl="2" indent="-342900" algn="l">
              <a:lnSpc>
                <a:spcPct val="90000"/>
              </a:lnSpc>
              <a:spcBef>
                <a:spcPts val="400"/>
              </a:spcBef>
              <a:spcAft>
                <a:spcPct val="0"/>
              </a:spcAft>
              <a:buSzPts val="1800"/>
              <a:buChar char="◦"/>
              <a:defRPr/>
            </a:lvl3pPr>
            <a:lvl4pPr marL="1828800" lvl="3" indent="-342900" algn="l">
              <a:lnSpc>
                <a:spcPct val="90000"/>
              </a:lnSpc>
              <a:spcBef>
                <a:spcPts val="400"/>
              </a:spcBef>
              <a:spcAft>
                <a:spcPct val="0"/>
              </a:spcAft>
              <a:buSzPts val="1800"/>
              <a:buChar char="◦"/>
              <a:defRPr/>
            </a:lvl4pPr>
            <a:lvl5pPr marL="2286000" lvl="4" indent="-342900" algn="l">
              <a:lnSpc>
                <a:spcPct val="90000"/>
              </a:lnSpc>
              <a:spcBef>
                <a:spcPts val="400"/>
              </a:spcBef>
              <a:spcAft>
                <a:spcPct val="0"/>
              </a:spcAft>
              <a:buSzPts val="1800"/>
              <a:buChar char="◦"/>
              <a:defRPr/>
            </a:lvl5pPr>
            <a:lvl6pPr marL="2743200" lvl="5" indent="-342900" algn="l">
              <a:lnSpc>
                <a:spcPct val="90000"/>
              </a:lnSpc>
              <a:spcBef>
                <a:spcPts val="400"/>
              </a:spcBef>
              <a:spcAft>
                <a:spcPct val="0"/>
              </a:spcAft>
              <a:buSzPts val="1800"/>
              <a:buChar char="◦"/>
              <a:defRPr/>
            </a:lvl6pPr>
            <a:lvl7pPr marL="3200400" lvl="6" indent="-342900" algn="l">
              <a:lnSpc>
                <a:spcPct val="90000"/>
              </a:lnSpc>
              <a:spcBef>
                <a:spcPts val="400"/>
              </a:spcBef>
              <a:spcAft>
                <a:spcPct val="0"/>
              </a:spcAft>
              <a:buSzPts val="1800"/>
              <a:buChar char="◦"/>
              <a:defRPr/>
            </a:lvl7pPr>
            <a:lvl8pPr marL="3657600" lvl="7" indent="-342900" algn="l">
              <a:lnSpc>
                <a:spcPct val="90000"/>
              </a:lnSpc>
              <a:spcBef>
                <a:spcPts val="400"/>
              </a:spcBef>
              <a:spcAft>
                <a:spcPct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8" name="Google Shape;98;p50"/>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99" name="Google Shape;99;p50"/>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100" name="Google Shape;100;p5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ct val="0"/>
              </a:spcBef>
              <a:spcAft>
                <a:spcPct val="0"/>
              </a:spcAft>
              <a:buNone/>
            </a:pPr>
            <a:fld id="{00000000-1234-1234-1234-123412341234}" type="slidenum">
              <a:rPr lang="tr-TR"/>
              <a:t>‹#›</a:t>
            </a:fld>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şlık ve İçerik" type="obj">
  <p:cSld name="OBJECT">
    <p:spTree>
      <p:nvGrpSpPr>
        <p:cNvPr id="1" name="Shape 27"/>
        <p:cNvGrpSpPr/>
        <p:nvPr/>
      </p:nvGrpSpPr>
      <p:grpSpPr>
        <a:xfrm>
          <a:off x="0" y="0"/>
          <a:ext cx="0" cy="0"/>
          <a:chOff x="0" y="0"/>
          <a:chExt cx="0" cy="0"/>
        </a:xfrm>
      </p:grpSpPr>
      <p:sp>
        <p:nvSpPr>
          <p:cNvPr id="28" name="Google Shape;28;p41"/>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ct val="0"/>
              </a:spcBef>
              <a:spcAft>
                <a:spcPct val="0"/>
              </a:spcAft>
              <a:buClr>
                <a:srgbClr val="3F3F3F"/>
              </a:buClr>
              <a:buSzPts val="4800"/>
              <a:buFont typeface="Calibri"/>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29" name="Google Shape;29;p41"/>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ct val="0"/>
              </a:spcAft>
              <a:buSzPts val="1800"/>
              <a:buChar char=" "/>
              <a:defRPr/>
            </a:lvl1pPr>
            <a:lvl2pPr marL="914400" lvl="1" indent="-342900" algn="l">
              <a:lnSpc>
                <a:spcPct val="90000"/>
              </a:lnSpc>
              <a:spcBef>
                <a:spcPts val="200"/>
              </a:spcBef>
              <a:spcAft>
                <a:spcPct val="0"/>
              </a:spcAft>
              <a:buSzPts val="1800"/>
              <a:buChar char="◦"/>
              <a:defRPr/>
            </a:lvl2pPr>
            <a:lvl3pPr marL="1371600" lvl="2" indent="-342900" algn="l">
              <a:lnSpc>
                <a:spcPct val="90000"/>
              </a:lnSpc>
              <a:spcBef>
                <a:spcPts val="400"/>
              </a:spcBef>
              <a:spcAft>
                <a:spcPct val="0"/>
              </a:spcAft>
              <a:buSzPts val="1800"/>
              <a:buChar char="◦"/>
              <a:defRPr/>
            </a:lvl3pPr>
            <a:lvl4pPr marL="1828800" lvl="3" indent="-342900" algn="l">
              <a:lnSpc>
                <a:spcPct val="90000"/>
              </a:lnSpc>
              <a:spcBef>
                <a:spcPts val="400"/>
              </a:spcBef>
              <a:spcAft>
                <a:spcPct val="0"/>
              </a:spcAft>
              <a:buSzPts val="1800"/>
              <a:buChar char="◦"/>
              <a:defRPr/>
            </a:lvl4pPr>
            <a:lvl5pPr marL="2286000" lvl="4" indent="-342900" algn="l">
              <a:lnSpc>
                <a:spcPct val="90000"/>
              </a:lnSpc>
              <a:spcBef>
                <a:spcPts val="400"/>
              </a:spcBef>
              <a:spcAft>
                <a:spcPct val="0"/>
              </a:spcAft>
              <a:buSzPts val="1800"/>
              <a:buChar char="◦"/>
              <a:defRPr/>
            </a:lvl5pPr>
            <a:lvl6pPr marL="2743200" lvl="5" indent="-342900" algn="l">
              <a:lnSpc>
                <a:spcPct val="90000"/>
              </a:lnSpc>
              <a:spcBef>
                <a:spcPts val="400"/>
              </a:spcBef>
              <a:spcAft>
                <a:spcPct val="0"/>
              </a:spcAft>
              <a:buSzPts val="1800"/>
              <a:buChar char="◦"/>
              <a:defRPr/>
            </a:lvl6pPr>
            <a:lvl7pPr marL="3200400" lvl="6" indent="-342900" algn="l">
              <a:lnSpc>
                <a:spcPct val="90000"/>
              </a:lnSpc>
              <a:spcBef>
                <a:spcPts val="400"/>
              </a:spcBef>
              <a:spcAft>
                <a:spcPct val="0"/>
              </a:spcAft>
              <a:buSzPts val="1800"/>
              <a:buChar char="◦"/>
              <a:defRPr/>
            </a:lvl7pPr>
            <a:lvl8pPr marL="3657600" lvl="7" indent="-342900" algn="l">
              <a:lnSpc>
                <a:spcPct val="90000"/>
              </a:lnSpc>
              <a:spcBef>
                <a:spcPts val="400"/>
              </a:spcBef>
              <a:spcAft>
                <a:spcPct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0" name="Google Shape;30;p41"/>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31" name="Google Shape;31;p4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32" name="Google Shape;32;p4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ct val="0"/>
              </a:spcBef>
              <a:spcAft>
                <a:spcPct val="0"/>
              </a:spcAft>
              <a:buNone/>
            </a:pPr>
            <a:fld id="{00000000-1234-1234-1234-123412341234}" type="slidenum">
              <a:rPr lang="tr-TR"/>
              <a:t>‹#›</a:t>
            </a:fld>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ölüm Üstbilgisi" type="secHead">
  <p:cSld name="SECTION_HEADER">
    <p:bg>
      <p:bgPr>
        <a:solidFill>
          <a:schemeClr val="lt1"/>
        </a:solidFill>
        <a:effectLst/>
      </p:bgPr>
    </p:bg>
    <p:spTree>
      <p:nvGrpSpPr>
        <p:cNvPr id="1" name="Shape 33"/>
        <p:cNvGrpSpPr/>
        <p:nvPr/>
      </p:nvGrpSpPr>
      <p:grpSpPr>
        <a:xfrm>
          <a:off x="0" y="0"/>
          <a:ext cx="0" cy="0"/>
          <a:chOff x="0" y="0"/>
          <a:chExt cx="0" cy="0"/>
        </a:xfrm>
      </p:grpSpPr>
      <p:sp>
        <p:nvSpPr>
          <p:cNvPr id="34" name="Google Shape;34;p42"/>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 name="Google Shape;35;p42"/>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6" name="Google Shape;36;p42"/>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ct val="0"/>
              </a:spcBef>
              <a:spcAft>
                <a:spcPct val="0"/>
              </a:spcAft>
              <a:buClr>
                <a:srgbClr val="262626"/>
              </a:buClr>
              <a:buSzPts val="8000"/>
              <a:buFont typeface="Calibri"/>
              <a:buNone/>
              <a:defRPr sz="8000" b="0">
                <a:solidFill>
                  <a:srgbClr val="262626"/>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37" name="Google Shape;37;p42"/>
          <p:cNvSpPr txBox="1">
            <a:spLocks noGrp="1"/>
          </p:cNvSpPr>
          <p:nvPr>
            <p:ph type="body" idx="1"/>
          </p:nvPr>
        </p:nvSpPr>
        <p:spPr>
          <a:xfrm>
            <a:off x="1097280" y="4453128"/>
            <a:ext cx="10058400" cy="1143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ct val="0"/>
              </a:spcAft>
              <a:buSzPts val="2400"/>
              <a:buNone/>
              <a:defRPr sz="2400" cap="none">
                <a:solidFill>
                  <a:schemeClr val="dk2"/>
                </a:solidFill>
                <a:latin typeface="Calibri"/>
                <a:ea typeface="Calibri"/>
                <a:cs typeface="Calibri"/>
                <a:sym typeface="Calibri"/>
              </a:defRPr>
            </a:lvl1pPr>
            <a:lvl2pPr marL="914400" lvl="1" indent="-228600" algn="l">
              <a:lnSpc>
                <a:spcPct val="90000"/>
              </a:lnSpc>
              <a:spcBef>
                <a:spcPts val="200"/>
              </a:spcBef>
              <a:spcAft>
                <a:spcPct val="0"/>
              </a:spcAft>
              <a:buSzPts val="1800"/>
              <a:buNone/>
              <a:defRPr sz="1800">
                <a:solidFill>
                  <a:srgbClr val="888888"/>
                </a:solidFill>
              </a:defRPr>
            </a:lvl2pPr>
            <a:lvl3pPr marL="1371600" lvl="2" indent="-228600" algn="l">
              <a:lnSpc>
                <a:spcPct val="90000"/>
              </a:lnSpc>
              <a:spcBef>
                <a:spcPts val="400"/>
              </a:spcBef>
              <a:spcAft>
                <a:spcPct val="0"/>
              </a:spcAft>
              <a:buSzPts val="1600"/>
              <a:buNone/>
              <a:defRPr sz="1600">
                <a:solidFill>
                  <a:srgbClr val="888888"/>
                </a:solidFill>
              </a:defRPr>
            </a:lvl3pPr>
            <a:lvl4pPr marL="1828800" lvl="3" indent="-228600" algn="l">
              <a:lnSpc>
                <a:spcPct val="90000"/>
              </a:lnSpc>
              <a:spcBef>
                <a:spcPts val="400"/>
              </a:spcBef>
              <a:spcAft>
                <a:spcPct val="0"/>
              </a:spcAft>
              <a:buSzPts val="1400"/>
              <a:buNone/>
              <a:defRPr sz="1400">
                <a:solidFill>
                  <a:srgbClr val="888888"/>
                </a:solidFill>
              </a:defRPr>
            </a:lvl4pPr>
            <a:lvl5pPr marL="2286000" lvl="4" indent="-228600" algn="l">
              <a:lnSpc>
                <a:spcPct val="90000"/>
              </a:lnSpc>
              <a:spcBef>
                <a:spcPts val="400"/>
              </a:spcBef>
              <a:spcAft>
                <a:spcPct val="0"/>
              </a:spcAft>
              <a:buSzPts val="1400"/>
              <a:buNone/>
              <a:defRPr sz="1400">
                <a:solidFill>
                  <a:srgbClr val="888888"/>
                </a:solidFill>
              </a:defRPr>
            </a:lvl5pPr>
            <a:lvl6pPr marL="2743200" lvl="5" indent="-228600" algn="l">
              <a:lnSpc>
                <a:spcPct val="90000"/>
              </a:lnSpc>
              <a:spcBef>
                <a:spcPts val="400"/>
              </a:spcBef>
              <a:spcAft>
                <a:spcPct val="0"/>
              </a:spcAft>
              <a:buSzPts val="1400"/>
              <a:buNone/>
              <a:defRPr sz="1400">
                <a:solidFill>
                  <a:srgbClr val="888888"/>
                </a:solidFill>
              </a:defRPr>
            </a:lvl6pPr>
            <a:lvl7pPr marL="3200400" lvl="6" indent="-228600" algn="l">
              <a:lnSpc>
                <a:spcPct val="90000"/>
              </a:lnSpc>
              <a:spcBef>
                <a:spcPts val="400"/>
              </a:spcBef>
              <a:spcAft>
                <a:spcPct val="0"/>
              </a:spcAft>
              <a:buSzPts val="1400"/>
              <a:buNone/>
              <a:defRPr sz="1400">
                <a:solidFill>
                  <a:srgbClr val="888888"/>
                </a:solidFill>
              </a:defRPr>
            </a:lvl7pPr>
            <a:lvl8pPr marL="3657600" lvl="7" indent="-228600" algn="l">
              <a:lnSpc>
                <a:spcPct val="90000"/>
              </a:lnSpc>
              <a:spcBef>
                <a:spcPts val="400"/>
              </a:spcBef>
              <a:spcAft>
                <a:spcPct val="0"/>
              </a:spcAft>
              <a:buSzPts val="1400"/>
              <a:buNone/>
              <a:defRPr sz="1400">
                <a:solidFill>
                  <a:srgbClr val="888888"/>
                </a:solidFill>
              </a:defRPr>
            </a:lvl8pPr>
            <a:lvl9pPr marL="4114800" lvl="8" indent="-228600" algn="l">
              <a:lnSpc>
                <a:spcPct val="90000"/>
              </a:lnSpc>
              <a:spcBef>
                <a:spcPts val="400"/>
              </a:spcBef>
              <a:spcAft>
                <a:spcPts val="400"/>
              </a:spcAft>
              <a:buSzPts val="1400"/>
              <a:buNone/>
              <a:defRPr sz="1400">
                <a:solidFill>
                  <a:srgbClr val="888888"/>
                </a:solidFill>
              </a:defRPr>
            </a:lvl9pPr>
          </a:lstStyle>
          <a:p>
            <a:endParaRPr/>
          </a:p>
        </p:txBody>
      </p:sp>
      <p:sp>
        <p:nvSpPr>
          <p:cNvPr id="38" name="Google Shape;38;p42"/>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39" name="Google Shape;39;p42"/>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40" name="Google Shape;40;p4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ct val="0"/>
              </a:spcBef>
              <a:spcAft>
                <a:spcPct val="0"/>
              </a:spcAft>
              <a:buNone/>
            </a:pPr>
            <a:fld id="{00000000-1234-1234-1234-123412341234}" type="slidenum">
              <a:rPr lang="tr-TR"/>
              <a:t>‹#›</a:t>
            </a:fld>
            <a:endParaRPr/>
          </a:p>
        </p:txBody>
      </p:sp>
      <p:cxnSp>
        <p:nvCxnSpPr>
          <p:cNvPr id="41" name="Google Shape;41;p42"/>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ki İçerik" type="twoObj">
  <p:cSld name="TWO_OBJECTS">
    <p:spTree>
      <p:nvGrpSpPr>
        <p:cNvPr id="1" name="Shape 42"/>
        <p:cNvGrpSpPr/>
        <p:nvPr/>
      </p:nvGrpSpPr>
      <p:grpSpPr>
        <a:xfrm>
          <a:off x="0" y="0"/>
          <a:ext cx="0" cy="0"/>
          <a:chOff x="0" y="0"/>
          <a:chExt cx="0" cy="0"/>
        </a:xfrm>
      </p:grpSpPr>
      <p:sp>
        <p:nvSpPr>
          <p:cNvPr id="43" name="Google Shape;43;p4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ct val="0"/>
              </a:spcBef>
              <a:spcAft>
                <a:spcPct val="0"/>
              </a:spcAft>
              <a:buClr>
                <a:srgbClr val="3F3F3F"/>
              </a:buClr>
              <a:buSzPts val="18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44" name="Google Shape;44;p43"/>
          <p:cNvSpPr txBox="1">
            <a:spLocks noGrp="1"/>
          </p:cNvSpPr>
          <p:nvPr>
            <p:ph type="body" idx="1"/>
          </p:nvPr>
        </p:nvSpPr>
        <p:spPr>
          <a:xfrm>
            <a:off x="1097279" y="1845734"/>
            <a:ext cx="493776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ct val="0"/>
              </a:spcAft>
              <a:buSzPts val="1800"/>
              <a:buChar char=" "/>
              <a:defRPr/>
            </a:lvl1pPr>
            <a:lvl2pPr marL="914400" lvl="1" indent="-342900" algn="l">
              <a:lnSpc>
                <a:spcPct val="90000"/>
              </a:lnSpc>
              <a:spcBef>
                <a:spcPts val="200"/>
              </a:spcBef>
              <a:spcAft>
                <a:spcPct val="0"/>
              </a:spcAft>
              <a:buSzPts val="1800"/>
              <a:buChar char="◦"/>
              <a:defRPr/>
            </a:lvl2pPr>
            <a:lvl3pPr marL="1371600" lvl="2" indent="-342900" algn="l">
              <a:lnSpc>
                <a:spcPct val="90000"/>
              </a:lnSpc>
              <a:spcBef>
                <a:spcPts val="400"/>
              </a:spcBef>
              <a:spcAft>
                <a:spcPct val="0"/>
              </a:spcAft>
              <a:buSzPts val="1800"/>
              <a:buChar char="◦"/>
              <a:defRPr/>
            </a:lvl3pPr>
            <a:lvl4pPr marL="1828800" lvl="3" indent="-342900" algn="l">
              <a:lnSpc>
                <a:spcPct val="90000"/>
              </a:lnSpc>
              <a:spcBef>
                <a:spcPts val="400"/>
              </a:spcBef>
              <a:spcAft>
                <a:spcPct val="0"/>
              </a:spcAft>
              <a:buSzPts val="1800"/>
              <a:buChar char="◦"/>
              <a:defRPr/>
            </a:lvl4pPr>
            <a:lvl5pPr marL="2286000" lvl="4" indent="-342900" algn="l">
              <a:lnSpc>
                <a:spcPct val="90000"/>
              </a:lnSpc>
              <a:spcBef>
                <a:spcPts val="400"/>
              </a:spcBef>
              <a:spcAft>
                <a:spcPct val="0"/>
              </a:spcAft>
              <a:buSzPts val="1800"/>
              <a:buChar char="◦"/>
              <a:defRPr/>
            </a:lvl5pPr>
            <a:lvl6pPr marL="2743200" lvl="5" indent="-342900" algn="l">
              <a:lnSpc>
                <a:spcPct val="90000"/>
              </a:lnSpc>
              <a:spcBef>
                <a:spcPts val="400"/>
              </a:spcBef>
              <a:spcAft>
                <a:spcPct val="0"/>
              </a:spcAft>
              <a:buSzPts val="1800"/>
              <a:buChar char="◦"/>
              <a:defRPr/>
            </a:lvl6pPr>
            <a:lvl7pPr marL="3200400" lvl="6" indent="-342900" algn="l">
              <a:lnSpc>
                <a:spcPct val="90000"/>
              </a:lnSpc>
              <a:spcBef>
                <a:spcPts val="400"/>
              </a:spcBef>
              <a:spcAft>
                <a:spcPct val="0"/>
              </a:spcAft>
              <a:buSzPts val="1800"/>
              <a:buChar char="◦"/>
              <a:defRPr/>
            </a:lvl7pPr>
            <a:lvl8pPr marL="3657600" lvl="7" indent="-342900" algn="l">
              <a:lnSpc>
                <a:spcPct val="90000"/>
              </a:lnSpc>
              <a:spcBef>
                <a:spcPts val="400"/>
              </a:spcBef>
              <a:spcAft>
                <a:spcPct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5" name="Google Shape;45;p43"/>
          <p:cNvSpPr txBox="1">
            <a:spLocks noGrp="1"/>
          </p:cNvSpPr>
          <p:nvPr>
            <p:ph type="body" idx="2"/>
          </p:nvPr>
        </p:nvSpPr>
        <p:spPr>
          <a:xfrm>
            <a:off x="6217920" y="1845735"/>
            <a:ext cx="493776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ct val="0"/>
              </a:spcAft>
              <a:buSzPts val="1800"/>
              <a:buChar char=" "/>
              <a:defRPr/>
            </a:lvl1pPr>
            <a:lvl2pPr marL="914400" lvl="1" indent="-342900" algn="l">
              <a:lnSpc>
                <a:spcPct val="90000"/>
              </a:lnSpc>
              <a:spcBef>
                <a:spcPts val="200"/>
              </a:spcBef>
              <a:spcAft>
                <a:spcPct val="0"/>
              </a:spcAft>
              <a:buSzPts val="1800"/>
              <a:buChar char="◦"/>
              <a:defRPr/>
            </a:lvl2pPr>
            <a:lvl3pPr marL="1371600" lvl="2" indent="-342900" algn="l">
              <a:lnSpc>
                <a:spcPct val="90000"/>
              </a:lnSpc>
              <a:spcBef>
                <a:spcPts val="400"/>
              </a:spcBef>
              <a:spcAft>
                <a:spcPct val="0"/>
              </a:spcAft>
              <a:buSzPts val="1800"/>
              <a:buChar char="◦"/>
              <a:defRPr/>
            </a:lvl3pPr>
            <a:lvl4pPr marL="1828800" lvl="3" indent="-342900" algn="l">
              <a:lnSpc>
                <a:spcPct val="90000"/>
              </a:lnSpc>
              <a:spcBef>
                <a:spcPts val="400"/>
              </a:spcBef>
              <a:spcAft>
                <a:spcPct val="0"/>
              </a:spcAft>
              <a:buSzPts val="1800"/>
              <a:buChar char="◦"/>
              <a:defRPr/>
            </a:lvl4pPr>
            <a:lvl5pPr marL="2286000" lvl="4" indent="-342900" algn="l">
              <a:lnSpc>
                <a:spcPct val="90000"/>
              </a:lnSpc>
              <a:spcBef>
                <a:spcPts val="400"/>
              </a:spcBef>
              <a:spcAft>
                <a:spcPct val="0"/>
              </a:spcAft>
              <a:buSzPts val="1800"/>
              <a:buChar char="◦"/>
              <a:defRPr/>
            </a:lvl5pPr>
            <a:lvl6pPr marL="2743200" lvl="5" indent="-342900" algn="l">
              <a:lnSpc>
                <a:spcPct val="90000"/>
              </a:lnSpc>
              <a:spcBef>
                <a:spcPts val="400"/>
              </a:spcBef>
              <a:spcAft>
                <a:spcPct val="0"/>
              </a:spcAft>
              <a:buSzPts val="1800"/>
              <a:buChar char="◦"/>
              <a:defRPr/>
            </a:lvl6pPr>
            <a:lvl7pPr marL="3200400" lvl="6" indent="-342900" algn="l">
              <a:lnSpc>
                <a:spcPct val="90000"/>
              </a:lnSpc>
              <a:spcBef>
                <a:spcPts val="400"/>
              </a:spcBef>
              <a:spcAft>
                <a:spcPct val="0"/>
              </a:spcAft>
              <a:buSzPts val="1800"/>
              <a:buChar char="◦"/>
              <a:defRPr/>
            </a:lvl7pPr>
            <a:lvl8pPr marL="3657600" lvl="7" indent="-342900" algn="l">
              <a:lnSpc>
                <a:spcPct val="90000"/>
              </a:lnSpc>
              <a:spcBef>
                <a:spcPts val="400"/>
              </a:spcBef>
              <a:spcAft>
                <a:spcPct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6" name="Google Shape;46;p43"/>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47" name="Google Shape;47;p43"/>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48" name="Google Shape;48;p4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ct val="0"/>
              </a:spcBef>
              <a:spcAft>
                <a:spcPct val="0"/>
              </a:spcAft>
              <a:buNone/>
            </a:pPr>
            <a:fld id="{00000000-1234-1234-1234-123412341234}" type="slidenum">
              <a:rPr lang="tr-TR"/>
              <a:t>‹#›</a:t>
            </a:fld>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Karşılaştırma" type="twoTxTwoObj">
  <p:cSld name="TWO_OBJECTS_WITH_TEXT">
    <p:spTree>
      <p:nvGrpSpPr>
        <p:cNvPr id="1" name="Shape 49"/>
        <p:cNvGrpSpPr/>
        <p:nvPr/>
      </p:nvGrpSpPr>
      <p:grpSpPr>
        <a:xfrm>
          <a:off x="0" y="0"/>
          <a:ext cx="0" cy="0"/>
          <a:chOff x="0" y="0"/>
          <a:chExt cx="0" cy="0"/>
        </a:xfrm>
      </p:grpSpPr>
      <p:sp>
        <p:nvSpPr>
          <p:cNvPr id="50" name="Google Shape;50;p4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ct val="0"/>
              </a:spcBef>
              <a:spcAft>
                <a:spcPct val="0"/>
              </a:spcAft>
              <a:buClr>
                <a:srgbClr val="3F3F3F"/>
              </a:buClr>
              <a:buSzPts val="18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51" name="Google Shape;51;p44"/>
          <p:cNvSpPr txBox="1">
            <a:spLocks noGrp="1"/>
          </p:cNvSpPr>
          <p:nvPr>
            <p:ph type="body" idx="1"/>
          </p:nvPr>
        </p:nvSpPr>
        <p:spPr>
          <a:xfrm>
            <a:off x="109728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ct val="0"/>
              </a:spcAft>
              <a:buSzPts val="2000"/>
              <a:buNone/>
              <a:defRPr sz="2000" b="0" cap="none">
                <a:solidFill>
                  <a:schemeClr val="dk2"/>
                </a:solidFill>
              </a:defRPr>
            </a:lvl1pPr>
            <a:lvl2pPr marL="914400" lvl="1" indent="-228600" algn="l">
              <a:lnSpc>
                <a:spcPct val="90000"/>
              </a:lnSpc>
              <a:spcBef>
                <a:spcPts val="200"/>
              </a:spcBef>
              <a:spcAft>
                <a:spcPct val="0"/>
              </a:spcAft>
              <a:buSzPts val="2000"/>
              <a:buNone/>
              <a:defRPr sz="2000" b="1"/>
            </a:lvl2pPr>
            <a:lvl3pPr marL="1371600" lvl="2" indent="-228600" algn="l">
              <a:lnSpc>
                <a:spcPct val="90000"/>
              </a:lnSpc>
              <a:spcBef>
                <a:spcPts val="400"/>
              </a:spcBef>
              <a:spcAft>
                <a:spcPct val="0"/>
              </a:spcAft>
              <a:buSzPts val="1800"/>
              <a:buNone/>
              <a:defRPr sz="1800" b="1"/>
            </a:lvl3pPr>
            <a:lvl4pPr marL="1828800" lvl="3" indent="-228600" algn="l">
              <a:lnSpc>
                <a:spcPct val="90000"/>
              </a:lnSpc>
              <a:spcBef>
                <a:spcPts val="400"/>
              </a:spcBef>
              <a:spcAft>
                <a:spcPct val="0"/>
              </a:spcAft>
              <a:buSzPts val="1600"/>
              <a:buNone/>
              <a:defRPr sz="1600" b="1"/>
            </a:lvl4pPr>
            <a:lvl5pPr marL="2286000" lvl="4" indent="-228600" algn="l">
              <a:lnSpc>
                <a:spcPct val="90000"/>
              </a:lnSpc>
              <a:spcBef>
                <a:spcPts val="400"/>
              </a:spcBef>
              <a:spcAft>
                <a:spcPct val="0"/>
              </a:spcAft>
              <a:buSzPts val="1600"/>
              <a:buNone/>
              <a:defRPr sz="1600" b="1"/>
            </a:lvl5pPr>
            <a:lvl6pPr marL="2743200" lvl="5" indent="-228600" algn="l">
              <a:lnSpc>
                <a:spcPct val="90000"/>
              </a:lnSpc>
              <a:spcBef>
                <a:spcPts val="400"/>
              </a:spcBef>
              <a:spcAft>
                <a:spcPct val="0"/>
              </a:spcAft>
              <a:buSzPts val="1600"/>
              <a:buNone/>
              <a:defRPr sz="1600" b="1"/>
            </a:lvl6pPr>
            <a:lvl7pPr marL="3200400" lvl="6" indent="-228600" algn="l">
              <a:lnSpc>
                <a:spcPct val="90000"/>
              </a:lnSpc>
              <a:spcBef>
                <a:spcPts val="400"/>
              </a:spcBef>
              <a:spcAft>
                <a:spcPct val="0"/>
              </a:spcAft>
              <a:buSzPts val="1600"/>
              <a:buNone/>
              <a:defRPr sz="1600" b="1"/>
            </a:lvl7pPr>
            <a:lvl8pPr marL="3657600" lvl="7" indent="-228600" algn="l">
              <a:lnSpc>
                <a:spcPct val="90000"/>
              </a:lnSpc>
              <a:spcBef>
                <a:spcPts val="400"/>
              </a:spcBef>
              <a:spcAft>
                <a:spcPct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52" name="Google Shape;52;p44"/>
          <p:cNvSpPr txBox="1">
            <a:spLocks noGrp="1"/>
          </p:cNvSpPr>
          <p:nvPr>
            <p:ph type="body" idx="2"/>
          </p:nvPr>
        </p:nvSpPr>
        <p:spPr>
          <a:xfrm>
            <a:off x="1097280" y="2582334"/>
            <a:ext cx="4937760" cy="33782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ct val="0"/>
              </a:spcAft>
              <a:buSzPts val="1800"/>
              <a:buChar char=" "/>
              <a:defRPr/>
            </a:lvl1pPr>
            <a:lvl2pPr marL="914400" lvl="1" indent="-342900" algn="l">
              <a:lnSpc>
                <a:spcPct val="90000"/>
              </a:lnSpc>
              <a:spcBef>
                <a:spcPts val="200"/>
              </a:spcBef>
              <a:spcAft>
                <a:spcPct val="0"/>
              </a:spcAft>
              <a:buSzPts val="1800"/>
              <a:buChar char="◦"/>
              <a:defRPr/>
            </a:lvl2pPr>
            <a:lvl3pPr marL="1371600" lvl="2" indent="-342900" algn="l">
              <a:lnSpc>
                <a:spcPct val="90000"/>
              </a:lnSpc>
              <a:spcBef>
                <a:spcPts val="400"/>
              </a:spcBef>
              <a:spcAft>
                <a:spcPct val="0"/>
              </a:spcAft>
              <a:buSzPts val="1800"/>
              <a:buChar char="◦"/>
              <a:defRPr/>
            </a:lvl3pPr>
            <a:lvl4pPr marL="1828800" lvl="3" indent="-342900" algn="l">
              <a:lnSpc>
                <a:spcPct val="90000"/>
              </a:lnSpc>
              <a:spcBef>
                <a:spcPts val="400"/>
              </a:spcBef>
              <a:spcAft>
                <a:spcPct val="0"/>
              </a:spcAft>
              <a:buSzPts val="1800"/>
              <a:buChar char="◦"/>
              <a:defRPr/>
            </a:lvl4pPr>
            <a:lvl5pPr marL="2286000" lvl="4" indent="-342900" algn="l">
              <a:lnSpc>
                <a:spcPct val="90000"/>
              </a:lnSpc>
              <a:spcBef>
                <a:spcPts val="400"/>
              </a:spcBef>
              <a:spcAft>
                <a:spcPct val="0"/>
              </a:spcAft>
              <a:buSzPts val="1800"/>
              <a:buChar char="◦"/>
              <a:defRPr/>
            </a:lvl5pPr>
            <a:lvl6pPr marL="2743200" lvl="5" indent="-342900" algn="l">
              <a:lnSpc>
                <a:spcPct val="90000"/>
              </a:lnSpc>
              <a:spcBef>
                <a:spcPts val="400"/>
              </a:spcBef>
              <a:spcAft>
                <a:spcPct val="0"/>
              </a:spcAft>
              <a:buSzPts val="1800"/>
              <a:buChar char="◦"/>
              <a:defRPr/>
            </a:lvl6pPr>
            <a:lvl7pPr marL="3200400" lvl="6" indent="-342900" algn="l">
              <a:lnSpc>
                <a:spcPct val="90000"/>
              </a:lnSpc>
              <a:spcBef>
                <a:spcPts val="400"/>
              </a:spcBef>
              <a:spcAft>
                <a:spcPct val="0"/>
              </a:spcAft>
              <a:buSzPts val="1800"/>
              <a:buChar char="◦"/>
              <a:defRPr/>
            </a:lvl7pPr>
            <a:lvl8pPr marL="3657600" lvl="7" indent="-342900" algn="l">
              <a:lnSpc>
                <a:spcPct val="90000"/>
              </a:lnSpc>
              <a:spcBef>
                <a:spcPts val="400"/>
              </a:spcBef>
              <a:spcAft>
                <a:spcPct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3" name="Google Shape;53;p44"/>
          <p:cNvSpPr txBox="1">
            <a:spLocks noGrp="1"/>
          </p:cNvSpPr>
          <p:nvPr>
            <p:ph type="body" idx="3"/>
          </p:nvPr>
        </p:nvSpPr>
        <p:spPr>
          <a:xfrm>
            <a:off x="621792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ct val="0"/>
              </a:spcAft>
              <a:buSzPts val="2000"/>
              <a:buNone/>
              <a:defRPr sz="2000" b="0" cap="none">
                <a:solidFill>
                  <a:schemeClr val="dk2"/>
                </a:solidFill>
              </a:defRPr>
            </a:lvl1pPr>
            <a:lvl2pPr marL="914400" lvl="1" indent="-228600" algn="l">
              <a:lnSpc>
                <a:spcPct val="90000"/>
              </a:lnSpc>
              <a:spcBef>
                <a:spcPts val="200"/>
              </a:spcBef>
              <a:spcAft>
                <a:spcPct val="0"/>
              </a:spcAft>
              <a:buSzPts val="2000"/>
              <a:buNone/>
              <a:defRPr sz="2000" b="1"/>
            </a:lvl2pPr>
            <a:lvl3pPr marL="1371600" lvl="2" indent="-228600" algn="l">
              <a:lnSpc>
                <a:spcPct val="90000"/>
              </a:lnSpc>
              <a:spcBef>
                <a:spcPts val="400"/>
              </a:spcBef>
              <a:spcAft>
                <a:spcPct val="0"/>
              </a:spcAft>
              <a:buSzPts val="1800"/>
              <a:buNone/>
              <a:defRPr sz="1800" b="1"/>
            </a:lvl3pPr>
            <a:lvl4pPr marL="1828800" lvl="3" indent="-228600" algn="l">
              <a:lnSpc>
                <a:spcPct val="90000"/>
              </a:lnSpc>
              <a:spcBef>
                <a:spcPts val="400"/>
              </a:spcBef>
              <a:spcAft>
                <a:spcPct val="0"/>
              </a:spcAft>
              <a:buSzPts val="1600"/>
              <a:buNone/>
              <a:defRPr sz="1600" b="1"/>
            </a:lvl4pPr>
            <a:lvl5pPr marL="2286000" lvl="4" indent="-228600" algn="l">
              <a:lnSpc>
                <a:spcPct val="90000"/>
              </a:lnSpc>
              <a:spcBef>
                <a:spcPts val="400"/>
              </a:spcBef>
              <a:spcAft>
                <a:spcPct val="0"/>
              </a:spcAft>
              <a:buSzPts val="1600"/>
              <a:buNone/>
              <a:defRPr sz="1600" b="1"/>
            </a:lvl5pPr>
            <a:lvl6pPr marL="2743200" lvl="5" indent="-228600" algn="l">
              <a:lnSpc>
                <a:spcPct val="90000"/>
              </a:lnSpc>
              <a:spcBef>
                <a:spcPts val="400"/>
              </a:spcBef>
              <a:spcAft>
                <a:spcPct val="0"/>
              </a:spcAft>
              <a:buSzPts val="1600"/>
              <a:buNone/>
              <a:defRPr sz="1600" b="1"/>
            </a:lvl6pPr>
            <a:lvl7pPr marL="3200400" lvl="6" indent="-228600" algn="l">
              <a:lnSpc>
                <a:spcPct val="90000"/>
              </a:lnSpc>
              <a:spcBef>
                <a:spcPts val="400"/>
              </a:spcBef>
              <a:spcAft>
                <a:spcPct val="0"/>
              </a:spcAft>
              <a:buSzPts val="1600"/>
              <a:buNone/>
              <a:defRPr sz="1600" b="1"/>
            </a:lvl7pPr>
            <a:lvl8pPr marL="3657600" lvl="7" indent="-228600" algn="l">
              <a:lnSpc>
                <a:spcPct val="90000"/>
              </a:lnSpc>
              <a:spcBef>
                <a:spcPts val="400"/>
              </a:spcBef>
              <a:spcAft>
                <a:spcPct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54" name="Google Shape;54;p44"/>
          <p:cNvSpPr txBox="1">
            <a:spLocks noGrp="1"/>
          </p:cNvSpPr>
          <p:nvPr>
            <p:ph type="body" idx="4"/>
          </p:nvPr>
        </p:nvSpPr>
        <p:spPr>
          <a:xfrm>
            <a:off x="6217920" y="2582334"/>
            <a:ext cx="4937760" cy="33782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ct val="0"/>
              </a:spcAft>
              <a:buSzPts val="1800"/>
              <a:buChar char=" "/>
              <a:defRPr/>
            </a:lvl1pPr>
            <a:lvl2pPr marL="914400" lvl="1" indent="-342900" algn="l">
              <a:lnSpc>
                <a:spcPct val="90000"/>
              </a:lnSpc>
              <a:spcBef>
                <a:spcPts val="200"/>
              </a:spcBef>
              <a:spcAft>
                <a:spcPct val="0"/>
              </a:spcAft>
              <a:buSzPts val="1800"/>
              <a:buChar char="◦"/>
              <a:defRPr/>
            </a:lvl2pPr>
            <a:lvl3pPr marL="1371600" lvl="2" indent="-342900" algn="l">
              <a:lnSpc>
                <a:spcPct val="90000"/>
              </a:lnSpc>
              <a:spcBef>
                <a:spcPts val="400"/>
              </a:spcBef>
              <a:spcAft>
                <a:spcPct val="0"/>
              </a:spcAft>
              <a:buSzPts val="1800"/>
              <a:buChar char="◦"/>
              <a:defRPr/>
            </a:lvl3pPr>
            <a:lvl4pPr marL="1828800" lvl="3" indent="-342900" algn="l">
              <a:lnSpc>
                <a:spcPct val="90000"/>
              </a:lnSpc>
              <a:spcBef>
                <a:spcPts val="400"/>
              </a:spcBef>
              <a:spcAft>
                <a:spcPct val="0"/>
              </a:spcAft>
              <a:buSzPts val="1800"/>
              <a:buChar char="◦"/>
              <a:defRPr/>
            </a:lvl4pPr>
            <a:lvl5pPr marL="2286000" lvl="4" indent="-342900" algn="l">
              <a:lnSpc>
                <a:spcPct val="90000"/>
              </a:lnSpc>
              <a:spcBef>
                <a:spcPts val="400"/>
              </a:spcBef>
              <a:spcAft>
                <a:spcPct val="0"/>
              </a:spcAft>
              <a:buSzPts val="1800"/>
              <a:buChar char="◦"/>
              <a:defRPr/>
            </a:lvl5pPr>
            <a:lvl6pPr marL="2743200" lvl="5" indent="-342900" algn="l">
              <a:lnSpc>
                <a:spcPct val="90000"/>
              </a:lnSpc>
              <a:spcBef>
                <a:spcPts val="400"/>
              </a:spcBef>
              <a:spcAft>
                <a:spcPct val="0"/>
              </a:spcAft>
              <a:buSzPts val="1800"/>
              <a:buChar char="◦"/>
              <a:defRPr/>
            </a:lvl6pPr>
            <a:lvl7pPr marL="3200400" lvl="6" indent="-342900" algn="l">
              <a:lnSpc>
                <a:spcPct val="90000"/>
              </a:lnSpc>
              <a:spcBef>
                <a:spcPts val="400"/>
              </a:spcBef>
              <a:spcAft>
                <a:spcPct val="0"/>
              </a:spcAft>
              <a:buSzPts val="1800"/>
              <a:buChar char="◦"/>
              <a:defRPr/>
            </a:lvl7pPr>
            <a:lvl8pPr marL="3657600" lvl="7" indent="-342900" algn="l">
              <a:lnSpc>
                <a:spcPct val="90000"/>
              </a:lnSpc>
              <a:spcBef>
                <a:spcPts val="400"/>
              </a:spcBef>
              <a:spcAft>
                <a:spcPct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5" name="Google Shape;55;p44"/>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56" name="Google Shape;56;p44"/>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57" name="Google Shape;57;p4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ct val="0"/>
              </a:spcBef>
              <a:spcAft>
                <a:spcPct val="0"/>
              </a:spcAft>
              <a:buNone/>
            </a:pPr>
            <a:fld id="{00000000-1234-1234-1234-123412341234}" type="slidenum">
              <a:rPr lang="tr-TR"/>
              <a:t>‹#›</a:t>
            </a:fld>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Yalnızca Başlık" type="titleOnly">
  <p:cSld name="TITLE_ONLY">
    <p:spTree>
      <p:nvGrpSpPr>
        <p:cNvPr id="1" name="Shape 58"/>
        <p:cNvGrpSpPr/>
        <p:nvPr/>
      </p:nvGrpSpPr>
      <p:grpSpPr>
        <a:xfrm>
          <a:off x="0" y="0"/>
          <a:ext cx="0" cy="0"/>
          <a:chOff x="0" y="0"/>
          <a:chExt cx="0" cy="0"/>
        </a:xfrm>
      </p:grpSpPr>
      <p:sp>
        <p:nvSpPr>
          <p:cNvPr id="59" name="Google Shape;59;p45"/>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ct val="0"/>
              </a:spcBef>
              <a:spcAft>
                <a:spcPct val="0"/>
              </a:spcAft>
              <a:buClr>
                <a:srgbClr val="3F3F3F"/>
              </a:buClr>
              <a:buSzPts val="18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60" name="Google Shape;60;p45"/>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61" name="Google Shape;61;p45"/>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62" name="Google Shape;62;p4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ct val="0"/>
              </a:spcBef>
              <a:spcAft>
                <a:spcPct val="0"/>
              </a:spcAft>
              <a:buNone/>
            </a:pPr>
            <a:fld id="{00000000-1234-1234-1234-123412341234}" type="slidenum">
              <a:rPr lang="tr-TR"/>
              <a:t>‹#›</a:t>
            </a:fld>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oş" type="blank">
  <p:cSld name="BLANK">
    <p:spTree>
      <p:nvGrpSpPr>
        <p:cNvPr id="1" name="Shape 63"/>
        <p:cNvGrpSpPr/>
        <p:nvPr/>
      </p:nvGrpSpPr>
      <p:grpSpPr>
        <a:xfrm>
          <a:off x="0" y="0"/>
          <a:ext cx="0" cy="0"/>
          <a:chOff x="0" y="0"/>
          <a:chExt cx="0" cy="0"/>
        </a:xfrm>
      </p:grpSpPr>
      <p:sp>
        <p:nvSpPr>
          <p:cNvPr id="64" name="Google Shape;64;p46"/>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65" name="Google Shape;65;p46"/>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66" name="Google Shape;66;p46"/>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67" name="Google Shape;67;p46"/>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ct val="0"/>
              </a:spcBef>
              <a:spcAft>
                <a:spcPct val="0"/>
              </a:spcAft>
              <a:buSzPts val="1400"/>
              <a:buNone/>
              <a:defRPr>
                <a:solidFill>
                  <a:srgbClr val="FFFFFF"/>
                </a:solidFill>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68" name="Google Shape;68;p46"/>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ct val="0"/>
              </a:spcBef>
              <a:spcAft>
                <a:spcPct val="0"/>
              </a:spcAft>
              <a:buNone/>
            </a:pPr>
            <a:fld id="{00000000-1234-1234-1234-123412341234}" type="slidenum">
              <a:rPr lang="tr-TR"/>
              <a:t>‹#›</a:t>
            </a:fld>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Başlıklı İçerik" type="objTx">
  <p:cSld name="OBJECT_WITH_CAPTION_TEXT">
    <p:spTree>
      <p:nvGrpSpPr>
        <p:cNvPr id="1" name="Shape 69"/>
        <p:cNvGrpSpPr/>
        <p:nvPr/>
      </p:nvGrpSpPr>
      <p:grpSpPr>
        <a:xfrm>
          <a:off x="0" y="0"/>
          <a:ext cx="0" cy="0"/>
          <a:chOff x="0" y="0"/>
          <a:chExt cx="0" cy="0"/>
        </a:xfrm>
      </p:grpSpPr>
      <p:sp>
        <p:nvSpPr>
          <p:cNvPr id="70" name="Google Shape;70;p47"/>
          <p:cNvSpPr/>
          <p:nvPr/>
        </p:nvSpPr>
        <p:spPr>
          <a:xfrm>
            <a:off x="16" y="0"/>
            <a:ext cx="4050791"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71" name="Google Shape;71;p47"/>
          <p:cNvSpPr/>
          <p:nvPr/>
        </p:nvSpPr>
        <p:spPr>
          <a:xfrm>
            <a:off x="4040071" y="0"/>
            <a:ext cx="64008"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72" name="Google Shape;72;p47"/>
          <p:cNvSpPr txBox="1">
            <a:spLocks noGrp="1"/>
          </p:cNvSpPr>
          <p:nvPr>
            <p:ph type="title"/>
          </p:nvPr>
        </p:nvSpPr>
        <p:spPr>
          <a:xfrm>
            <a:off x="457200" y="594359"/>
            <a:ext cx="3200400" cy="2286000"/>
          </a:xfrm>
          <a:prstGeom prst="rect">
            <a:avLst/>
          </a:prstGeom>
          <a:noFill/>
          <a:ln>
            <a:noFill/>
          </a:ln>
        </p:spPr>
        <p:txBody>
          <a:bodyPr spcFirstLastPara="1" wrap="square" lIns="91425" tIns="45700" rIns="91425" bIns="45700" anchor="b" anchorCtr="0">
            <a:normAutofit/>
          </a:bodyPr>
          <a:lstStyle>
            <a:lvl1pPr lvl="0" algn="l">
              <a:lnSpc>
                <a:spcPct val="85000"/>
              </a:lnSpc>
              <a:spcBef>
                <a:spcPct val="0"/>
              </a:spcBef>
              <a:spcAft>
                <a:spcPct val="0"/>
              </a:spcAft>
              <a:buClr>
                <a:srgbClr val="FFFFFF"/>
              </a:buClr>
              <a:buSzPts val="3600"/>
              <a:buFont typeface="Calibri"/>
              <a:buNone/>
              <a:defRPr sz="3600" b="0">
                <a:solidFill>
                  <a:srgbClr val="FFFFFF"/>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73" name="Google Shape;73;p47"/>
          <p:cNvSpPr txBox="1">
            <a:spLocks noGrp="1"/>
          </p:cNvSpPr>
          <p:nvPr>
            <p:ph type="body" idx="1"/>
          </p:nvPr>
        </p:nvSpPr>
        <p:spPr>
          <a:xfrm>
            <a:off x="4800600" y="731520"/>
            <a:ext cx="6492240" cy="52578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ct val="0"/>
              </a:spcAft>
              <a:buSzPts val="1800"/>
              <a:buChar char=" "/>
              <a:defRPr/>
            </a:lvl1pPr>
            <a:lvl2pPr marL="914400" lvl="1" indent="-342900" algn="l">
              <a:lnSpc>
                <a:spcPct val="90000"/>
              </a:lnSpc>
              <a:spcBef>
                <a:spcPts val="200"/>
              </a:spcBef>
              <a:spcAft>
                <a:spcPct val="0"/>
              </a:spcAft>
              <a:buSzPts val="1800"/>
              <a:buChar char="◦"/>
              <a:defRPr/>
            </a:lvl2pPr>
            <a:lvl3pPr marL="1371600" lvl="2" indent="-342900" algn="l">
              <a:lnSpc>
                <a:spcPct val="90000"/>
              </a:lnSpc>
              <a:spcBef>
                <a:spcPts val="400"/>
              </a:spcBef>
              <a:spcAft>
                <a:spcPct val="0"/>
              </a:spcAft>
              <a:buSzPts val="1800"/>
              <a:buChar char="◦"/>
              <a:defRPr/>
            </a:lvl3pPr>
            <a:lvl4pPr marL="1828800" lvl="3" indent="-342900" algn="l">
              <a:lnSpc>
                <a:spcPct val="90000"/>
              </a:lnSpc>
              <a:spcBef>
                <a:spcPts val="400"/>
              </a:spcBef>
              <a:spcAft>
                <a:spcPct val="0"/>
              </a:spcAft>
              <a:buSzPts val="1800"/>
              <a:buChar char="◦"/>
              <a:defRPr/>
            </a:lvl4pPr>
            <a:lvl5pPr marL="2286000" lvl="4" indent="-342900" algn="l">
              <a:lnSpc>
                <a:spcPct val="90000"/>
              </a:lnSpc>
              <a:spcBef>
                <a:spcPts val="400"/>
              </a:spcBef>
              <a:spcAft>
                <a:spcPct val="0"/>
              </a:spcAft>
              <a:buSzPts val="1800"/>
              <a:buChar char="◦"/>
              <a:defRPr/>
            </a:lvl5pPr>
            <a:lvl6pPr marL="2743200" lvl="5" indent="-342900" algn="l">
              <a:lnSpc>
                <a:spcPct val="90000"/>
              </a:lnSpc>
              <a:spcBef>
                <a:spcPts val="400"/>
              </a:spcBef>
              <a:spcAft>
                <a:spcPct val="0"/>
              </a:spcAft>
              <a:buSzPts val="1800"/>
              <a:buChar char="◦"/>
              <a:defRPr/>
            </a:lvl6pPr>
            <a:lvl7pPr marL="3200400" lvl="6" indent="-342900" algn="l">
              <a:lnSpc>
                <a:spcPct val="90000"/>
              </a:lnSpc>
              <a:spcBef>
                <a:spcPts val="400"/>
              </a:spcBef>
              <a:spcAft>
                <a:spcPct val="0"/>
              </a:spcAft>
              <a:buSzPts val="1800"/>
              <a:buChar char="◦"/>
              <a:defRPr/>
            </a:lvl7pPr>
            <a:lvl8pPr marL="3657600" lvl="7" indent="-342900" algn="l">
              <a:lnSpc>
                <a:spcPct val="90000"/>
              </a:lnSpc>
              <a:spcBef>
                <a:spcPts val="400"/>
              </a:spcBef>
              <a:spcAft>
                <a:spcPct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74" name="Google Shape;74;p47"/>
          <p:cNvSpPr txBox="1">
            <a:spLocks noGrp="1"/>
          </p:cNvSpPr>
          <p:nvPr>
            <p:ph type="body" idx="2"/>
          </p:nvPr>
        </p:nvSpPr>
        <p:spPr>
          <a:xfrm>
            <a:off x="457200" y="2926080"/>
            <a:ext cx="3200400" cy="33791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ct val="0"/>
              </a:spcAft>
              <a:buSzPts val="1500"/>
              <a:buNone/>
              <a:defRPr sz="1500">
                <a:solidFill>
                  <a:srgbClr val="FFFFFF"/>
                </a:solidFill>
              </a:defRPr>
            </a:lvl1pPr>
            <a:lvl2pPr marL="914400" lvl="1" indent="-228600" algn="l">
              <a:lnSpc>
                <a:spcPct val="90000"/>
              </a:lnSpc>
              <a:spcBef>
                <a:spcPts val="200"/>
              </a:spcBef>
              <a:spcAft>
                <a:spcPct val="0"/>
              </a:spcAft>
              <a:buSzPts val="1200"/>
              <a:buNone/>
              <a:defRPr sz="1200"/>
            </a:lvl2pPr>
            <a:lvl3pPr marL="1371600" lvl="2" indent="-228600" algn="l">
              <a:lnSpc>
                <a:spcPct val="90000"/>
              </a:lnSpc>
              <a:spcBef>
                <a:spcPts val="400"/>
              </a:spcBef>
              <a:spcAft>
                <a:spcPct val="0"/>
              </a:spcAft>
              <a:buSzPts val="1000"/>
              <a:buNone/>
              <a:defRPr sz="1000"/>
            </a:lvl3pPr>
            <a:lvl4pPr marL="1828800" lvl="3" indent="-228600" algn="l">
              <a:lnSpc>
                <a:spcPct val="90000"/>
              </a:lnSpc>
              <a:spcBef>
                <a:spcPts val="400"/>
              </a:spcBef>
              <a:spcAft>
                <a:spcPct val="0"/>
              </a:spcAft>
              <a:buSzPts val="900"/>
              <a:buNone/>
              <a:defRPr sz="900"/>
            </a:lvl4pPr>
            <a:lvl5pPr marL="2286000" lvl="4" indent="-228600" algn="l">
              <a:lnSpc>
                <a:spcPct val="90000"/>
              </a:lnSpc>
              <a:spcBef>
                <a:spcPts val="400"/>
              </a:spcBef>
              <a:spcAft>
                <a:spcPct val="0"/>
              </a:spcAft>
              <a:buSzPts val="900"/>
              <a:buNone/>
              <a:defRPr sz="900"/>
            </a:lvl5pPr>
            <a:lvl6pPr marL="2743200" lvl="5" indent="-228600" algn="l">
              <a:lnSpc>
                <a:spcPct val="90000"/>
              </a:lnSpc>
              <a:spcBef>
                <a:spcPts val="400"/>
              </a:spcBef>
              <a:spcAft>
                <a:spcPct val="0"/>
              </a:spcAft>
              <a:buSzPts val="900"/>
              <a:buNone/>
              <a:defRPr sz="900"/>
            </a:lvl6pPr>
            <a:lvl7pPr marL="3200400" lvl="6" indent="-228600" algn="l">
              <a:lnSpc>
                <a:spcPct val="90000"/>
              </a:lnSpc>
              <a:spcBef>
                <a:spcPts val="400"/>
              </a:spcBef>
              <a:spcAft>
                <a:spcPct val="0"/>
              </a:spcAft>
              <a:buSzPts val="900"/>
              <a:buNone/>
              <a:defRPr sz="900"/>
            </a:lvl7pPr>
            <a:lvl8pPr marL="3657600" lvl="7" indent="-228600" algn="l">
              <a:lnSpc>
                <a:spcPct val="90000"/>
              </a:lnSpc>
              <a:spcBef>
                <a:spcPts val="400"/>
              </a:spcBef>
              <a:spcAft>
                <a:spcPct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75" name="Google Shape;75;p47"/>
          <p:cNvSpPr txBox="1">
            <a:spLocks noGrp="1"/>
          </p:cNvSpPr>
          <p:nvPr>
            <p:ph type="dt" idx="10"/>
          </p:nvPr>
        </p:nvSpPr>
        <p:spPr>
          <a:xfrm>
            <a:off x="465512" y="6459785"/>
            <a:ext cx="2618510"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76" name="Google Shape;76;p47"/>
          <p:cNvSpPr txBox="1">
            <a:spLocks noGrp="1"/>
          </p:cNvSpPr>
          <p:nvPr>
            <p:ph type="ftr" idx="11"/>
          </p:nvPr>
        </p:nvSpPr>
        <p:spPr>
          <a:xfrm>
            <a:off x="4800600" y="6459785"/>
            <a:ext cx="4648200"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solidFill>
                  <a:schemeClr val="dk2"/>
                </a:solidFill>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77" name="Google Shape;77;p47"/>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sz="1050">
                <a:solidFill>
                  <a:schemeClr val="dk2"/>
                </a:solidFill>
                <a:latin typeface="Calibri"/>
                <a:ea typeface="Calibri"/>
                <a:cs typeface="Calibri"/>
                <a:sym typeface="Calibri"/>
              </a:defRPr>
            </a:lvl1pPr>
            <a:lvl2pPr marL="0" lvl="1" indent="0" algn="r">
              <a:spcBef>
                <a:spcPct val="0"/>
              </a:spcBef>
              <a:buNone/>
              <a:defRPr sz="1050">
                <a:solidFill>
                  <a:schemeClr val="dk2"/>
                </a:solidFill>
                <a:latin typeface="Calibri"/>
                <a:ea typeface="Calibri"/>
                <a:cs typeface="Calibri"/>
                <a:sym typeface="Calibri"/>
              </a:defRPr>
            </a:lvl2pPr>
            <a:lvl3pPr marL="0" lvl="2" indent="0" algn="r">
              <a:spcBef>
                <a:spcPct val="0"/>
              </a:spcBef>
              <a:buNone/>
              <a:defRPr sz="1050">
                <a:solidFill>
                  <a:schemeClr val="dk2"/>
                </a:solidFill>
                <a:latin typeface="Calibri"/>
                <a:ea typeface="Calibri"/>
                <a:cs typeface="Calibri"/>
                <a:sym typeface="Calibri"/>
              </a:defRPr>
            </a:lvl3pPr>
            <a:lvl4pPr marL="0" lvl="3" indent="0" algn="r">
              <a:spcBef>
                <a:spcPct val="0"/>
              </a:spcBef>
              <a:buNone/>
              <a:defRPr sz="1050">
                <a:solidFill>
                  <a:schemeClr val="dk2"/>
                </a:solidFill>
                <a:latin typeface="Calibri"/>
                <a:ea typeface="Calibri"/>
                <a:cs typeface="Calibri"/>
                <a:sym typeface="Calibri"/>
              </a:defRPr>
            </a:lvl4pPr>
            <a:lvl5pPr marL="0" lvl="4" indent="0" algn="r">
              <a:spcBef>
                <a:spcPct val="0"/>
              </a:spcBef>
              <a:buNone/>
              <a:defRPr sz="1050">
                <a:solidFill>
                  <a:schemeClr val="dk2"/>
                </a:solidFill>
                <a:latin typeface="Calibri"/>
                <a:ea typeface="Calibri"/>
                <a:cs typeface="Calibri"/>
                <a:sym typeface="Calibri"/>
              </a:defRPr>
            </a:lvl5pPr>
            <a:lvl6pPr marL="0" lvl="5" indent="0" algn="r">
              <a:spcBef>
                <a:spcPct val="0"/>
              </a:spcBef>
              <a:buNone/>
              <a:defRPr sz="1050">
                <a:solidFill>
                  <a:schemeClr val="dk2"/>
                </a:solidFill>
                <a:latin typeface="Calibri"/>
                <a:ea typeface="Calibri"/>
                <a:cs typeface="Calibri"/>
                <a:sym typeface="Calibri"/>
              </a:defRPr>
            </a:lvl6pPr>
            <a:lvl7pPr marL="0" lvl="6" indent="0" algn="r">
              <a:spcBef>
                <a:spcPct val="0"/>
              </a:spcBef>
              <a:buNone/>
              <a:defRPr sz="1050">
                <a:solidFill>
                  <a:schemeClr val="dk2"/>
                </a:solidFill>
                <a:latin typeface="Calibri"/>
                <a:ea typeface="Calibri"/>
                <a:cs typeface="Calibri"/>
                <a:sym typeface="Calibri"/>
              </a:defRPr>
            </a:lvl7pPr>
            <a:lvl8pPr marL="0" lvl="7" indent="0" algn="r">
              <a:spcBef>
                <a:spcPct val="0"/>
              </a:spcBef>
              <a:buNone/>
              <a:defRPr sz="1050">
                <a:solidFill>
                  <a:schemeClr val="dk2"/>
                </a:solidFill>
                <a:latin typeface="Calibri"/>
                <a:ea typeface="Calibri"/>
                <a:cs typeface="Calibri"/>
                <a:sym typeface="Calibri"/>
              </a:defRPr>
            </a:lvl8pPr>
            <a:lvl9pPr marL="0" lvl="8" indent="0" algn="r">
              <a:spcBef>
                <a:spcPct val="0"/>
              </a:spcBef>
              <a:buNone/>
              <a:defRPr sz="1050">
                <a:solidFill>
                  <a:schemeClr val="dk2"/>
                </a:solidFill>
                <a:latin typeface="Calibri"/>
                <a:ea typeface="Calibri"/>
                <a:cs typeface="Calibri"/>
                <a:sym typeface="Calibri"/>
              </a:defRPr>
            </a:lvl9pPr>
          </a:lstStyle>
          <a:p>
            <a:pPr marL="0" lvl="0" indent="0" algn="r" rtl="0">
              <a:spcBef>
                <a:spcPct val="0"/>
              </a:spcBef>
              <a:spcAft>
                <a:spcPct val="0"/>
              </a:spcAft>
              <a:buNone/>
            </a:pPr>
            <a:fld id="{00000000-1234-1234-1234-123412341234}" type="slidenum">
              <a:rPr lang="tr-TR"/>
              <a:t>‹#›</a:t>
            </a:fld>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Başlıklı Resim" type="picTx">
  <p:cSld name="PICTURE_WITH_CAPTION_TEXT">
    <p:spTree>
      <p:nvGrpSpPr>
        <p:cNvPr id="1" name="Shape 78"/>
        <p:cNvGrpSpPr/>
        <p:nvPr/>
      </p:nvGrpSpPr>
      <p:grpSpPr>
        <a:xfrm>
          <a:off x="0" y="0"/>
          <a:ext cx="0" cy="0"/>
          <a:chOff x="0" y="0"/>
          <a:chExt cx="0" cy="0"/>
        </a:xfrm>
      </p:grpSpPr>
      <p:sp>
        <p:nvSpPr>
          <p:cNvPr id="79" name="Google Shape;79;p48"/>
          <p:cNvSpPr/>
          <p:nvPr/>
        </p:nvSpPr>
        <p:spPr>
          <a:xfrm>
            <a:off x="0" y="4953000"/>
            <a:ext cx="12188825" cy="1905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80" name="Google Shape;80;p48"/>
          <p:cNvSpPr/>
          <p:nvPr/>
        </p:nvSpPr>
        <p:spPr>
          <a:xfrm>
            <a:off x="15" y="491507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81" name="Google Shape;81;p48"/>
          <p:cNvSpPr txBox="1">
            <a:spLocks noGrp="1"/>
          </p:cNvSpPr>
          <p:nvPr>
            <p:ph type="title"/>
          </p:nvPr>
        </p:nvSpPr>
        <p:spPr>
          <a:xfrm>
            <a:off x="1097280" y="5074920"/>
            <a:ext cx="10113264" cy="822960"/>
          </a:xfrm>
          <a:prstGeom prst="rect">
            <a:avLst/>
          </a:prstGeom>
          <a:noFill/>
          <a:ln>
            <a:noFill/>
          </a:ln>
        </p:spPr>
        <p:txBody>
          <a:bodyPr spcFirstLastPara="1" wrap="square" lIns="91425" tIns="0" rIns="91425" bIns="0" anchor="b" anchorCtr="0">
            <a:noAutofit/>
          </a:bodyPr>
          <a:lstStyle>
            <a:lvl1pPr lvl="0" algn="l">
              <a:lnSpc>
                <a:spcPct val="85000"/>
              </a:lnSpc>
              <a:spcBef>
                <a:spcPct val="0"/>
              </a:spcBef>
              <a:spcAft>
                <a:spcPct val="0"/>
              </a:spcAft>
              <a:buClr>
                <a:srgbClr val="FFFFFF"/>
              </a:buClr>
              <a:buSzPts val="3600"/>
              <a:buFont typeface="Calibri"/>
              <a:buNone/>
              <a:defRPr sz="3600" b="0">
                <a:solidFill>
                  <a:srgbClr val="FFFFFF"/>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pic>
        <p:nvPicPr>
          <p:cNvPr id="82" name="Google Shape;82;p48"/>
          <p:cNvPicPr preferRelativeResize="0">
            <a:picLocks noGrp="1"/>
          </p:cNvPicPr>
          <p:nvPr>
            <p:ph type="pic" idx="2"/>
          </p:nvPr>
        </p:nvPicPr>
        <p:blipFill>
          <a:blip r:embed="rId2"/>
          <a:stretch>
            <a:fillRect/>
          </a:stretch>
        </p:blipFill>
        <p:spPr>
          <a:xfrm>
            <a:off x="15" y="0"/>
            <a:ext cx="12191985" cy="4915076"/>
          </a:xfrm>
          <a:prstGeom prst="rect">
            <a:avLst/>
          </a:prstGeom>
          <a:blipFill rotWithShape="1">
            <a:blip r:embed="rId3">
              <a:alphaModFix/>
            </a:blip>
            <a:stretch>
              <a:fillRect/>
            </a:stretch>
          </a:blipFill>
          <a:ln>
            <a:noFill/>
          </a:ln>
        </p:spPr>
      </p:pic>
      <p:sp>
        <p:nvSpPr>
          <p:cNvPr id="83" name="Google Shape;83;p48"/>
          <p:cNvSpPr txBox="1">
            <a:spLocks noGrp="1"/>
          </p:cNvSpPr>
          <p:nvPr>
            <p:ph type="body" idx="1"/>
          </p:nvPr>
        </p:nvSpPr>
        <p:spPr>
          <a:xfrm>
            <a:off x="1097280" y="5907023"/>
            <a:ext cx="10113264" cy="594360"/>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ct val="0"/>
              </a:spcBef>
              <a:spcAft>
                <a:spcPct val="0"/>
              </a:spcAft>
              <a:buSzPts val="1500"/>
              <a:buNone/>
              <a:defRPr sz="1500">
                <a:solidFill>
                  <a:srgbClr val="FFFFFF"/>
                </a:solidFill>
              </a:defRPr>
            </a:lvl1pPr>
            <a:lvl2pPr marL="914400" lvl="1" indent="-228600" algn="l">
              <a:lnSpc>
                <a:spcPct val="90000"/>
              </a:lnSpc>
              <a:spcBef>
                <a:spcPts val="600"/>
              </a:spcBef>
              <a:spcAft>
                <a:spcPct val="0"/>
              </a:spcAft>
              <a:buSzPts val="1200"/>
              <a:buNone/>
              <a:defRPr sz="1200"/>
            </a:lvl2pPr>
            <a:lvl3pPr marL="1371600" lvl="2" indent="-228600" algn="l">
              <a:lnSpc>
                <a:spcPct val="90000"/>
              </a:lnSpc>
              <a:spcBef>
                <a:spcPts val="400"/>
              </a:spcBef>
              <a:spcAft>
                <a:spcPct val="0"/>
              </a:spcAft>
              <a:buSzPts val="1000"/>
              <a:buNone/>
              <a:defRPr sz="1000"/>
            </a:lvl3pPr>
            <a:lvl4pPr marL="1828800" lvl="3" indent="-228600" algn="l">
              <a:lnSpc>
                <a:spcPct val="90000"/>
              </a:lnSpc>
              <a:spcBef>
                <a:spcPts val="400"/>
              </a:spcBef>
              <a:spcAft>
                <a:spcPct val="0"/>
              </a:spcAft>
              <a:buSzPts val="900"/>
              <a:buNone/>
              <a:defRPr sz="900"/>
            </a:lvl4pPr>
            <a:lvl5pPr marL="2286000" lvl="4" indent="-228600" algn="l">
              <a:lnSpc>
                <a:spcPct val="90000"/>
              </a:lnSpc>
              <a:spcBef>
                <a:spcPts val="400"/>
              </a:spcBef>
              <a:spcAft>
                <a:spcPct val="0"/>
              </a:spcAft>
              <a:buSzPts val="900"/>
              <a:buNone/>
              <a:defRPr sz="900"/>
            </a:lvl5pPr>
            <a:lvl6pPr marL="2743200" lvl="5" indent="-228600" algn="l">
              <a:lnSpc>
                <a:spcPct val="90000"/>
              </a:lnSpc>
              <a:spcBef>
                <a:spcPts val="400"/>
              </a:spcBef>
              <a:spcAft>
                <a:spcPct val="0"/>
              </a:spcAft>
              <a:buSzPts val="900"/>
              <a:buNone/>
              <a:defRPr sz="900"/>
            </a:lvl6pPr>
            <a:lvl7pPr marL="3200400" lvl="6" indent="-228600" algn="l">
              <a:lnSpc>
                <a:spcPct val="90000"/>
              </a:lnSpc>
              <a:spcBef>
                <a:spcPts val="400"/>
              </a:spcBef>
              <a:spcAft>
                <a:spcPct val="0"/>
              </a:spcAft>
              <a:buSzPts val="900"/>
              <a:buNone/>
              <a:defRPr sz="900"/>
            </a:lvl7pPr>
            <a:lvl8pPr marL="3657600" lvl="7" indent="-228600" algn="l">
              <a:lnSpc>
                <a:spcPct val="90000"/>
              </a:lnSpc>
              <a:spcBef>
                <a:spcPts val="400"/>
              </a:spcBef>
              <a:spcAft>
                <a:spcPct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84" name="Google Shape;84;p48"/>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85" name="Google Shape;85;p48"/>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86" name="Google Shape;86;p4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ct val="0"/>
              </a:spcBef>
              <a:spcAft>
                <a:spcPct val="0"/>
              </a:spcAft>
              <a:buNone/>
            </a:pPr>
            <a:fld id="{00000000-1234-1234-1234-123412341234}" type="slidenum">
              <a:rPr lang="tr-TR"/>
              <a:t>‹#›</a:t>
            </a:fld>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9"/>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 name="Google Shape;11;p39"/>
          <p:cNvSpPr/>
          <p:nvPr/>
        </p:nvSpPr>
        <p:spPr>
          <a:xfrm>
            <a:off x="0" y="6334316"/>
            <a:ext cx="12192000" cy="659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 name="Google Shape;12;p39"/>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ct val="0"/>
              </a:spcBef>
              <a:spcAft>
                <a:spcPct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ct val="0"/>
              </a:spcBef>
              <a:spcAft>
                <a:spcPct val="0"/>
              </a:spcAft>
              <a:buSzPts val="1400"/>
              <a:buNone/>
              <a:defRPr sz="1800"/>
            </a:lvl2pPr>
            <a:lvl3pPr lvl="2">
              <a:spcBef>
                <a:spcPct val="0"/>
              </a:spcBef>
              <a:spcAft>
                <a:spcPct val="0"/>
              </a:spcAft>
              <a:buSzPts val="1400"/>
              <a:buNone/>
              <a:defRPr sz="1800"/>
            </a:lvl3pPr>
            <a:lvl4pPr lvl="3">
              <a:spcBef>
                <a:spcPct val="0"/>
              </a:spcBef>
              <a:spcAft>
                <a:spcPct val="0"/>
              </a:spcAft>
              <a:buSzPts val="1400"/>
              <a:buNone/>
              <a:defRPr sz="1800"/>
            </a:lvl4pPr>
            <a:lvl5pPr lvl="4">
              <a:spcBef>
                <a:spcPct val="0"/>
              </a:spcBef>
              <a:spcAft>
                <a:spcPct val="0"/>
              </a:spcAft>
              <a:buSzPts val="1400"/>
              <a:buNone/>
              <a:defRPr sz="1800"/>
            </a:lvl5pPr>
            <a:lvl6pPr lvl="5">
              <a:spcBef>
                <a:spcPct val="0"/>
              </a:spcBef>
              <a:spcAft>
                <a:spcPct val="0"/>
              </a:spcAft>
              <a:buSzPts val="1400"/>
              <a:buNone/>
              <a:defRPr sz="1800"/>
            </a:lvl6pPr>
            <a:lvl7pPr lvl="6">
              <a:spcBef>
                <a:spcPct val="0"/>
              </a:spcBef>
              <a:spcAft>
                <a:spcPct val="0"/>
              </a:spcAft>
              <a:buSzPts val="1400"/>
              <a:buNone/>
              <a:defRPr sz="1800"/>
            </a:lvl7pPr>
            <a:lvl8pPr lvl="7">
              <a:spcBef>
                <a:spcPct val="0"/>
              </a:spcBef>
              <a:spcAft>
                <a:spcPct val="0"/>
              </a:spcAft>
              <a:buSzPts val="1400"/>
              <a:buNone/>
              <a:defRPr sz="1800"/>
            </a:lvl8pPr>
            <a:lvl9pPr lvl="8">
              <a:spcBef>
                <a:spcPct val="0"/>
              </a:spcBef>
              <a:spcAft>
                <a:spcPct val="0"/>
              </a:spcAft>
              <a:buSzPts val="1400"/>
              <a:buNone/>
              <a:defRPr sz="1800"/>
            </a:lvl9pPr>
          </a:lstStyle>
          <a:p>
            <a:endParaRPr/>
          </a:p>
        </p:txBody>
      </p:sp>
      <p:sp>
        <p:nvSpPr>
          <p:cNvPr id="13" name="Google Shape;13;p39"/>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marR="0" lvl="0" indent="-355600" algn="l" rtl="0">
              <a:lnSpc>
                <a:spcPct val="90000"/>
              </a:lnSpc>
              <a:spcBef>
                <a:spcPts val="1200"/>
              </a:spcBef>
              <a:spcAft>
                <a:spcPct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ct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ct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ct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ct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ct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ct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ct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4" name="Google Shape;14;p39"/>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marR="0" lvl="0" algn="l" rtl="0">
              <a:spcBef>
                <a:spcPct val="0"/>
              </a:spcBef>
              <a:spcAft>
                <a:spcPct val="0"/>
              </a:spcAft>
              <a:buSzPts val="1400"/>
              <a:buNone/>
              <a:defRPr sz="900" b="0" i="0" u="none" strike="noStrike" cap="none">
                <a:solidFill>
                  <a:srgbClr val="FFFFFF"/>
                </a:solidFill>
                <a:latin typeface="Calibri"/>
                <a:ea typeface="Calibri"/>
                <a:cs typeface="Calibri"/>
                <a:sym typeface="Calibri"/>
              </a:defRPr>
            </a:lvl1pPr>
            <a:lvl2pPr marR="0" lvl="1"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2pPr>
            <a:lvl3pPr marR="0" lvl="2"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3pPr>
            <a:lvl4pPr marR="0" lvl="3"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4pPr>
            <a:lvl5pPr marR="0" lvl="4"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5pPr>
            <a:lvl6pPr marR="0" lvl="5"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6pPr>
            <a:lvl7pPr marR="0" lvl="6"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7pPr>
            <a:lvl8pPr marR="0" lvl="7"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8pPr>
            <a:lvl9pPr marR="0" lvl="8"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39"/>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marR="0" lvl="0" algn="ctr" rtl="0">
              <a:spcBef>
                <a:spcPct val="0"/>
              </a:spcBef>
              <a:spcAft>
                <a:spcPct val="0"/>
              </a:spcAft>
              <a:buSzPts val="1400"/>
              <a:buNone/>
              <a:defRPr sz="900" b="0" i="0" u="none" strike="noStrike" cap="none">
                <a:solidFill>
                  <a:srgbClr val="FFFFFF"/>
                </a:solidFill>
                <a:latin typeface="Calibri"/>
                <a:ea typeface="Calibri"/>
                <a:cs typeface="Calibri"/>
                <a:sym typeface="Calibri"/>
              </a:defRPr>
            </a:lvl1pPr>
            <a:lvl2pPr marR="0" lvl="1"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2pPr>
            <a:lvl3pPr marR="0" lvl="2"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3pPr>
            <a:lvl4pPr marR="0" lvl="3"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4pPr>
            <a:lvl5pPr marR="0" lvl="4"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5pPr>
            <a:lvl6pPr marR="0" lvl="5"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6pPr>
            <a:lvl7pPr marR="0" lvl="6"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7pPr>
            <a:lvl8pPr marR="0" lvl="7"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8pPr>
            <a:lvl9pPr marR="0" lvl="8"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3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ct val="0"/>
              </a:spcBef>
              <a:buNone/>
              <a:defRPr sz="1050" b="0" i="0" u="none" strike="noStrike" cap="none">
                <a:solidFill>
                  <a:srgbClr val="FFFFFF"/>
                </a:solidFill>
                <a:latin typeface="Calibri"/>
                <a:ea typeface="Calibri"/>
                <a:cs typeface="Calibri"/>
                <a:sym typeface="Calibri"/>
              </a:defRPr>
            </a:lvl1pPr>
            <a:lvl2pPr marL="0" marR="0" lvl="1" indent="0" algn="r" rtl="0">
              <a:spcBef>
                <a:spcPct val="0"/>
              </a:spcBef>
              <a:buNone/>
              <a:defRPr sz="1050" b="0" i="0" u="none" strike="noStrike" cap="none">
                <a:solidFill>
                  <a:srgbClr val="FFFFFF"/>
                </a:solidFill>
                <a:latin typeface="Calibri"/>
                <a:ea typeface="Calibri"/>
                <a:cs typeface="Calibri"/>
                <a:sym typeface="Calibri"/>
              </a:defRPr>
            </a:lvl2pPr>
            <a:lvl3pPr marL="0" marR="0" lvl="2" indent="0" algn="r" rtl="0">
              <a:spcBef>
                <a:spcPct val="0"/>
              </a:spcBef>
              <a:buNone/>
              <a:defRPr sz="1050" b="0" i="0" u="none" strike="noStrike" cap="none">
                <a:solidFill>
                  <a:srgbClr val="FFFFFF"/>
                </a:solidFill>
                <a:latin typeface="Calibri"/>
                <a:ea typeface="Calibri"/>
                <a:cs typeface="Calibri"/>
                <a:sym typeface="Calibri"/>
              </a:defRPr>
            </a:lvl3pPr>
            <a:lvl4pPr marL="0" marR="0" lvl="3" indent="0" algn="r" rtl="0">
              <a:spcBef>
                <a:spcPct val="0"/>
              </a:spcBef>
              <a:buNone/>
              <a:defRPr sz="1050" b="0" i="0" u="none" strike="noStrike" cap="none">
                <a:solidFill>
                  <a:srgbClr val="FFFFFF"/>
                </a:solidFill>
                <a:latin typeface="Calibri"/>
                <a:ea typeface="Calibri"/>
                <a:cs typeface="Calibri"/>
                <a:sym typeface="Calibri"/>
              </a:defRPr>
            </a:lvl4pPr>
            <a:lvl5pPr marL="0" marR="0" lvl="4" indent="0" algn="r" rtl="0">
              <a:spcBef>
                <a:spcPct val="0"/>
              </a:spcBef>
              <a:buNone/>
              <a:defRPr sz="1050" b="0" i="0" u="none" strike="noStrike" cap="none">
                <a:solidFill>
                  <a:srgbClr val="FFFFFF"/>
                </a:solidFill>
                <a:latin typeface="Calibri"/>
                <a:ea typeface="Calibri"/>
                <a:cs typeface="Calibri"/>
                <a:sym typeface="Calibri"/>
              </a:defRPr>
            </a:lvl5pPr>
            <a:lvl6pPr marL="0" marR="0" lvl="5" indent="0" algn="r" rtl="0">
              <a:spcBef>
                <a:spcPct val="0"/>
              </a:spcBef>
              <a:buNone/>
              <a:defRPr sz="1050" b="0" i="0" u="none" strike="noStrike" cap="none">
                <a:solidFill>
                  <a:srgbClr val="FFFFFF"/>
                </a:solidFill>
                <a:latin typeface="Calibri"/>
                <a:ea typeface="Calibri"/>
                <a:cs typeface="Calibri"/>
                <a:sym typeface="Calibri"/>
              </a:defRPr>
            </a:lvl6pPr>
            <a:lvl7pPr marL="0" marR="0" lvl="6" indent="0" algn="r" rtl="0">
              <a:spcBef>
                <a:spcPct val="0"/>
              </a:spcBef>
              <a:buNone/>
              <a:defRPr sz="1050" b="0" i="0" u="none" strike="noStrike" cap="none">
                <a:solidFill>
                  <a:srgbClr val="FFFFFF"/>
                </a:solidFill>
                <a:latin typeface="Calibri"/>
                <a:ea typeface="Calibri"/>
                <a:cs typeface="Calibri"/>
                <a:sym typeface="Calibri"/>
              </a:defRPr>
            </a:lvl7pPr>
            <a:lvl8pPr marL="0" marR="0" lvl="7" indent="0" algn="r" rtl="0">
              <a:spcBef>
                <a:spcPct val="0"/>
              </a:spcBef>
              <a:buNone/>
              <a:defRPr sz="1050" b="0" i="0" u="none" strike="noStrike" cap="none">
                <a:solidFill>
                  <a:srgbClr val="FFFFFF"/>
                </a:solidFill>
                <a:latin typeface="Calibri"/>
                <a:ea typeface="Calibri"/>
                <a:cs typeface="Calibri"/>
                <a:sym typeface="Calibri"/>
              </a:defRPr>
            </a:lvl8pPr>
            <a:lvl9pPr marL="0" marR="0" lvl="8" indent="0" algn="r" rtl="0">
              <a:spcBef>
                <a:spcPct val="0"/>
              </a:spcBef>
              <a:buNone/>
              <a:defRPr sz="1050" b="0" i="0" u="none" strike="noStrike" cap="none">
                <a:solidFill>
                  <a:srgbClr val="FFFFFF"/>
                </a:solidFill>
                <a:latin typeface="Calibri"/>
                <a:ea typeface="Calibri"/>
                <a:cs typeface="Calibri"/>
                <a:sym typeface="Calibri"/>
              </a:defRPr>
            </a:lvl9pPr>
          </a:lstStyle>
          <a:p>
            <a:pPr marL="0" lvl="0" indent="0" algn="r" rtl="0">
              <a:spcBef>
                <a:spcPct val="0"/>
              </a:spcBef>
              <a:spcAft>
                <a:spcPct val="0"/>
              </a:spcAft>
              <a:buNone/>
            </a:pPr>
            <a:fld id="{00000000-1234-1234-1234-123412341234}" type="slidenum">
              <a:rPr lang="tr-TR"/>
              <a:t>‹#›</a:t>
            </a:fld>
            <a:endParaRPr/>
          </a:p>
        </p:txBody>
      </p:sp>
      <p:cxnSp>
        <p:nvCxnSpPr>
          <p:cNvPr id="17" name="Google Shape;17;p39"/>
          <p:cNvCxnSpPr/>
          <p:nvPr/>
        </p:nvCxnSpPr>
        <p:spPr>
          <a:xfrm>
            <a:off x="1193532" y="1737845"/>
            <a:ext cx="9966960" cy="0"/>
          </a:xfrm>
          <a:prstGeom prst="straightConnector1">
            <a:avLst/>
          </a:prstGeom>
          <a:noFill/>
          <a:ln w="9525" cap="flat" cmpd="sng">
            <a:solidFill>
              <a:srgbClr val="7F7F7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00.xml.rels><?xml version="1.0" encoding="UTF-8" standalone="yes"?>
<Relationships xmlns="http://schemas.openxmlformats.org/package/2006/relationships"><Relationship Id="rId3" Type="http://schemas.openxmlformats.org/officeDocument/2006/relationships/hyperlink" Target="https://bilge74.bartin.edu.tr/" TargetMode="External"/><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40.jpe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istatistik.yok.gov.tr/"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kms.kaysis.gov.tr/Home/Goster/139552"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mailto:lsahin@bartin.edu.tr" TargetMode="External"/><Relationship Id="rId4" Type="http://schemas.openxmlformats.org/officeDocument/2006/relationships/hyperlink" Target="https://erasmus.bartin.edu.tr/"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mevlana.bartin.edu.tr/"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hyperlink" Target="https://cdn.bartin.edu.tr/farabi/9e5701a4e0e8034cb37dfb17943b0906/farabi-is-akis-semasi.pdf"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farabi.bartin.edu.tr/"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cdn.bartin.edu.tr/bilgibelge/ac87b12be44fcfa08217f1e52bcf5a3d/staj-yonergesi.pdf"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3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bim.bartin.edu.tr/#!"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47.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8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_rels/slide9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2060"/>
            </a:gs>
            <a:gs pos="30000">
              <a:srgbClr val="002060"/>
            </a:gs>
            <a:gs pos="91000">
              <a:srgbClr val="FFFFFF"/>
            </a:gs>
            <a:gs pos="100000">
              <a:srgbClr val="E4EDF4"/>
            </a:gs>
          </a:gsLst>
          <a:path path="circle">
            <a:fillToRect l="50000" t="50000" r="50000" b="50000"/>
          </a:path>
        </a:gradFill>
        <a:effectLst/>
      </p:bgPr>
    </p:bg>
    <p:spTree>
      <p:nvGrpSpPr>
        <p:cNvPr id="1" name="Shape 105"/>
        <p:cNvGrpSpPr/>
        <p:nvPr/>
      </p:nvGrpSpPr>
      <p:grpSpPr>
        <a:xfrm>
          <a:off x="0" y="0"/>
          <a:ext cx="0" cy="0"/>
          <a:chOff x="0" y="0"/>
          <a:chExt cx="0" cy="0"/>
        </a:xfrm>
      </p:grpSpPr>
      <p:sp>
        <p:nvSpPr>
          <p:cNvPr id="106" name="Google Shape;106;p1"/>
          <p:cNvSpPr txBox="1">
            <a:spLocks noGrp="1"/>
          </p:cNvSpPr>
          <p:nvPr>
            <p:ph type="ctrTitle"/>
          </p:nvPr>
        </p:nvSpPr>
        <p:spPr>
          <a:xfrm>
            <a:off x="2125387" y="3390899"/>
            <a:ext cx="7742141" cy="2958545"/>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ct val="0"/>
              </a:spcBef>
              <a:spcAft>
                <a:spcPct val="0"/>
              </a:spcAft>
              <a:buClr>
                <a:srgbClr val="262626"/>
              </a:buClr>
              <a:buSzTx/>
              <a:buFont typeface="Arial"/>
              <a:buNone/>
            </a:pPr>
            <a:r>
              <a:rPr lang="tr-TR" sz="7000" dirty="0">
                <a:latin typeface="Arial"/>
                <a:ea typeface="Arial"/>
                <a:cs typeface="Arial"/>
                <a:sym typeface="Arial"/>
              </a:rPr>
              <a:t>	</a:t>
            </a:r>
            <a:br>
              <a:rPr lang="tr-TR" sz="7000" dirty="0">
                <a:latin typeface="Arial"/>
                <a:ea typeface="Arial"/>
                <a:cs typeface="Arial"/>
                <a:sym typeface="Arial"/>
              </a:rPr>
            </a:br>
            <a:r>
              <a:rPr lang="tr-TR" sz="7000" dirty="0">
                <a:latin typeface="Arial"/>
                <a:ea typeface="Arial"/>
                <a:cs typeface="Arial"/>
                <a:sym typeface="Arial"/>
              </a:rPr>
              <a:t/>
            </a:r>
            <a:br>
              <a:rPr lang="tr-TR" sz="7000" dirty="0">
                <a:latin typeface="Arial"/>
                <a:ea typeface="Arial"/>
                <a:cs typeface="Arial"/>
                <a:sym typeface="Arial"/>
              </a:rPr>
            </a:br>
            <a:r>
              <a:rPr lang="tr-TR" sz="7000" dirty="0">
                <a:latin typeface="Arial"/>
                <a:ea typeface="Arial"/>
                <a:cs typeface="Arial"/>
                <a:sym typeface="Arial"/>
              </a:rPr>
              <a:t/>
            </a:r>
            <a:br>
              <a:rPr lang="tr-TR" sz="7000" dirty="0">
                <a:latin typeface="Arial"/>
                <a:ea typeface="Arial"/>
                <a:cs typeface="Arial"/>
                <a:sym typeface="Arial"/>
              </a:rPr>
            </a:br>
            <a:r>
              <a:rPr lang="tr-TR" sz="7000" dirty="0">
                <a:latin typeface="Arial"/>
                <a:ea typeface="Arial"/>
                <a:cs typeface="Arial"/>
                <a:sym typeface="Arial"/>
              </a:rPr>
              <a:t/>
            </a:r>
            <a:br>
              <a:rPr lang="tr-TR" sz="7000" dirty="0">
                <a:latin typeface="Arial"/>
                <a:ea typeface="Arial"/>
                <a:cs typeface="Arial"/>
                <a:sym typeface="Arial"/>
              </a:rPr>
            </a:br>
            <a:r>
              <a:rPr lang="tr-TR" sz="7300" b="1" dirty="0">
                <a:solidFill>
                  <a:schemeClr val="lt1"/>
                </a:solidFill>
                <a:latin typeface="Arial"/>
                <a:ea typeface="Arial"/>
                <a:cs typeface="Arial"/>
                <a:sym typeface="Arial"/>
              </a:rPr>
              <a:t/>
            </a:r>
            <a:br>
              <a:rPr lang="tr-TR" sz="7300" b="1" dirty="0">
                <a:solidFill>
                  <a:schemeClr val="lt1"/>
                </a:solidFill>
                <a:latin typeface="Arial"/>
                <a:ea typeface="Arial"/>
                <a:cs typeface="Arial"/>
                <a:sym typeface="Arial"/>
              </a:rPr>
            </a:br>
            <a:r>
              <a:rPr lang="tr-TR" sz="7300" b="1" dirty="0">
                <a:solidFill>
                  <a:schemeClr val="lt1"/>
                </a:solidFill>
                <a:latin typeface="Arial"/>
                <a:ea typeface="Arial"/>
                <a:cs typeface="Arial"/>
                <a:sym typeface="Arial"/>
              </a:rPr>
              <a:t/>
            </a:r>
            <a:br>
              <a:rPr lang="tr-TR" sz="7300" b="1" dirty="0">
                <a:solidFill>
                  <a:schemeClr val="lt1"/>
                </a:solidFill>
                <a:latin typeface="Arial"/>
                <a:ea typeface="Arial"/>
                <a:cs typeface="Arial"/>
                <a:sym typeface="Arial"/>
              </a:rPr>
            </a:br>
            <a:r>
              <a:rPr lang="tr-TR" sz="7300" b="1" dirty="0">
                <a:solidFill>
                  <a:schemeClr val="lt1"/>
                </a:solidFill>
                <a:latin typeface="Arial"/>
                <a:ea typeface="Arial"/>
                <a:cs typeface="Arial"/>
                <a:sym typeface="Arial"/>
              </a:rPr>
              <a:t/>
            </a:r>
            <a:br>
              <a:rPr lang="tr-TR" sz="7300" b="1" dirty="0">
                <a:solidFill>
                  <a:schemeClr val="lt1"/>
                </a:solidFill>
                <a:latin typeface="Arial"/>
                <a:ea typeface="Arial"/>
                <a:cs typeface="Arial"/>
                <a:sym typeface="Arial"/>
              </a:rPr>
            </a:br>
            <a:r>
              <a:rPr lang="tr-TR" sz="7300" b="1" dirty="0">
                <a:solidFill>
                  <a:schemeClr val="lt1"/>
                </a:solidFill>
                <a:latin typeface="Arial"/>
                <a:ea typeface="Arial"/>
                <a:cs typeface="Arial"/>
                <a:sym typeface="Arial"/>
              </a:rPr>
              <a:t/>
            </a:r>
            <a:br>
              <a:rPr lang="tr-TR" sz="7300" b="1" dirty="0">
                <a:solidFill>
                  <a:schemeClr val="lt1"/>
                </a:solidFill>
                <a:latin typeface="Arial"/>
                <a:ea typeface="Arial"/>
                <a:cs typeface="Arial"/>
                <a:sym typeface="Arial"/>
              </a:rPr>
            </a:br>
            <a:r>
              <a:rPr lang="tr-TR" sz="7300" b="1" dirty="0">
                <a:solidFill>
                  <a:schemeClr val="lt1"/>
                </a:solidFill>
                <a:latin typeface="Arial"/>
                <a:ea typeface="Arial"/>
                <a:cs typeface="Arial"/>
                <a:sym typeface="Arial"/>
              </a:rPr>
              <a:t/>
            </a:r>
            <a:br>
              <a:rPr lang="tr-TR" sz="7300" b="1" dirty="0">
                <a:solidFill>
                  <a:schemeClr val="lt1"/>
                </a:solidFill>
                <a:latin typeface="Arial"/>
                <a:ea typeface="Arial"/>
                <a:cs typeface="Arial"/>
                <a:sym typeface="Arial"/>
              </a:rPr>
            </a:br>
            <a:r>
              <a:rPr lang="tr-TR" sz="7300" b="1" dirty="0">
                <a:solidFill>
                  <a:schemeClr val="lt1"/>
                </a:solidFill>
                <a:latin typeface="Arial"/>
                <a:ea typeface="Arial"/>
                <a:cs typeface="Arial"/>
                <a:sym typeface="Arial"/>
              </a:rPr>
              <a:t/>
            </a:r>
            <a:br>
              <a:rPr lang="tr-TR" sz="7300" b="1" dirty="0">
                <a:solidFill>
                  <a:schemeClr val="lt1"/>
                </a:solidFill>
                <a:latin typeface="Arial"/>
                <a:ea typeface="Arial"/>
                <a:cs typeface="Arial"/>
                <a:sym typeface="Arial"/>
              </a:rPr>
            </a:br>
            <a:r>
              <a:rPr lang="tr-TR" sz="5100" b="1" dirty="0">
                <a:solidFill>
                  <a:schemeClr val="lt1"/>
                </a:solidFill>
                <a:latin typeface="Arial"/>
                <a:ea typeface="Arial"/>
                <a:cs typeface="Arial"/>
                <a:sym typeface="Arial"/>
              </a:rPr>
              <a:t>BARTIN ÜNİVERSİTESİ</a:t>
            </a:r>
            <a:br>
              <a:rPr lang="tr-TR" sz="5100" b="1" dirty="0">
                <a:solidFill>
                  <a:schemeClr val="lt1"/>
                </a:solidFill>
                <a:latin typeface="Arial"/>
                <a:ea typeface="Arial"/>
                <a:cs typeface="Arial"/>
                <a:sym typeface="Arial"/>
              </a:rPr>
            </a:br>
            <a:r>
              <a:rPr lang="tr-TR" sz="4000" b="1" dirty="0">
                <a:solidFill>
                  <a:schemeClr val="lt1"/>
                </a:solidFill>
                <a:latin typeface="Arial"/>
                <a:ea typeface="Arial"/>
                <a:cs typeface="Arial"/>
                <a:sym typeface="Arial"/>
              </a:rPr>
              <a:t>EDEBİYAT FAKÜLTESİ</a:t>
            </a:r>
            <a:r>
              <a:rPr lang="tr-TR" sz="5100" b="1" dirty="0">
                <a:solidFill>
                  <a:schemeClr val="lt1"/>
                </a:solidFill>
                <a:latin typeface="Arial"/>
                <a:ea typeface="Arial"/>
                <a:cs typeface="Arial"/>
                <a:sym typeface="Arial"/>
              </a:rPr>
              <a:t/>
            </a:r>
            <a:br>
              <a:rPr lang="tr-TR" sz="5100" b="1" dirty="0">
                <a:solidFill>
                  <a:schemeClr val="lt1"/>
                </a:solidFill>
                <a:latin typeface="Arial"/>
                <a:ea typeface="Arial"/>
                <a:cs typeface="Arial"/>
                <a:sym typeface="Arial"/>
              </a:rPr>
            </a:br>
            <a:r>
              <a:rPr lang="tr-TR" sz="5100" b="1" dirty="0">
                <a:solidFill>
                  <a:schemeClr val="lt1"/>
                </a:solidFill>
                <a:latin typeface="Arial"/>
                <a:ea typeface="Arial"/>
                <a:cs typeface="Arial"/>
                <a:sym typeface="Arial"/>
              </a:rPr>
              <a:t/>
            </a:r>
            <a:br>
              <a:rPr lang="tr-TR" sz="5100" b="1" dirty="0">
                <a:solidFill>
                  <a:schemeClr val="lt1"/>
                </a:solidFill>
                <a:latin typeface="Arial"/>
                <a:ea typeface="Arial"/>
                <a:cs typeface="Arial"/>
                <a:sym typeface="Arial"/>
              </a:rPr>
            </a:br>
            <a:r>
              <a:rPr lang="tr-TR" sz="5100" b="1" dirty="0">
                <a:solidFill>
                  <a:schemeClr val="lt1"/>
                </a:solidFill>
                <a:latin typeface="Arial"/>
                <a:ea typeface="Arial"/>
                <a:cs typeface="Arial"/>
                <a:sym typeface="Arial"/>
              </a:rPr>
              <a:t/>
            </a:r>
            <a:br>
              <a:rPr lang="tr-TR" sz="5100" b="1" dirty="0">
                <a:solidFill>
                  <a:schemeClr val="lt1"/>
                </a:solidFill>
                <a:latin typeface="Arial"/>
                <a:ea typeface="Arial"/>
                <a:cs typeface="Arial"/>
                <a:sym typeface="Arial"/>
              </a:rPr>
            </a:br>
            <a:r>
              <a:rPr lang="tr-TR" sz="7000" dirty="0">
                <a:latin typeface="Bell MT"/>
                <a:ea typeface="Bell MT"/>
                <a:cs typeface="Bell MT"/>
                <a:sym typeface="Bell MT"/>
              </a:rPr>
              <a:t/>
            </a:r>
            <a:br>
              <a:rPr lang="tr-TR" sz="7000" dirty="0">
                <a:latin typeface="Bell MT"/>
                <a:ea typeface="Bell MT"/>
                <a:cs typeface="Bell MT"/>
                <a:sym typeface="Bell MT"/>
              </a:rPr>
            </a:br>
            <a:r>
              <a:rPr lang="tr-TR" sz="3100" dirty="0">
                <a:solidFill>
                  <a:schemeClr val="bg1"/>
                </a:solidFill>
                <a:latin typeface="Bell MT"/>
                <a:ea typeface="Bell MT"/>
                <a:cs typeface="Bell MT"/>
                <a:sym typeface="Bell MT"/>
              </a:rPr>
              <a:t>2023-2024 Akademik Yılı</a:t>
            </a:r>
            <a:br>
              <a:rPr lang="tr-TR" sz="3100" dirty="0">
                <a:solidFill>
                  <a:schemeClr val="bg1"/>
                </a:solidFill>
                <a:latin typeface="Bell MT"/>
                <a:ea typeface="Bell MT"/>
                <a:cs typeface="Bell MT"/>
                <a:sym typeface="Bell MT"/>
              </a:rPr>
            </a:br>
            <a:r>
              <a:rPr lang="tr-TR" sz="3100" dirty="0">
                <a:solidFill>
                  <a:schemeClr val="bg1"/>
                </a:solidFill>
                <a:latin typeface="Bell MT"/>
                <a:ea typeface="Bell MT"/>
                <a:cs typeface="Bell MT"/>
                <a:sym typeface="Bell MT"/>
              </a:rPr>
              <a:t>Oryantasyon Eğitimi</a:t>
            </a:r>
            <a:endParaRPr sz="3100" dirty="0">
              <a:solidFill>
                <a:schemeClr val="bg1"/>
              </a:solidFill>
              <a:latin typeface="Bell MT"/>
              <a:ea typeface="Bell MT"/>
              <a:cs typeface="Bell MT"/>
              <a:sym typeface="Bell MT"/>
            </a:endParaRPr>
          </a:p>
        </p:txBody>
      </p:sp>
      <p:sp>
        <p:nvSpPr>
          <p:cNvPr id="108" name="Google Shape;108;p1"/>
          <p:cNvSpPr txBox="1"/>
          <p:nvPr/>
        </p:nvSpPr>
        <p:spPr>
          <a:xfrm>
            <a:off x="2560953" y="3737289"/>
            <a:ext cx="6870900" cy="1785600"/>
          </a:xfrm>
          <a:prstGeom prst="rect">
            <a:avLst/>
          </a:prstGeom>
          <a:no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sz="4000" b="1" i="0" u="none" strike="noStrike" cap="none">
                <a:solidFill>
                  <a:srgbClr val="FFFF00"/>
                </a:solidFill>
                <a:latin typeface="Arial"/>
                <a:ea typeface="Arial"/>
                <a:cs typeface="Arial"/>
                <a:sym typeface="Arial"/>
              </a:rPr>
              <a:t>BİLGİ VE BELGE YÖNETİMİ BÖLÜMÜ</a:t>
            </a:r>
            <a:endParaRPr/>
          </a:p>
          <a:p>
            <a:pPr marL="0" marR="0" lvl="0" indent="0" algn="ctr" rtl="0">
              <a:spcBef>
                <a:spcPct val="0"/>
              </a:spcBef>
              <a:spcAft>
                <a:spcPct val="0"/>
              </a:spcAft>
              <a:buNone/>
            </a:pPr>
            <a:endParaRPr sz="3000" b="0" i="0" u="none" strike="noStrike" cap="none">
              <a:solidFill>
                <a:schemeClr val="lt1"/>
              </a:solidFill>
              <a:latin typeface="Calibri"/>
              <a:ea typeface="Calibri"/>
              <a:cs typeface="Calibri"/>
              <a:sym typeface="Calibri"/>
            </a:endParaRP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4589" y="126351"/>
            <a:ext cx="1563627" cy="13959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250" advClick="0" advTm="10227">
        <p14:vortex dir="r"/>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Click="0" advTm="10227">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1000"/>
                                        <p:tgtEl>
                                          <p:spTgt spid="106"/>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8"/>
                                        </p:tgtEl>
                                        <p:attrNameLst>
                                          <p:attrName>style.visibility</p:attrName>
                                        </p:attrNameLst>
                                      </p:cBhvr>
                                      <p:to>
                                        <p:strVal val="visible"/>
                                      </p:to>
                                    </p:set>
                                    <p:animEffect transition="in" filter="fade">
                                      <p:cBhvr>
                                        <p:cTn id="12" dur="75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2060"/>
            </a:gs>
            <a:gs pos="67000">
              <a:srgbClr val="002060"/>
            </a:gs>
            <a:gs pos="99000">
              <a:srgbClr val="ECEAD8"/>
            </a:gs>
            <a:gs pos="100000">
              <a:srgbClr val="000000">
                <a:alpha val="80784"/>
              </a:srgbClr>
            </a:gs>
          </a:gsLst>
          <a:path path="circle">
            <a:fillToRect l="50000" t="50000" r="50000" b="50000"/>
          </a:path>
        </a:gradFill>
        <a:effectLst/>
      </p:bgPr>
    </p:bg>
    <p:spTree>
      <p:nvGrpSpPr>
        <p:cNvPr id="1" name="Shape 194"/>
        <p:cNvGrpSpPr/>
        <p:nvPr/>
      </p:nvGrpSpPr>
      <p:grpSpPr>
        <a:xfrm>
          <a:off x="0" y="0"/>
          <a:ext cx="0" cy="0"/>
          <a:chOff x="0" y="0"/>
          <a:chExt cx="0" cy="0"/>
        </a:xfrm>
      </p:grpSpPr>
      <p:sp>
        <p:nvSpPr>
          <p:cNvPr id="195" name="Google Shape;195;p10"/>
          <p:cNvSpPr txBox="1"/>
          <p:nvPr/>
        </p:nvSpPr>
        <p:spPr>
          <a:xfrm>
            <a:off x="2252133" y="180623"/>
            <a:ext cx="7789333" cy="646331"/>
          </a:xfrm>
          <a:prstGeom prst="rect">
            <a:avLst/>
          </a:prstGeom>
          <a:no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sz="3600" b="1">
                <a:solidFill>
                  <a:schemeClr val="lt1"/>
                </a:solidFill>
                <a:latin typeface="Calibri"/>
                <a:ea typeface="Calibri"/>
                <a:cs typeface="Calibri"/>
                <a:sym typeface="Calibri"/>
              </a:rPr>
              <a:t>Bartın İlinin İlçeleri</a:t>
            </a:r>
            <a:endParaRPr sz="3600" b="1">
              <a:solidFill>
                <a:schemeClr val="lt1"/>
              </a:solidFill>
              <a:latin typeface="Calibri"/>
              <a:ea typeface="Calibri"/>
              <a:cs typeface="Calibri"/>
              <a:sym typeface="Calibri"/>
            </a:endParaRPr>
          </a:p>
        </p:txBody>
      </p:sp>
      <p:sp>
        <p:nvSpPr>
          <p:cNvPr id="196" name="Google Shape;196;p10"/>
          <p:cNvSpPr txBox="1"/>
          <p:nvPr/>
        </p:nvSpPr>
        <p:spPr>
          <a:xfrm>
            <a:off x="257980" y="3363283"/>
            <a:ext cx="3612445" cy="461665"/>
          </a:xfrm>
          <a:prstGeom prst="rect">
            <a:avLst/>
          </a:prstGeom>
          <a:no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sz="2400">
                <a:solidFill>
                  <a:schemeClr val="lt1"/>
                </a:solidFill>
                <a:latin typeface="Calibri"/>
                <a:ea typeface="Calibri"/>
                <a:cs typeface="Calibri"/>
                <a:sym typeface="Calibri"/>
              </a:rPr>
              <a:t>Amasra</a:t>
            </a:r>
            <a:endParaRPr/>
          </a:p>
        </p:txBody>
      </p:sp>
      <p:sp>
        <p:nvSpPr>
          <p:cNvPr id="197" name="Google Shape;197;p10"/>
          <p:cNvSpPr txBox="1"/>
          <p:nvPr/>
        </p:nvSpPr>
        <p:spPr>
          <a:xfrm>
            <a:off x="5159022" y="1569156"/>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pic>
        <p:nvPicPr>
          <p:cNvPr id="198" name="Google Shape;198;p10"/>
          <p:cNvPicPr preferRelativeResize="0"/>
          <p:nvPr/>
        </p:nvPicPr>
        <p:blipFill>
          <a:blip r:embed="rId3">
            <a:alphaModFix/>
          </a:blip>
          <a:stretch>
            <a:fillRect/>
          </a:stretch>
        </p:blipFill>
        <p:spPr>
          <a:xfrm>
            <a:off x="1479584" y="730577"/>
            <a:ext cx="4805742" cy="2746401"/>
          </a:xfrm>
          <a:prstGeom prst="rect">
            <a:avLst/>
          </a:prstGeom>
          <a:noFill/>
          <a:ln>
            <a:noFill/>
          </a:ln>
        </p:spPr>
      </p:pic>
      <p:pic>
        <p:nvPicPr>
          <p:cNvPr id="199" name="Google Shape;199;p10"/>
          <p:cNvPicPr preferRelativeResize="0"/>
          <p:nvPr/>
        </p:nvPicPr>
        <p:blipFill>
          <a:blip r:embed="rId4">
            <a:alphaModFix/>
          </a:blip>
          <a:stretch>
            <a:fillRect/>
          </a:stretch>
        </p:blipFill>
        <p:spPr>
          <a:xfrm>
            <a:off x="7336081" y="719271"/>
            <a:ext cx="4195586" cy="2797057"/>
          </a:xfrm>
          <a:prstGeom prst="rect">
            <a:avLst/>
          </a:prstGeom>
          <a:noFill/>
          <a:ln>
            <a:noFill/>
          </a:ln>
        </p:spPr>
      </p:pic>
      <p:sp>
        <p:nvSpPr>
          <p:cNvPr id="200" name="Google Shape;200;p10"/>
          <p:cNvSpPr txBox="1"/>
          <p:nvPr/>
        </p:nvSpPr>
        <p:spPr>
          <a:xfrm>
            <a:off x="8979052" y="3398063"/>
            <a:ext cx="3612445" cy="461665"/>
          </a:xfrm>
          <a:prstGeom prst="rect">
            <a:avLst/>
          </a:prstGeom>
          <a:no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sz="2400">
                <a:solidFill>
                  <a:schemeClr val="lt1"/>
                </a:solidFill>
                <a:latin typeface="Calibri"/>
                <a:ea typeface="Calibri"/>
                <a:cs typeface="Calibri"/>
                <a:sym typeface="Calibri"/>
              </a:rPr>
              <a:t>Kurucaşile</a:t>
            </a:r>
            <a:endParaRPr/>
          </a:p>
        </p:txBody>
      </p:sp>
      <p:pic>
        <p:nvPicPr>
          <p:cNvPr id="201" name="Google Shape;201;p10"/>
          <p:cNvPicPr preferRelativeResize="0"/>
          <p:nvPr/>
        </p:nvPicPr>
        <p:blipFill>
          <a:blip r:embed="rId5">
            <a:alphaModFix/>
          </a:blip>
          <a:stretch>
            <a:fillRect/>
          </a:stretch>
        </p:blipFill>
        <p:spPr>
          <a:xfrm>
            <a:off x="4395803" y="3594116"/>
            <a:ext cx="3893977" cy="2595985"/>
          </a:xfrm>
          <a:prstGeom prst="rect">
            <a:avLst/>
          </a:prstGeom>
          <a:noFill/>
          <a:ln>
            <a:noFill/>
          </a:ln>
        </p:spPr>
      </p:pic>
      <p:sp>
        <p:nvSpPr>
          <p:cNvPr id="202" name="Google Shape;202;p10"/>
          <p:cNvSpPr txBox="1"/>
          <p:nvPr/>
        </p:nvSpPr>
        <p:spPr>
          <a:xfrm>
            <a:off x="4479103" y="6087437"/>
            <a:ext cx="3612445" cy="461665"/>
          </a:xfrm>
          <a:prstGeom prst="rect">
            <a:avLst/>
          </a:prstGeom>
          <a:no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sz="2400">
                <a:solidFill>
                  <a:schemeClr val="lt1"/>
                </a:solidFill>
                <a:latin typeface="Calibri"/>
                <a:ea typeface="Calibri"/>
                <a:cs typeface="Calibri"/>
                <a:sym typeface="Calibri"/>
              </a:rPr>
              <a:t>Ulus</a:t>
            </a: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4593">
        <p14:ferris dir="l"/>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Click="0" advTm="24593">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97280" y="286603"/>
            <a:ext cx="9583420" cy="678597"/>
          </a:xfrm>
        </p:spPr>
        <p:txBody>
          <a:bodyPr>
            <a:normAutofit/>
          </a:bodyPr>
          <a:lstStyle/>
          <a:p>
            <a:pPr algn="ctr"/>
            <a:r>
              <a:rPr lang="tr-TR" sz="3600" b="1" dirty="0"/>
              <a:t>ÖĞRENCİ KULÜBÜ</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80" y="1742850"/>
            <a:ext cx="10408920" cy="3251585"/>
          </a:xfrm>
          <a:prstGeom prst="rect">
            <a:avLst/>
          </a:prstGeom>
        </p:spPr>
      </p:pic>
      <p:sp>
        <p:nvSpPr>
          <p:cNvPr id="5" name="Metin kutusu 4"/>
          <p:cNvSpPr txBox="1"/>
          <p:nvPr/>
        </p:nvSpPr>
        <p:spPr>
          <a:xfrm>
            <a:off x="1358900" y="4994435"/>
            <a:ext cx="7112000" cy="1384995"/>
          </a:xfrm>
          <a:prstGeom prst="rect">
            <a:avLst/>
          </a:prstGeom>
          <a:noFill/>
        </p:spPr>
        <p:txBody>
          <a:bodyPr wrap="square" rtlCol="0">
            <a:spAutoFit/>
          </a:bodyPr>
          <a:lstStyle/>
          <a:p>
            <a:r>
              <a:rPr lang="tr-TR" b="1" dirty="0"/>
              <a:t>Web Sitesi </a:t>
            </a:r>
            <a:r>
              <a:rPr lang="tr-TR" dirty="0"/>
              <a:t>: </a:t>
            </a:r>
            <a:r>
              <a:rPr lang="tr-TR" dirty="0">
                <a:hlinkClick r:id="rId3"/>
              </a:rPr>
              <a:t>https://bilge74.bartin.edu.tr/</a:t>
            </a:r>
            <a:endParaRPr lang="tr-TR" dirty="0"/>
          </a:p>
          <a:p>
            <a:endParaRPr lang="tr-TR" dirty="0"/>
          </a:p>
          <a:p>
            <a:r>
              <a:rPr lang="tr-TR" b="1" dirty="0"/>
              <a:t>Akademik Danışman</a:t>
            </a:r>
            <a:r>
              <a:rPr lang="tr-TR" dirty="0"/>
              <a:t>: Arş. Gör. Hasan Öztürk</a:t>
            </a:r>
          </a:p>
          <a:p>
            <a:endParaRPr lang="tr-TR" dirty="0"/>
          </a:p>
          <a:p>
            <a:r>
              <a:rPr lang="tr-TR" b="1" dirty="0"/>
              <a:t>Kulüp Başkanı</a:t>
            </a:r>
            <a:r>
              <a:rPr lang="tr-TR" dirty="0"/>
              <a:t>: Çağlar Erbil  </a:t>
            </a:r>
          </a:p>
          <a:p>
            <a:r>
              <a:rPr lang="tr-TR" dirty="0"/>
              <a:t>  </a:t>
            </a:r>
          </a:p>
        </p:txBody>
      </p:sp>
    </p:spTree>
    <p:extLst>
      <p:ext uri="{BB962C8B-B14F-4D97-AF65-F5344CB8AC3E}">
        <p14:creationId xmlns:p14="http://schemas.microsoft.com/office/powerpoint/2010/main" val="3333808751"/>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97280" y="286603"/>
            <a:ext cx="7741920" cy="1046897"/>
          </a:xfrm>
        </p:spPr>
        <p:txBody>
          <a:bodyPr/>
          <a:lstStyle/>
          <a:p>
            <a:r>
              <a:rPr lang="tr-TR" dirty="0"/>
              <a:t>Kulüp Sosyal Medya Hesapları</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292" y="2878317"/>
            <a:ext cx="6371888" cy="2918140"/>
          </a:xfrm>
          <a:prstGeom prst="rect">
            <a:avLst/>
          </a:prstGeom>
        </p:spPr>
      </p:pic>
      <p:sp>
        <p:nvSpPr>
          <p:cNvPr id="5" name="Metin kutusu 4"/>
          <p:cNvSpPr txBox="1"/>
          <p:nvPr/>
        </p:nvSpPr>
        <p:spPr>
          <a:xfrm>
            <a:off x="767080" y="2311400"/>
            <a:ext cx="1557020" cy="317500"/>
          </a:xfrm>
          <a:prstGeom prst="rect">
            <a:avLst/>
          </a:prstGeom>
          <a:noFill/>
        </p:spPr>
        <p:txBody>
          <a:bodyPr wrap="square" rtlCol="0">
            <a:spAutoFit/>
          </a:bodyPr>
          <a:lstStyle/>
          <a:p>
            <a:r>
              <a:rPr lang="tr-TR" b="1" dirty="0"/>
              <a:t>INSTAGRAM</a:t>
            </a:r>
          </a:p>
        </p:txBody>
      </p:sp>
      <p:sp>
        <p:nvSpPr>
          <p:cNvPr id="7" name="Metin kutusu 6"/>
          <p:cNvSpPr txBox="1"/>
          <p:nvPr/>
        </p:nvSpPr>
        <p:spPr>
          <a:xfrm>
            <a:off x="6647180" y="2209800"/>
            <a:ext cx="1557020" cy="317500"/>
          </a:xfrm>
          <a:prstGeom prst="rect">
            <a:avLst/>
          </a:prstGeom>
          <a:noFill/>
        </p:spPr>
        <p:txBody>
          <a:bodyPr wrap="square" rtlCol="0">
            <a:spAutoFit/>
          </a:bodyPr>
          <a:lstStyle/>
          <a:p>
            <a:r>
              <a:rPr lang="tr-TR" b="1" dirty="0"/>
              <a:t>TWITTER (X)</a:t>
            </a:r>
          </a:p>
        </p:txBody>
      </p:sp>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1599" y="2628900"/>
            <a:ext cx="4095202" cy="3416974"/>
          </a:xfrm>
          <a:prstGeom prst="rect">
            <a:avLst/>
          </a:prstGeom>
        </p:spPr>
      </p:pic>
    </p:spTree>
    <p:extLst>
      <p:ext uri="{BB962C8B-B14F-4D97-AF65-F5344CB8AC3E}">
        <p14:creationId xmlns:p14="http://schemas.microsoft.com/office/powerpoint/2010/main" val="3735721056"/>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97280" y="286603"/>
            <a:ext cx="8262620" cy="754797"/>
          </a:xfrm>
        </p:spPr>
        <p:txBody>
          <a:bodyPr>
            <a:normAutofit/>
          </a:bodyPr>
          <a:lstStyle/>
          <a:p>
            <a:r>
              <a:rPr lang="tr-TR" sz="4400" b="1" dirty="0"/>
              <a:t>Bölüm Sosyal Medya Hesapları</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80" y="1962858"/>
            <a:ext cx="4432715" cy="3580270"/>
          </a:xfrm>
          <a:prstGeom prst="rect">
            <a:avLst/>
          </a:prstGeom>
        </p:spPr>
      </p:pic>
      <p:sp>
        <p:nvSpPr>
          <p:cNvPr id="5" name="Metin kutusu 4"/>
          <p:cNvSpPr txBox="1"/>
          <p:nvPr/>
        </p:nvSpPr>
        <p:spPr>
          <a:xfrm>
            <a:off x="1224280" y="1343379"/>
            <a:ext cx="1557020" cy="317500"/>
          </a:xfrm>
          <a:prstGeom prst="rect">
            <a:avLst/>
          </a:prstGeom>
          <a:noFill/>
        </p:spPr>
        <p:txBody>
          <a:bodyPr wrap="square" rtlCol="0">
            <a:spAutoFit/>
          </a:bodyPr>
          <a:lstStyle/>
          <a:p>
            <a:r>
              <a:rPr lang="tr-TR" b="1" dirty="0"/>
              <a:t>TWITTER (X)</a:t>
            </a:r>
          </a:p>
        </p:txBody>
      </p:sp>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2485" y="1962858"/>
            <a:ext cx="4716520" cy="3327729"/>
          </a:xfrm>
          <a:prstGeom prst="rect">
            <a:avLst/>
          </a:prstGeom>
        </p:spPr>
      </p:pic>
      <p:sp>
        <p:nvSpPr>
          <p:cNvPr id="7" name="Metin kutusu 6"/>
          <p:cNvSpPr txBox="1"/>
          <p:nvPr/>
        </p:nvSpPr>
        <p:spPr>
          <a:xfrm>
            <a:off x="7637780" y="1343379"/>
            <a:ext cx="1557020" cy="317500"/>
          </a:xfrm>
          <a:prstGeom prst="rect">
            <a:avLst/>
          </a:prstGeom>
          <a:noFill/>
        </p:spPr>
        <p:txBody>
          <a:bodyPr wrap="square" rtlCol="0">
            <a:spAutoFit/>
          </a:bodyPr>
          <a:lstStyle/>
          <a:p>
            <a:r>
              <a:rPr lang="tr-TR" b="1" dirty="0"/>
              <a:t>YOUTUBE</a:t>
            </a:r>
          </a:p>
        </p:txBody>
      </p:sp>
    </p:spTree>
    <p:extLst>
      <p:ext uri="{BB962C8B-B14F-4D97-AF65-F5344CB8AC3E}">
        <p14:creationId xmlns:p14="http://schemas.microsoft.com/office/powerpoint/2010/main" val="2249632664"/>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2060"/>
            </a:gs>
            <a:gs pos="67000">
              <a:srgbClr val="002060"/>
            </a:gs>
            <a:gs pos="99000">
              <a:srgbClr val="ECEAD8"/>
            </a:gs>
            <a:gs pos="100000">
              <a:srgbClr val="000000">
                <a:alpha val="80784"/>
              </a:srgbClr>
            </a:gs>
          </a:gsLst>
          <a:path path="circle">
            <a:fillToRect l="50000" t="50000" r="50000" b="50000"/>
          </a:path>
        </a:gradFill>
        <a:effectLst/>
      </p:bgPr>
    </p:bg>
    <p:spTree>
      <p:nvGrpSpPr>
        <p:cNvPr id="1" name="Shape 427"/>
        <p:cNvGrpSpPr/>
        <p:nvPr/>
      </p:nvGrpSpPr>
      <p:grpSpPr>
        <a:xfrm>
          <a:off x="0" y="0"/>
          <a:ext cx="0" cy="0"/>
          <a:chOff x="0" y="0"/>
          <a:chExt cx="0" cy="0"/>
        </a:xfrm>
      </p:grpSpPr>
      <p:sp>
        <p:nvSpPr>
          <p:cNvPr id="428" name="Google Shape;428;p37"/>
          <p:cNvSpPr txBox="1"/>
          <p:nvPr/>
        </p:nvSpPr>
        <p:spPr>
          <a:xfrm>
            <a:off x="2020711" y="1738488"/>
            <a:ext cx="8207022" cy="3262432"/>
          </a:xfrm>
          <a:prstGeom prst="rect">
            <a:avLst/>
          </a:prstGeom>
          <a:no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sz="5400" b="1">
                <a:solidFill>
                  <a:schemeClr val="lt1"/>
                </a:solidFill>
                <a:latin typeface="Comic Sans MS"/>
                <a:ea typeface="Comic Sans MS"/>
                <a:cs typeface="Comic Sans MS"/>
                <a:sym typeface="Comic Sans MS"/>
              </a:rPr>
              <a:t>Bartın Üniversitesi </a:t>
            </a:r>
            <a:endParaRPr sz="5400" b="1">
              <a:solidFill>
                <a:schemeClr val="lt1"/>
              </a:solidFill>
              <a:latin typeface="Comic Sans MS"/>
              <a:ea typeface="Comic Sans MS"/>
              <a:cs typeface="Comic Sans MS"/>
              <a:sym typeface="Comic Sans MS"/>
            </a:endParaRPr>
          </a:p>
          <a:p>
            <a:pPr marL="0" marR="0" lvl="0" indent="0" algn="ctr" rtl="0">
              <a:spcBef>
                <a:spcPct val="0"/>
              </a:spcBef>
              <a:spcAft>
                <a:spcPct val="0"/>
              </a:spcAft>
              <a:buNone/>
            </a:pPr>
            <a:r>
              <a:rPr lang="tr-TR" sz="4000" b="1">
                <a:solidFill>
                  <a:schemeClr val="lt1"/>
                </a:solidFill>
                <a:latin typeface="Comic Sans MS"/>
                <a:ea typeface="Comic Sans MS"/>
                <a:cs typeface="Comic Sans MS"/>
                <a:sym typeface="Comic Sans MS"/>
              </a:rPr>
              <a:t>Bilgi ve Belge Yönetimi Bölümü </a:t>
            </a:r>
            <a:r>
              <a:rPr lang="tr-TR" sz="5400" b="1">
                <a:solidFill>
                  <a:schemeClr val="lt1"/>
                </a:solidFill>
                <a:latin typeface="Comic Sans MS"/>
                <a:ea typeface="Comic Sans MS"/>
                <a:cs typeface="Comic Sans MS"/>
                <a:sym typeface="Comic Sans MS"/>
              </a:rPr>
              <a:t>Ailesine </a:t>
            </a:r>
            <a:endParaRPr/>
          </a:p>
          <a:p>
            <a:pPr marL="0" marR="0" lvl="0" indent="0" algn="ctr" rtl="0">
              <a:spcBef>
                <a:spcPct val="0"/>
              </a:spcBef>
              <a:spcAft>
                <a:spcPct val="0"/>
              </a:spcAft>
              <a:buNone/>
            </a:pPr>
            <a:r>
              <a:rPr lang="tr-TR" sz="5400" b="1">
                <a:solidFill>
                  <a:schemeClr val="lt1"/>
                </a:solidFill>
                <a:latin typeface="Comic Sans MS"/>
                <a:ea typeface="Comic Sans MS"/>
                <a:cs typeface="Comic Sans MS"/>
                <a:sym typeface="Comic Sans MS"/>
              </a:rPr>
              <a:t>Hoşgeldiniz…</a:t>
            </a:r>
            <a:endParaRPr sz="5400" b="1">
              <a:solidFill>
                <a:schemeClr val="lt1"/>
              </a:solidFill>
              <a:latin typeface="Comic Sans MS"/>
              <a:ea typeface="Comic Sans MS"/>
              <a:cs typeface="Comic Sans MS"/>
              <a:sym typeface="Comic Sans MS"/>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4593">
        <p14:ferris dir="l"/>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Click="0" advTm="24593">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432"/>
        <p:cNvGrpSpPr/>
        <p:nvPr/>
      </p:nvGrpSpPr>
      <p:grpSpPr>
        <a:xfrm>
          <a:off x="0" y="0"/>
          <a:ext cx="0" cy="0"/>
          <a:chOff x="0" y="0"/>
          <a:chExt cx="0" cy="0"/>
        </a:xfrm>
      </p:grpSpPr>
      <p:pic>
        <p:nvPicPr>
          <p:cNvPr id="433" name="Google Shape;433;p38"/>
          <p:cNvPicPr preferRelativeResize="0">
            <a:picLocks noGrp="1"/>
          </p:cNvPicPr>
          <p:nvPr>
            <p:ph type="body" idx="1"/>
          </p:nvPr>
        </p:nvPicPr>
        <p:blipFill>
          <a:blip r:embed="rId3">
            <a:alphaModFix/>
          </a:blip>
          <a:stretch>
            <a:fillRect/>
          </a:stretch>
        </p:blipFill>
        <p:spPr>
          <a:xfrm>
            <a:off x="723901" y="0"/>
            <a:ext cx="10153650" cy="639042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400" advClick="0" advTm="4786">
        <p14:reveal/>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Click="0" advTm="4786">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2060"/>
            </a:gs>
            <a:gs pos="67000">
              <a:srgbClr val="002060"/>
            </a:gs>
            <a:gs pos="99000">
              <a:srgbClr val="ECEAD8"/>
            </a:gs>
            <a:gs pos="100000">
              <a:srgbClr val="000000">
                <a:alpha val="80784"/>
              </a:srgbClr>
            </a:gs>
          </a:gsLst>
          <a:path path="circle">
            <a:fillToRect l="50000" t="50000" r="50000" b="50000"/>
          </a:path>
        </a:gradFill>
        <a:effectLst/>
      </p:bgPr>
    </p:bg>
    <p:spTree>
      <p:nvGrpSpPr>
        <p:cNvPr id="1" name="Shape 207"/>
        <p:cNvGrpSpPr/>
        <p:nvPr/>
      </p:nvGrpSpPr>
      <p:grpSpPr>
        <a:xfrm>
          <a:off x="0" y="0"/>
          <a:ext cx="0" cy="0"/>
          <a:chOff x="0" y="0"/>
          <a:chExt cx="0" cy="0"/>
        </a:xfrm>
      </p:grpSpPr>
      <p:sp>
        <p:nvSpPr>
          <p:cNvPr id="208" name="Google Shape;208;p11"/>
          <p:cNvSpPr txBox="1"/>
          <p:nvPr/>
        </p:nvSpPr>
        <p:spPr>
          <a:xfrm>
            <a:off x="2252133" y="180623"/>
            <a:ext cx="7789333" cy="646331"/>
          </a:xfrm>
          <a:prstGeom prst="rect">
            <a:avLst/>
          </a:prstGeom>
          <a:no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sz="3600" b="1">
                <a:solidFill>
                  <a:schemeClr val="lt1"/>
                </a:solidFill>
                <a:latin typeface="Calibri"/>
                <a:ea typeface="Calibri"/>
                <a:cs typeface="Calibri"/>
                <a:sym typeface="Calibri"/>
              </a:rPr>
              <a:t>ÖĞRENCİ YURTLARI</a:t>
            </a:r>
            <a:endParaRPr sz="3600" b="1">
              <a:solidFill>
                <a:schemeClr val="lt1"/>
              </a:solidFill>
              <a:latin typeface="Calibri"/>
              <a:ea typeface="Calibri"/>
              <a:cs typeface="Calibri"/>
              <a:sym typeface="Calibri"/>
            </a:endParaRPr>
          </a:p>
        </p:txBody>
      </p:sp>
      <p:pic>
        <p:nvPicPr>
          <p:cNvPr id="209" name="Google Shape;209;p11"/>
          <p:cNvPicPr preferRelativeResize="0"/>
          <p:nvPr/>
        </p:nvPicPr>
        <p:blipFill>
          <a:blip r:embed="rId3">
            <a:alphaModFix/>
          </a:blip>
          <a:stretch>
            <a:fillRect/>
          </a:stretch>
        </p:blipFill>
        <p:spPr>
          <a:xfrm>
            <a:off x="908402" y="951131"/>
            <a:ext cx="4228042" cy="5271559"/>
          </a:xfrm>
          <a:prstGeom prst="rect">
            <a:avLst/>
          </a:prstGeom>
          <a:noFill/>
          <a:ln>
            <a:noFill/>
          </a:ln>
        </p:spPr>
      </p:pic>
      <p:pic>
        <p:nvPicPr>
          <p:cNvPr id="210" name="Google Shape;210;p11"/>
          <p:cNvPicPr preferRelativeResize="0"/>
          <p:nvPr/>
        </p:nvPicPr>
        <p:blipFill>
          <a:blip r:embed="rId4">
            <a:alphaModFix/>
          </a:blip>
          <a:stretch>
            <a:fillRect/>
          </a:stretch>
        </p:blipFill>
        <p:spPr>
          <a:xfrm>
            <a:off x="6378223" y="951130"/>
            <a:ext cx="4323644" cy="52687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24593">
        <p14:ferris dir="l"/>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Click="0" advTm="24593">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2060"/>
            </a:gs>
            <a:gs pos="67000">
              <a:srgbClr val="002060"/>
            </a:gs>
            <a:gs pos="99000">
              <a:srgbClr val="ECEAD8"/>
            </a:gs>
            <a:gs pos="100000">
              <a:srgbClr val="000000">
                <a:alpha val="80784"/>
              </a:srgbClr>
            </a:gs>
          </a:gsLst>
          <a:path path="circle">
            <a:fillToRect l="50000" t="50000" r="50000" b="50000"/>
          </a:path>
        </a:gradFill>
        <a:effectLst/>
      </p:bgPr>
    </p:bg>
    <p:spTree>
      <p:nvGrpSpPr>
        <p:cNvPr id="1" name="Shape 215"/>
        <p:cNvGrpSpPr/>
        <p:nvPr/>
      </p:nvGrpSpPr>
      <p:grpSpPr>
        <a:xfrm>
          <a:off x="0" y="0"/>
          <a:ext cx="0" cy="0"/>
          <a:chOff x="0" y="0"/>
          <a:chExt cx="0" cy="0"/>
        </a:xfrm>
      </p:grpSpPr>
      <p:sp>
        <p:nvSpPr>
          <p:cNvPr id="216" name="Google Shape;216;p12"/>
          <p:cNvSpPr txBox="1"/>
          <p:nvPr/>
        </p:nvSpPr>
        <p:spPr>
          <a:xfrm>
            <a:off x="2252133" y="180623"/>
            <a:ext cx="7789333" cy="646331"/>
          </a:xfrm>
          <a:prstGeom prst="rect">
            <a:avLst/>
          </a:prstGeom>
          <a:no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sz="3600" b="1">
                <a:solidFill>
                  <a:schemeClr val="lt1"/>
                </a:solidFill>
                <a:latin typeface="Calibri"/>
                <a:ea typeface="Calibri"/>
                <a:cs typeface="Calibri"/>
                <a:sym typeface="Calibri"/>
              </a:rPr>
              <a:t>ÖĞRENCİ YURTLARI</a:t>
            </a:r>
            <a:endParaRPr sz="3600" b="1">
              <a:solidFill>
                <a:schemeClr val="lt1"/>
              </a:solidFill>
              <a:latin typeface="Calibri"/>
              <a:ea typeface="Calibri"/>
              <a:cs typeface="Calibri"/>
              <a:sym typeface="Calibri"/>
            </a:endParaRPr>
          </a:p>
        </p:txBody>
      </p:sp>
      <p:pic>
        <p:nvPicPr>
          <p:cNvPr id="218" name="Google Shape;218;p12"/>
          <p:cNvPicPr preferRelativeResize="0"/>
          <p:nvPr/>
        </p:nvPicPr>
        <p:blipFill>
          <a:blip r:embed="rId3">
            <a:alphaModFix/>
          </a:blip>
          <a:stretch>
            <a:fillRect/>
          </a:stretch>
        </p:blipFill>
        <p:spPr>
          <a:xfrm>
            <a:off x="1221895" y="950245"/>
            <a:ext cx="4456216" cy="5518123"/>
          </a:xfrm>
          <a:prstGeom prst="rect">
            <a:avLst/>
          </a:prstGeom>
          <a:noFill/>
          <a:ln>
            <a:noFill/>
          </a:ln>
        </p:spPr>
      </p:pic>
      <p:sp>
        <p:nvSpPr>
          <p:cNvPr id="3" name="Dikdörtgen 2"/>
          <p:cNvSpPr/>
          <p:nvPr/>
        </p:nvSpPr>
        <p:spPr>
          <a:xfrm>
            <a:off x="6146799" y="950245"/>
            <a:ext cx="5104781" cy="646331"/>
          </a:xfrm>
          <a:prstGeom prst="rect">
            <a:avLst/>
          </a:prstGeom>
        </p:spPr>
        <p:txBody>
          <a:bodyPr wrap="square">
            <a:spAutoFit/>
          </a:bodyPr>
          <a:lstStyle/>
          <a:p>
            <a:r>
              <a:rPr lang="tr-TR" sz="1800" b="1">
                <a:solidFill>
                  <a:srgbClr val="0070C0"/>
                </a:solidFill>
              </a:rPr>
              <a:t>Mehmet Rıfat Efendi KYK Erkek Öğrenci Yurdu</a:t>
            </a:r>
          </a:p>
        </p:txBody>
      </p:sp>
      <p:pic>
        <p:nvPicPr>
          <p:cNvPr id="4" name="Resim 3"/>
          <p:cNvPicPr>
            <a:picLocks noChangeAspect="1"/>
          </p:cNvPicPr>
          <p:nvPr/>
        </p:nvPicPr>
        <p:blipFill>
          <a:blip r:embed="rId4"/>
          <a:stretch>
            <a:fillRect/>
          </a:stretch>
        </p:blipFill>
        <p:spPr>
          <a:xfrm>
            <a:off x="6021660" y="1719867"/>
            <a:ext cx="5051501" cy="47485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4593">
        <p14:ferris dir="l"/>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Click="0" advTm="24593">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2060"/>
            </a:gs>
            <a:gs pos="67000">
              <a:srgbClr val="002060"/>
            </a:gs>
            <a:gs pos="99000">
              <a:srgbClr val="ECEAD8"/>
            </a:gs>
            <a:gs pos="100000">
              <a:srgbClr val="000000">
                <a:alpha val="80784"/>
              </a:srgbClr>
            </a:gs>
          </a:gsLst>
          <a:path path="circle">
            <a:fillToRect l="50000" t="50000" r="50000" b="50000"/>
          </a:path>
        </a:gradFill>
        <a:effectLst/>
      </p:bgPr>
    </p:bg>
    <p:spTree>
      <p:nvGrpSpPr>
        <p:cNvPr id="1" name="Shape 223"/>
        <p:cNvGrpSpPr/>
        <p:nvPr/>
      </p:nvGrpSpPr>
      <p:grpSpPr>
        <a:xfrm>
          <a:off x="0" y="0"/>
          <a:ext cx="0" cy="0"/>
          <a:chOff x="0" y="0"/>
          <a:chExt cx="0" cy="0"/>
        </a:xfrm>
      </p:grpSpPr>
      <p:sp>
        <p:nvSpPr>
          <p:cNvPr id="224" name="Google Shape;224;p13"/>
          <p:cNvSpPr txBox="1"/>
          <p:nvPr/>
        </p:nvSpPr>
        <p:spPr>
          <a:xfrm>
            <a:off x="2407391" y="0"/>
            <a:ext cx="7789333" cy="646331"/>
          </a:xfrm>
          <a:prstGeom prst="rect">
            <a:avLst/>
          </a:prstGeom>
          <a:no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sz="3600" b="1">
                <a:solidFill>
                  <a:schemeClr val="lt1"/>
                </a:solidFill>
                <a:latin typeface="Calibri"/>
                <a:ea typeface="Calibri"/>
                <a:cs typeface="Calibri"/>
                <a:sym typeface="Calibri"/>
              </a:rPr>
              <a:t>ÖĞRENCİ YURTLARI</a:t>
            </a:r>
            <a:endParaRPr sz="3600" b="1">
              <a:solidFill>
                <a:schemeClr val="lt1"/>
              </a:solidFill>
              <a:latin typeface="Calibri"/>
              <a:ea typeface="Calibri"/>
              <a:cs typeface="Calibri"/>
              <a:sym typeface="Calibri"/>
            </a:endParaRPr>
          </a:p>
        </p:txBody>
      </p:sp>
      <p:pic>
        <p:nvPicPr>
          <p:cNvPr id="225" name="Google Shape;225;p13"/>
          <p:cNvPicPr preferRelativeResize="0"/>
          <p:nvPr/>
        </p:nvPicPr>
        <p:blipFill>
          <a:blip r:embed="rId3">
            <a:alphaModFix/>
          </a:blip>
          <a:stretch>
            <a:fillRect/>
          </a:stretch>
        </p:blipFill>
        <p:spPr>
          <a:xfrm>
            <a:off x="3649169" y="646331"/>
            <a:ext cx="5305778" cy="60263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24593">
        <p14:ferris dir="l"/>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Click="0" advTm="24593">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2060"/>
            </a:gs>
            <a:gs pos="31000">
              <a:srgbClr val="002060"/>
            </a:gs>
            <a:gs pos="95000">
              <a:srgbClr val="ECEAD8"/>
            </a:gs>
            <a:gs pos="100000">
              <a:srgbClr val="000000">
                <a:alpha val="80784"/>
              </a:srgbClr>
            </a:gs>
          </a:gsLst>
          <a:path path="circle">
            <a:fillToRect l="50000" t="50000" r="50000" b="50000"/>
          </a:path>
        </a:gradFill>
        <a:effectLst/>
      </p:bgPr>
    </p:bg>
    <p:spTree>
      <p:nvGrpSpPr>
        <p:cNvPr id="1" name="Shape 238"/>
        <p:cNvGrpSpPr/>
        <p:nvPr/>
      </p:nvGrpSpPr>
      <p:grpSpPr>
        <a:xfrm>
          <a:off x="0" y="0"/>
          <a:ext cx="0" cy="0"/>
          <a:chOff x="0" y="0"/>
          <a:chExt cx="0" cy="0"/>
        </a:xfrm>
      </p:grpSpPr>
      <p:sp>
        <p:nvSpPr>
          <p:cNvPr id="239" name="Google Shape;239;p15"/>
          <p:cNvSpPr txBox="1"/>
          <p:nvPr/>
        </p:nvSpPr>
        <p:spPr>
          <a:xfrm>
            <a:off x="1409969" y="5690849"/>
            <a:ext cx="3019592" cy="523220"/>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sz="1400" b="1">
                <a:solidFill>
                  <a:srgbClr val="FFFFFF"/>
                </a:solidFill>
                <a:latin typeface="Calibri"/>
                <a:ea typeface="Calibri"/>
                <a:cs typeface="Calibri"/>
                <a:sym typeface="Calibri"/>
              </a:rPr>
              <a:t>Doç</a:t>
            </a:r>
            <a:r>
              <a:rPr lang="tr-TR" b="1">
                <a:solidFill>
                  <a:srgbClr val="FFFFFF"/>
                </a:solidFill>
                <a:latin typeface="Calibri"/>
                <a:ea typeface="Calibri"/>
                <a:cs typeface="Calibri"/>
                <a:sym typeface="Calibri"/>
              </a:rPr>
              <a:t>. </a:t>
            </a:r>
            <a:r>
              <a:rPr lang="tr-TR" sz="1400" b="1">
                <a:solidFill>
                  <a:srgbClr val="FFFFFF"/>
                </a:solidFill>
                <a:latin typeface="Calibri"/>
                <a:ea typeface="Calibri"/>
                <a:cs typeface="Calibri"/>
                <a:sym typeface="Calibri"/>
              </a:rPr>
              <a:t>Dr. Ahmet ALTAY</a:t>
            </a:r>
            <a:endParaRPr/>
          </a:p>
          <a:p>
            <a:pPr marL="0" marR="0" lvl="0" indent="0" algn="ctr" rtl="0">
              <a:spcBef>
                <a:spcPct val="0"/>
              </a:spcBef>
              <a:spcAft>
                <a:spcPct val="0"/>
              </a:spcAft>
              <a:buNone/>
            </a:pPr>
            <a:r>
              <a:rPr lang="tr-TR" sz="1400" b="1">
                <a:solidFill>
                  <a:srgbClr val="FFFFFF"/>
                </a:solidFill>
                <a:latin typeface="Calibri"/>
                <a:ea typeface="Calibri"/>
                <a:cs typeface="Calibri"/>
                <a:sym typeface="Calibri"/>
              </a:rPr>
              <a:t>Dekan Yardımcısı</a:t>
            </a:r>
            <a:endParaRPr/>
          </a:p>
        </p:txBody>
      </p:sp>
      <p:pic>
        <p:nvPicPr>
          <p:cNvPr id="241" name="Google Shape;241;p15"/>
          <p:cNvPicPr preferRelativeResize="0"/>
          <p:nvPr/>
        </p:nvPicPr>
        <p:blipFill>
          <a:blip r:embed="rId3">
            <a:alphaModFix/>
          </a:blip>
          <a:srcRect l="30629" r="10932"/>
          <a:stretch>
            <a:fillRect/>
          </a:stretch>
        </p:blipFill>
        <p:spPr>
          <a:xfrm>
            <a:off x="5251272" y="3962174"/>
            <a:ext cx="2042879" cy="1990285"/>
          </a:xfrm>
          <a:prstGeom prst="roundRect">
            <a:avLst>
              <a:gd name="adj" fmla="val 16667"/>
            </a:avLst>
          </a:prstGeom>
          <a:noFill/>
          <a:ln>
            <a:noFill/>
          </a:ln>
          <a:effectLst>
            <a:outerShdw blurRad="149987" dist="250190" dir="8460000" algn="ctr">
              <a:srgbClr val="000000">
                <a:alpha val="27843"/>
              </a:srgbClr>
            </a:outerShdw>
          </a:effectLst>
        </p:spPr>
      </p:pic>
      <p:sp>
        <p:nvSpPr>
          <p:cNvPr id="242" name="Google Shape;242;p15"/>
          <p:cNvSpPr txBox="1"/>
          <p:nvPr/>
        </p:nvSpPr>
        <p:spPr>
          <a:xfrm>
            <a:off x="5123989" y="3117631"/>
            <a:ext cx="2245659" cy="584775"/>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sz="1600" b="1">
                <a:solidFill>
                  <a:srgbClr val="FFFFFF"/>
                </a:solidFill>
                <a:latin typeface="Calibri"/>
                <a:ea typeface="Calibri"/>
                <a:cs typeface="Calibri"/>
                <a:sym typeface="Calibri"/>
              </a:rPr>
              <a:t>Prof. Dr. Sedat YAZICI</a:t>
            </a:r>
            <a:endParaRPr/>
          </a:p>
          <a:p>
            <a:pPr marL="0" marR="0" lvl="0" indent="0" algn="ctr" rtl="0">
              <a:spcBef>
                <a:spcPct val="0"/>
              </a:spcBef>
              <a:spcAft>
                <a:spcPct val="0"/>
              </a:spcAft>
              <a:buNone/>
            </a:pPr>
            <a:r>
              <a:rPr lang="tr-TR" sz="1600" b="1">
                <a:solidFill>
                  <a:srgbClr val="FFFFFF"/>
                </a:solidFill>
                <a:latin typeface="Calibri"/>
                <a:ea typeface="Calibri"/>
                <a:cs typeface="Calibri"/>
                <a:sym typeface="Calibri"/>
              </a:rPr>
              <a:t>Dekan V.</a:t>
            </a:r>
            <a:endParaRPr sz="1600" b="1">
              <a:solidFill>
                <a:srgbClr val="FFFFFF"/>
              </a:solidFill>
              <a:latin typeface="Calibri"/>
              <a:ea typeface="Calibri"/>
              <a:cs typeface="Calibri"/>
              <a:sym typeface="Calibri"/>
            </a:endParaRPr>
          </a:p>
        </p:txBody>
      </p:sp>
      <p:pic>
        <p:nvPicPr>
          <p:cNvPr id="243" name="Google Shape;243;p15"/>
          <p:cNvPicPr preferRelativeResize="0"/>
          <p:nvPr/>
        </p:nvPicPr>
        <p:blipFill>
          <a:blip r:embed="rId4">
            <a:alphaModFix/>
          </a:blip>
          <a:stretch>
            <a:fillRect/>
          </a:stretch>
        </p:blipFill>
        <p:spPr>
          <a:xfrm>
            <a:off x="2131008" y="3341511"/>
            <a:ext cx="1577515" cy="2226699"/>
          </a:xfrm>
          <a:prstGeom prst="roundRect">
            <a:avLst>
              <a:gd name="adj" fmla="val 16667"/>
            </a:avLst>
          </a:prstGeom>
          <a:noFill/>
          <a:ln>
            <a:noFill/>
          </a:ln>
          <a:effectLst>
            <a:outerShdw blurRad="149987" dist="250190" dir="8460000" algn="ctr">
              <a:srgbClr val="000000">
                <a:alpha val="27843"/>
              </a:srgbClr>
            </a:outerShdw>
          </a:effectLst>
        </p:spPr>
      </p:pic>
      <p:sp>
        <p:nvSpPr>
          <p:cNvPr id="244" name="Google Shape;244;p15"/>
          <p:cNvSpPr/>
          <p:nvPr/>
        </p:nvSpPr>
        <p:spPr>
          <a:xfrm>
            <a:off x="2653206" y="83767"/>
            <a:ext cx="7068844" cy="523220"/>
          </a:xfrm>
          <a:prstGeom prst="rect">
            <a:avLst/>
          </a:prstGeom>
          <a:no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sz="2800" b="1">
                <a:solidFill>
                  <a:srgbClr val="FFFFFF"/>
                </a:solidFill>
                <a:latin typeface="Arial"/>
                <a:ea typeface="Arial"/>
                <a:cs typeface="Arial"/>
                <a:sym typeface="Arial"/>
              </a:rPr>
              <a:t>EDEBİYAT FAKÜLTEMİZ HAKKINDA</a:t>
            </a:r>
            <a:endParaRPr/>
          </a:p>
        </p:txBody>
      </p:sp>
      <p:sp>
        <p:nvSpPr>
          <p:cNvPr id="245" name="Google Shape;245;p15"/>
          <p:cNvSpPr txBox="1"/>
          <p:nvPr/>
        </p:nvSpPr>
        <p:spPr>
          <a:xfrm>
            <a:off x="5384063" y="6075266"/>
            <a:ext cx="1818659" cy="523220"/>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sz="1400" b="1">
                <a:solidFill>
                  <a:srgbClr val="FFFFFF"/>
                </a:solidFill>
                <a:latin typeface="Calibri"/>
                <a:ea typeface="Calibri"/>
                <a:cs typeface="Calibri"/>
                <a:sym typeface="Calibri"/>
              </a:rPr>
              <a:t>Ekrem ÖZTEKNECİ</a:t>
            </a:r>
            <a:endParaRPr/>
          </a:p>
          <a:p>
            <a:pPr marL="0" marR="0" lvl="0" indent="0" algn="ctr" rtl="0">
              <a:spcBef>
                <a:spcPct val="0"/>
              </a:spcBef>
              <a:spcAft>
                <a:spcPct val="0"/>
              </a:spcAft>
              <a:buNone/>
            </a:pPr>
            <a:r>
              <a:rPr lang="tr-TR" sz="1400" b="1">
                <a:solidFill>
                  <a:srgbClr val="FFFFFF"/>
                </a:solidFill>
                <a:latin typeface="Calibri"/>
                <a:ea typeface="Calibri"/>
                <a:cs typeface="Calibri"/>
                <a:sym typeface="Calibri"/>
              </a:rPr>
              <a:t>Fakülte Sekreteri</a:t>
            </a:r>
            <a:endParaRPr/>
          </a:p>
        </p:txBody>
      </p:sp>
      <p:pic>
        <p:nvPicPr>
          <p:cNvPr id="246" name="Google Shape;246;p15"/>
          <p:cNvPicPr preferRelativeResize="0"/>
          <p:nvPr/>
        </p:nvPicPr>
        <p:blipFill>
          <a:blip r:embed="rId5">
            <a:alphaModFix/>
          </a:blip>
          <a:stretch>
            <a:fillRect/>
          </a:stretch>
        </p:blipFill>
        <p:spPr>
          <a:xfrm>
            <a:off x="8857948" y="3341510"/>
            <a:ext cx="1810869" cy="2226699"/>
          </a:xfrm>
          <a:prstGeom prst="roundRect">
            <a:avLst>
              <a:gd name="adj" fmla="val 16667"/>
            </a:avLst>
          </a:prstGeom>
          <a:noFill/>
          <a:ln>
            <a:noFill/>
          </a:ln>
          <a:effectLst>
            <a:outerShdw blurRad="149987" dist="250190" dir="8460000" algn="ctr">
              <a:srgbClr val="000000">
                <a:alpha val="27843"/>
              </a:srgbClr>
            </a:outerShdw>
          </a:effectLst>
        </p:spPr>
      </p:pic>
      <p:sp>
        <p:nvSpPr>
          <p:cNvPr id="247" name="Google Shape;247;p15"/>
          <p:cNvSpPr txBox="1"/>
          <p:nvPr/>
        </p:nvSpPr>
        <p:spPr>
          <a:xfrm>
            <a:off x="8253587" y="5690849"/>
            <a:ext cx="3019592" cy="523220"/>
          </a:xfrm>
          <a:prstGeom prst="rect">
            <a:avLst/>
          </a:prstGeom>
          <a:solidFill>
            <a:srgbClr val="002060"/>
          </a:solidFill>
          <a:ln>
            <a:noFill/>
          </a:ln>
        </p:spPr>
        <p:txBody>
          <a:bodyPr spcFirstLastPara="1" wrap="square" lIns="91425" tIns="45700" rIns="91425" bIns="45700" anchor="t" anchorCtr="0">
            <a:spAutoFit/>
          </a:bodyPr>
          <a:lstStyle/>
          <a:p>
            <a:pPr lvl="0" algn="ctr"/>
            <a:r>
              <a:rPr lang="tr-TR" b="1">
                <a:solidFill>
                  <a:srgbClr val="FFFFFF"/>
                </a:solidFill>
                <a:latin typeface="Calibri"/>
                <a:ea typeface="Calibri"/>
                <a:cs typeface="Calibri"/>
                <a:sym typeface="Calibri"/>
              </a:rPr>
              <a:t>Doç. Dr. Huriye </a:t>
            </a:r>
            <a:r>
              <a:rPr lang="tr-TR" sz="1400" b="1">
                <a:solidFill>
                  <a:srgbClr val="FFFFFF"/>
                </a:solidFill>
                <a:latin typeface="Calibri"/>
                <a:ea typeface="Calibri"/>
                <a:cs typeface="Calibri"/>
                <a:sym typeface="Calibri"/>
              </a:rPr>
              <a:t>ÇOLAKLAR</a:t>
            </a:r>
            <a:endParaRPr/>
          </a:p>
          <a:p>
            <a:pPr marL="0" marR="0" lvl="0" indent="0" algn="ctr" rtl="0">
              <a:spcBef>
                <a:spcPct val="0"/>
              </a:spcBef>
              <a:spcAft>
                <a:spcPct val="0"/>
              </a:spcAft>
              <a:buNone/>
            </a:pPr>
            <a:r>
              <a:rPr lang="tr-TR" sz="1400" b="1">
                <a:solidFill>
                  <a:srgbClr val="FFFFFF"/>
                </a:solidFill>
                <a:latin typeface="Calibri"/>
                <a:ea typeface="Calibri"/>
                <a:cs typeface="Calibri"/>
                <a:sym typeface="Calibri"/>
              </a:rPr>
              <a:t>Dekan Yardımcısı</a:t>
            </a:r>
            <a:endParaRPr/>
          </a:p>
        </p:txBody>
      </p:sp>
      <p:pic>
        <p:nvPicPr>
          <p:cNvPr id="2" name="Resim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4910" y="866755"/>
            <a:ext cx="1827812" cy="212806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3" presetClass="exit" presetSubtype="32" fill="hold" nodeType="clickEffect">
                                  <p:stCondLst>
                                    <p:cond delay="0"/>
                                  </p:stCondLst>
                                  <p:childTnLst>
                                    <p:anim calcmode="lin" valueType="num">
                                      <p:cBhvr additive="base">
                                        <p:cTn id="6" dur="750"/>
                                        <p:tgtEl>
                                          <p:spTgt spid="244"/>
                                        </p:tgtEl>
                                        <p:attrNameLst>
                                          <p:attrName>ppt_w</p:attrName>
                                        </p:attrNameLst>
                                      </p:cBhvr>
                                      <p:tavLst>
                                        <p:tav tm="0">
                                          <p:val>
                                            <p:strVal val="#ppt_w"/>
                                          </p:val>
                                        </p:tav>
                                        <p:tav tm="100000">
                                          <p:val>
                                            <p:strVal val="0"/>
                                          </p:val>
                                        </p:tav>
                                      </p:tavLst>
                                    </p:anim>
                                    <p:anim calcmode="lin" valueType="num">
                                      <p:cBhvr additive="base">
                                        <p:cTn id="7" dur="750"/>
                                        <p:tgtEl>
                                          <p:spTgt spid="244"/>
                                        </p:tgtEl>
                                        <p:attrNameLst>
                                          <p:attrName>ppt_h</p:attrName>
                                        </p:attrNameLst>
                                      </p:cBhvr>
                                      <p:tavLst>
                                        <p:tav tm="0">
                                          <p:val>
                                            <p:strVal val="#ppt_h"/>
                                          </p:val>
                                        </p:tav>
                                        <p:tav tm="100000">
                                          <p:val>
                                            <p:strVal val="0"/>
                                          </p:val>
                                        </p:tav>
                                      </p:tavLst>
                                    </p:anim>
                                    <p:set>
                                      <p:cBhvr>
                                        <p:cTn id="8" dur="1" fill="hold">
                                          <p:stCondLst>
                                            <p:cond delay="750"/>
                                          </p:stCondLst>
                                        </p:cTn>
                                        <p:tgtEl>
                                          <p:spTgt spid="244"/>
                                        </p:tgtEl>
                                        <p:attrNameLst>
                                          <p:attrName>style.visibility</p:attrName>
                                        </p:attrNameLst>
                                      </p:cBhvr>
                                      <p:to>
                                        <p:strVal val="hidden"/>
                                      </p:to>
                                    </p:set>
                                  </p:childTnLst>
                                </p:cTn>
                              </p:par>
                              <p:par>
                                <p:cTn id="9" presetID="23" presetClass="entr" presetSubtype="16" fill="hold" nodeType="withEffect">
                                  <p:stCondLst>
                                    <p:cond delay="0"/>
                                  </p:stCondLst>
                                  <p:childTnLst>
                                    <p:set>
                                      <p:cBhvr>
                                        <p:cTn id="10" dur="1" fill="hold">
                                          <p:stCondLst>
                                            <p:cond delay="0"/>
                                          </p:stCondLst>
                                        </p:cTn>
                                        <p:tgtEl>
                                          <p:spTgt spid="242"/>
                                        </p:tgtEl>
                                        <p:attrNameLst>
                                          <p:attrName>style.visibility</p:attrName>
                                        </p:attrNameLst>
                                      </p:cBhvr>
                                      <p:to>
                                        <p:strVal val="visible"/>
                                      </p:to>
                                    </p:set>
                                    <p:anim calcmode="lin" valueType="num">
                                      <p:cBhvr additive="base">
                                        <p:cTn id="11" dur="500"/>
                                        <p:tgtEl>
                                          <p:spTgt spid="242"/>
                                        </p:tgtEl>
                                        <p:attrNameLst>
                                          <p:attrName>ppt_w</p:attrName>
                                        </p:attrNameLst>
                                      </p:cBhvr>
                                      <p:tavLst>
                                        <p:tav tm="0">
                                          <p:val>
                                            <p:strVal val="0"/>
                                          </p:val>
                                        </p:tav>
                                        <p:tav tm="100000">
                                          <p:val>
                                            <p:strVal val="#ppt_w"/>
                                          </p:val>
                                        </p:tav>
                                      </p:tavLst>
                                    </p:anim>
                                    <p:anim calcmode="lin" valueType="num">
                                      <p:cBhvr additive="base">
                                        <p:cTn id="12" dur="500"/>
                                        <p:tgtEl>
                                          <p:spTgt spid="242"/>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43"/>
                                        </p:tgtEl>
                                        <p:attrNameLst>
                                          <p:attrName>style.visibility</p:attrName>
                                        </p:attrNameLst>
                                      </p:cBhvr>
                                      <p:to>
                                        <p:strVal val="visible"/>
                                      </p:to>
                                    </p:set>
                                    <p:anim calcmode="lin" valueType="num">
                                      <p:cBhvr additive="base">
                                        <p:cTn id="15" dur="500"/>
                                        <p:tgtEl>
                                          <p:spTgt spid="243"/>
                                        </p:tgtEl>
                                        <p:attrNameLst>
                                          <p:attrName>ppt_w</p:attrName>
                                        </p:attrNameLst>
                                      </p:cBhvr>
                                      <p:tavLst>
                                        <p:tav tm="0">
                                          <p:val>
                                            <p:strVal val="0"/>
                                          </p:val>
                                        </p:tav>
                                        <p:tav tm="100000">
                                          <p:val>
                                            <p:strVal val="#ppt_w"/>
                                          </p:val>
                                        </p:tav>
                                      </p:tavLst>
                                    </p:anim>
                                    <p:anim calcmode="lin" valueType="num">
                                      <p:cBhvr additive="base">
                                        <p:cTn id="16" dur="500"/>
                                        <p:tgtEl>
                                          <p:spTgt spid="243"/>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39"/>
                                        </p:tgtEl>
                                        <p:attrNameLst>
                                          <p:attrName>style.visibility</p:attrName>
                                        </p:attrNameLst>
                                      </p:cBhvr>
                                      <p:to>
                                        <p:strVal val="visible"/>
                                      </p:to>
                                    </p:set>
                                    <p:anim calcmode="lin" valueType="num">
                                      <p:cBhvr additive="base">
                                        <p:cTn id="19" dur="500"/>
                                        <p:tgtEl>
                                          <p:spTgt spid="239"/>
                                        </p:tgtEl>
                                        <p:attrNameLst>
                                          <p:attrName>ppt_w</p:attrName>
                                        </p:attrNameLst>
                                      </p:cBhvr>
                                      <p:tavLst>
                                        <p:tav tm="0">
                                          <p:val>
                                            <p:strVal val="0"/>
                                          </p:val>
                                        </p:tav>
                                        <p:tav tm="100000">
                                          <p:val>
                                            <p:strVal val="#ppt_w"/>
                                          </p:val>
                                        </p:tav>
                                      </p:tavLst>
                                    </p:anim>
                                    <p:anim calcmode="lin" valueType="num">
                                      <p:cBhvr additive="base">
                                        <p:cTn id="20" dur="500"/>
                                        <p:tgtEl>
                                          <p:spTgt spid="239"/>
                                        </p:tgtEl>
                                        <p:attrNameLst>
                                          <p:attrName>ppt_h</p:attrName>
                                        </p:attrNameLst>
                                      </p:cBhvr>
                                      <p:tavLst>
                                        <p:tav tm="0">
                                          <p:val>
                                            <p:strVal val="0"/>
                                          </p:val>
                                        </p:tav>
                                        <p:tav tm="100000">
                                          <p:val>
                                            <p:strVal val="#ppt_h"/>
                                          </p:val>
                                        </p:tav>
                                      </p:tavLst>
                                    </p:anim>
                                  </p:childTnLst>
                                </p:cTn>
                              </p:par>
                              <p:par>
                                <p:cTn id="21" presetID="10" presetClass="entr" presetSubtype="0" fill="hold" nodeType="withEffect">
                                  <p:stCondLst>
                                    <p:cond delay="0"/>
                                  </p:stCondLst>
                                  <p:childTnLst>
                                    <p:set>
                                      <p:cBhvr>
                                        <p:cTn id="22" dur="1" fill="hold">
                                          <p:stCondLst>
                                            <p:cond delay="0"/>
                                          </p:stCondLst>
                                        </p:cTn>
                                        <p:tgtEl>
                                          <p:spTgt spid="241"/>
                                        </p:tgtEl>
                                        <p:attrNameLst>
                                          <p:attrName>style.visibility</p:attrName>
                                        </p:attrNameLst>
                                      </p:cBhvr>
                                      <p:to>
                                        <p:strVal val="visible"/>
                                      </p:to>
                                    </p:set>
                                    <p:animEffect transition="in" filter="fade">
                                      <p:cBhvr>
                                        <p:cTn id="23" dur="2000"/>
                                        <p:tgtEl>
                                          <p:spTgt spid="241"/>
                                        </p:tgtEl>
                                      </p:cBhvr>
                                    </p:animEffect>
                                  </p:childTnLst>
                                </p:cTn>
                              </p:par>
                              <p:par>
                                <p:cTn id="24" presetID="23" presetClass="entr" presetSubtype="16" fill="hold" nodeType="withEffect">
                                  <p:stCondLst>
                                    <p:cond delay="0"/>
                                  </p:stCondLst>
                                  <p:childTnLst>
                                    <p:set>
                                      <p:cBhvr>
                                        <p:cTn id="25" dur="1" fill="hold">
                                          <p:stCondLst>
                                            <p:cond delay="0"/>
                                          </p:stCondLst>
                                        </p:cTn>
                                        <p:tgtEl>
                                          <p:spTgt spid="245"/>
                                        </p:tgtEl>
                                        <p:attrNameLst>
                                          <p:attrName>style.visibility</p:attrName>
                                        </p:attrNameLst>
                                      </p:cBhvr>
                                      <p:to>
                                        <p:strVal val="visible"/>
                                      </p:to>
                                    </p:set>
                                    <p:anim calcmode="lin" valueType="num">
                                      <p:cBhvr additive="base">
                                        <p:cTn id="26" dur="500"/>
                                        <p:tgtEl>
                                          <p:spTgt spid="245"/>
                                        </p:tgtEl>
                                        <p:attrNameLst>
                                          <p:attrName>ppt_w</p:attrName>
                                        </p:attrNameLst>
                                      </p:cBhvr>
                                      <p:tavLst>
                                        <p:tav tm="0">
                                          <p:val>
                                            <p:strVal val="0"/>
                                          </p:val>
                                        </p:tav>
                                        <p:tav tm="100000">
                                          <p:val>
                                            <p:strVal val="#ppt_w"/>
                                          </p:val>
                                        </p:tav>
                                      </p:tavLst>
                                    </p:anim>
                                    <p:anim calcmode="lin" valueType="num">
                                      <p:cBhvr additive="base">
                                        <p:cTn id="27" dur="500"/>
                                        <p:tgtEl>
                                          <p:spTgt spid="245"/>
                                        </p:tgtEl>
                                        <p:attrNameLst>
                                          <p:attrName>ppt_h</p:attrName>
                                        </p:attrNameLst>
                                      </p:cBhvr>
                                      <p:tavLst>
                                        <p:tav tm="0">
                                          <p:val>
                                            <p:strVal val="0"/>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246"/>
                                        </p:tgtEl>
                                        <p:attrNameLst>
                                          <p:attrName>style.visibility</p:attrName>
                                        </p:attrNameLst>
                                      </p:cBhvr>
                                      <p:to>
                                        <p:strVal val="visible"/>
                                      </p:to>
                                    </p:set>
                                    <p:anim calcmode="lin" valueType="num">
                                      <p:cBhvr additive="base">
                                        <p:cTn id="30" dur="500"/>
                                        <p:tgtEl>
                                          <p:spTgt spid="246"/>
                                        </p:tgtEl>
                                        <p:attrNameLst>
                                          <p:attrName>ppt_w</p:attrName>
                                        </p:attrNameLst>
                                      </p:cBhvr>
                                      <p:tavLst>
                                        <p:tav tm="0">
                                          <p:val>
                                            <p:strVal val="0"/>
                                          </p:val>
                                        </p:tav>
                                        <p:tav tm="100000">
                                          <p:val>
                                            <p:strVal val="#ppt_w"/>
                                          </p:val>
                                        </p:tav>
                                      </p:tavLst>
                                    </p:anim>
                                    <p:anim calcmode="lin" valueType="num">
                                      <p:cBhvr additive="base">
                                        <p:cTn id="31" dur="500"/>
                                        <p:tgtEl>
                                          <p:spTgt spid="246"/>
                                        </p:tgtEl>
                                        <p:attrNameLst>
                                          <p:attrName>ppt_h</p:attrName>
                                        </p:attrNameLst>
                                      </p:cBhvr>
                                      <p:tavLst>
                                        <p:tav tm="0">
                                          <p:val>
                                            <p:strVal val="0"/>
                                          </p:val>
                                        </p:tav>
                                        <p:tav tm="100000">
                                          <p:val>
                                            <p:strVal val="#ppt_h"/>
                                          </p:val>
                                        </p:tav>
                                      </p:tavLst>
                                    </p:anim>
                                  </p:childTnLst>
                                </p:cTn>
                              </p:par>
                              <p:par>
                                <p:cTn id="32" presetID="23" presetClass="entr" presetSubtype="16" fill="hold" nodeType="withEffect">
                                  <p:stCondLst>
                                    <p:cond delay="0"/>
                                  </p:stCondLst>
                                  <p:childTnLst>
                                    <p:set>
                                      <p:cBhvr>
                                        <p:cTn id="33" dur="1" fill="hold">
                                          <p:stCondLst>
                                            <p:cond delay="0"/>
                                          </p:stCondLst>
                                        </p:cTn>
                                        <p:tgtEl>
                                          <p:spTgt spid="247"/>
                                        </p:tgtEl>
                                        <p:attrNameLst>
                                          <p:attrName>style.visibility</p:attrName>
                                        </p:attrNameLst>
                                      </p:cBhvr>
                                      <p:to>
                                        <p:strVal val="visible"/>
                                      </p:to>
                                    </p:set>
                                    <p:anim calcmode="lin" valueType="num">
                                      <p:cBhvr additive="base">
                                        <p:cTn id="34" dur="500"/>
                                        <p:tgtEl>
                                          <p:spTgt spid="247"/>
                                        </p:tgtEl>
                                        <p:attrNameLst>
                                          <p:attrName>ppt_w</p:attrName>
                                        </p:attrNameLst>
                                      </p:cBhvr>
                                      <p:tavLst>
                                        <p:tav tm="0">
                                          <p:val>
                                            <p:strVal val="0"/>
                                          </p:val>
                                        </p:tav>
                                        <p:tav tm="100000">
                                          <p:val>
                                            <p:strVal val="#ppt_w"/>
                                          </p:val>
                                        </p:tav>
                                      </p:tavLst>
                                    </p:anim>
                                    <p:anim calcmode="lin" valueType="num">
                                      <p:cBhvr additive="base">
                                        <p:cTn id="35" dur="500"/>
                                        <p:tgtEl>
                                          <p:spTgt spid="24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2060"/>
            </a:gs>
            <a:gs pos="31000">
              <a:srgbClr val="002060"/>
            </a:gs>
            <a:gs pos="95000">
              <a:srgbClr val="ECEAD8"/>
            </a:gs>
            <a:gs pos="100000">
              <a:srgbClr val="000000">
                <a:alpha val="80784"/>
              </a:srgbClr>
            </a:gs>
          </a:gsLst>
          <a:path path="circle">
            <a:fillToRect l="50000" t="50000" r="50000" b="50000"/>
          </a:path>
        </a:gradFill>
        <a:effectLst/>
      </p:bgPr>
    </p:bg>
    <p:spTree>
      <p:nvGrpSpPr>
        <p:cNvPr id="1" name="Shape 251"/>
        <p:cNvGrpSpPr/>
        <p:nvPr/>
      </p:nvGrpSpPr>
      <p:grpSpPr>
        <a:xfrm>
          <a:off x="0" y="0"/>
          <a:ext cx="0" cy="0"/>
          <a:chOff x="0" y="0"/>
          <a:chExt cx="0" cy="0"/>
        </a:xfrm>
      </p:grpSpPr>
      <p:pic>
        <p:nvPicPr>
          <p:cNvPr id="252" name="Google Shape;252;p16"/>
          <p:cNvPicPr preferRelativeResize="0"/>
          <p:nvPr/>
        </p:nvPicPr>
        <p:blipFill>
          <a:blip r:embed="rId3">
            <a:alphaModFix/>
          </a:blip>
          <a:stretch>
            <a:fillRect/>
          </a:stretch>
        </p:blipFill>
        <p:spPr>
          <a:xfrm>
            <a:off x="4944000" y="4243640"/>
            <a:ext cx="6364342" cy="1333071"/>
          </a:xfrm>
          <a:prstGeom prst="roundRect">
            <a:avLst>
              <a:gd name="adj" fmla="val 16667"/>
            </a:avLst>
          </a:prstGeom>
          <a:noFill/>
          <a:ln>
            <a:noFill/>
          </a:ln>
          <a:effectLst>
            <a:outerShdw blurRad="149987" dist="250190" dir="8460000" algn="ctr">
              <a:srgbClr val="000000">
                <a:alpha val="27843"/>
              </a:srgbClr>
            </a:outerShdw>
          </a:effectLst>
        </p:spPr>
      </p:pic>
      <p:sp>
        <p:nvSpPr>
          <p:cNvPr id="253" name="Google Shape;253;p16"/>
          <p:cNvSpPr/>
          <p:nvPr/>
        </p:nvSpPr>
        <p:spPr>
          <a:xfrm>
            <a:off x="2503305" y="212829"/>
            <a:ext cx="7068844" cy="523220"/>
          </a:xfrm>
          <a:prstGeom prst="rect">
            <a:avLst/>
          </a:prstGeom>
          <a:no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sz="2800" b="1">
                <a:solidFill>
                  <a:srgbClr val="FFFFFF"/>
                </a:solidFill>
                <a:latin typeface="Arial"/>
                <a:ea typeface="Arial"/>
                <a:cs typeface="Arial"/>
                <a:sym typeface="Arial"/>
              </a:rPr>
              <a:t>EDEBİYAT FAKÜLTEMİZ HAKKINDA</a:t>
            </a:r>
            <a:endParaRPr/>
          </a:p>
        </p:txBody>
      </p:sp>
      <p:pic>
        <p:nvPicPr>
          <p:cNvPr id="254" name="Google Shape;254;p16"/>
          <p:cNvPicPr preferRelativeResize="0"/>
          <p:nvPr/>
        </p:nvPicPr>
        <p:blipFill>
          <a:blip r:embed="rId4">
            <a:alphaModFix/>
          </a:blip>
          <a:stretch>
            <a:fillRect/>
          </a:stretch>
        </p:blipFill>
        <p:spPr>
          <a:xfrm>
            <a:off x="2943572" y="1020762"/>
            <a:ext cx="2324100" cy="1971675"/>
          </a:xfrm>
          <a:prstGeom prst="rect">
            <a:avLst/>
          </a:prstGeom>
          <a:noFill/>
          <a:ln>
            <a:noFill/>
          </a:ln>
        </p:spPr>
      </p:pic>
      <p:pic>
        <p:nvPicPr>
          <p:cNvPr id="255" name="Google Shape;255;p16"/>
          <p:cNvPicPr preferRelativeResize="0"/>
          <p:nvPr/>
        </p:nvPicPr>
        <p:blipFill>
          <a:blip r:embed="rId5">
            <a:alphaModFix/>
          </a:blip>
          <a:srcRect b="31809"/>
          <a:stretch>
            <a:fillRect/>
          </a:stretch>
        </p:blipFill>
        <p:spPr>
          <a:xfrm>
            <a:off x="5567187" y="804218"/>
            <a:ext cx="4286250" cy="2636999"/>
          </a:xfrm>
          <a:prstGeom prst="rect">
            <a:avLst/>
          </a:prstGeom>
          <a:noFill/>
          <a:ln>
            <a:noFill/>
          </a:ln>
        </p:spPr>
      </p:pic>
      <p:pic>
        <p:nvPicPr>
          <p:cNvPr id="256" name="Google Shape;256;p16"/>
          <p:cNvPicPr preferRelativeResize="0"/>
          <p:nvPr/>
        </p:nvPicPr>
        <p:blipFill>
          <a:blip r:embed="rId6">
            <a:alphaModFix/>
          </a:blip>
          <a:stretch>
            <a:fillRect/>
          </a:stretch>
        </p:blipFill>
        <p:spPr>
          <a:xfrm>
            <a:off x="1725612" y="4181512"/>
            <a:ext cx="2847975" cy="1457325"/>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3" presetClass="exit" presetSubtype="32" fill="hold" nodeType="clickEffect">
                                  <p:stCondLst>
                                    <p:cond delay="0"/>
                                  </p:stCondLst>
                                  <p:childTnLst>
                                    <p:anim calcmode="lin" valueType="num">
                                      <p:cBhvr additive="base">
                                        <p:cTn id="6" dur="750"/>
                                        <p:tgtEl>
                                          <p:spTgt spid="253"/>
                                        </p:tgtEl>
                                        <p:attrNameLst>
                                          <p:attrName>ppt_w</p:attrName>
                                        </p:attrNameLst>
                                      </p:cBhvr>
                                      <p:tavLst>
                                        <p:tav tm="0">
                                          <p:val>
                                            <p:strVal val="#ppt_w"/>
                                          </p:val>
                                        </p:tav>
                                        <p:tav tm="100000">
                                          <p:val>
                                            <p:strVal val="0"/>
                                          </p:val>
                                        </p:tav>
                                      </p:tavLst>
                                    </p:anim>
                                    <p:anim calcmode="lin" valueType="num">
                                      <p:cBhvr additive="base">
                                        <p:cTn id="7" dur="750"/>
                                        <p:tgtEl>
                                          <p:spTgt spid="253"/>
                                        </p:tgtEl>
                                        <p:attrNameLst>
                                          <p:attrName>ppt_h</p:attrName>
                                        </p:attrNameLst>
                                      </p:cBhvr>
                                      <p:tavLst>
                                        <p:tav tm="0">
                                          <p:val>
                                            <p:strVal val="#ppt_h"/>
                                          </p:val>
                                        </p:tav>
                                        <p:tav tm="100000">
                                          <p:val>
                                            <p:strVal val="0"/>
                                          </p:val>
                                        </p:tav>
                                      </p:tavLst>
                                    </p:anim>
                                    <p:set>
                                      <p:cBhvr>
                                        <p:cTn id="8" dur="1" fill="hold">
                                          <p:stCondLst>
                                            <p:cond delay="750"/>
                                          </p:stCondLst>
                                        </p:cTn>
                                        <p:tgtEl>
                                          <p:spTgt spid="253"/>
                                        </p:tgtEl>
                                        <p:attrNameLst>
                                          <p:attrName>style.visibility</p:attrName>
                                        </p:attrNameLst>
                                      </p:cBhvr>
                                      <p:to>
                                        <p:strVal val="hidden"/>
                                      </p:to>
                                    </p:set>
                                  </p:childTnLst>
                                </p:cTn>
                              </p:par>
                              <p:par>
                                <p:cTn id="9" presetID="23" presetClass="entr" presetSubtype="16" fill="hold" nodeType="withEffect">
                                  <p:stCondLst>
                                    <p:cond delay="0"/>
                                  </p:stCondLst>
                                  <p:childTnLst>
                                    <p:set>
                                      <p:cBhvr>
                                        <p:cTn id="10" dur="1" fill="hold">
                                          <p:stCondLst>
                                            <p:cond delay="0"/>
                                          </p:stCondLst>
                                        </p:cTn>
                                        <p:tgtEl>
                                          <p:spTgt spid="252"/>
                                        </p:tgtEl>
                                        <p:attrNameLst>
                                          <p:attrName>style.visibility</p:attrName>
                                        </p:attrNameLst>
                                      </p:cBhvr>
                                      <p:to>
                                        <p:strVal val="visible"/>
                                      </p:to>
                                    </p:set>
                                    <p:anim calcmode="lin" valueType="num">
                                      <p:cBhvr additive="base">
                                        <p:cTn id="11" dur="500"/>
                                        <p:tgtEl>
                                          <p:spTgt spid="252"/>
                                        </p:tgtEl>
                                        <p:attrNameLst>
                                          <p:attrName>ppt_w</p:attrName>
                                        </p:attrNameLst>
                                      </p:cBhvr>
                                      <p:tavLst>
                                        <p:tav tm="0">
                                          <p:val>
                                            <p:strVal val="0"/>
                                          </p:val>
                                        </p:tav>
                                        <p:tav tm="100000">
                                          <p:val>
                                            <p:strVal val="#ppt_w"/>
                                          </p:val>
                                        </p:tav>
                                      </p:tavLst>
                                    </p:anim>
                                    <p:anim calcmode="lin" valueType="num">
                                      <p:cBhvr additive="base">
                                        <p:cTn id="12" dur="500"/>
                                        <p:tgtEl>
                                          <p:spTgt spid="25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2060"/>
            </a:gs>
            <a:gs pos="31000">
              <a:srgbClr val="002060"/>
            </a:gs>
            <a:gs pos="95000">
              <a:srgbClr val="ECEAD8"/>
            </a:gs>
            <a:gs pos="100000">
              <a:srgbClr val="000000">
                <a:alpha val="80784"/>
              </a:srgbClr>
            </a:gs>
          </a:gsLst>
          <a:path path="circle">
            <a:fillToRect l="50000" t="50000" r="50000" b="50000"/>
          </a:path>
        </a:gradFill>
        <a:effectLst/>
      </p:bgPr>
    </p:bg>
    <p:spTree>
      <p:nvGrpSpPr>
        <p:cNvPr id="1" name="Shape 260"/>
        <p:cNvGrpSpPr/>
        <p:nvPr/>
      </p:nvGrpSpPr>
      <p:grpSpPr>
        <a:xfrm>
          <a:off x="0" y="0"/>
          <a:ext cx="0" cy="0"/>
          <a:chOff x="0" y="0"/>
          <a:chExt cx="0" cy="0"/>
        </a:xfrm>
      </p:grpSpPr>
      <p:sp>
        <p:nvSpPr>
          <p:cNvPr id="261" name="Google Shape;261;p17"/>
          <p:cNvSpPr txBox="1"/>
          <p:nvPr/>
        </p:nvSpPr>
        <p:spPr>
          <a:xfrm>
            <a:off x="1203326" y="3111259"/>
            <a:ext cx="2674232" cy="523180"/>
          </a:xfrm>
          <a:prstGeom prst="rect">
            <a:avLst/>
          </a:prstGeom>
          <a:solidFill>
            <a:srgbClr val="002060"/>
          </a:solidFill>
          <a:ln>
            <a:noFill/>
          </a:ln>
        </p:spPr>
        <p:txBody>
          <a:bodyPr spcFirstLastPara="1" wrap="square" lIns="91425" tIns="45700" rIns="91425" bIns="45700" anchor="t" anchorCtr="0">
            <a:spAutoFit/>
          </a:bodyPr>
          <a:lstStyle/>
          <a:p>
            <a:pPr lvl="0" algn="ctr"/>
            <a:r>
              <a:rPr lang="tr-TR" b="1">
                <a:solidFill>
                  <a:srgbClr val="FFFFFF"/>
                </a:solidFill>
                <a:latin typeface="Calibri"/>
                <a:ea typeface="Calibri"/>
                <a:cs typeface="Calibri"/>
                <a:sym typeface="Calibri"/>
              </a:rPr>
              <a:t>Doç. Dr. Ahmet </a:t>
            </a:r>
            <a:r>
              <a:rPr lang="tr-TR" sz="1400" b="1">
                <a:solidFill>
                  <a:srgbClr val="FFFFFF"/>
                </a:solidFill>
                <a:latin typeface="Calibri"/>
                <a:ea typeface="Calibri"/>
                <a:cs typeface="Calibri"/>
                <a:sym typeface="Calibri"/>
              </a:rPr>
              <a:t>ALTAY</a:t>
            </a:r>
          </a:p>
          <a:p>
            <a:pPr marL="0" marR="0" lvl="0" indent="0" algn="ctr" rtl="0">
              <a:spcBef>
                <a:spcPct val="0"/>
              </a:spcBef>
              <a:spcAft>
                <a:spcPct val="0"/>
              </a:spcAft>
              <a:buNone/>
            </a:pPr>
            <a:r>
              <a:rPr lang="tr-TR" b="1">
                <a:solidFill>
                  <a:srgbClr val="FFFFFF"/>
                </a:solidFill>
                <a:latin typeface="Calibri"/>
                <a:cs typeface="Calibri"/>
                <a:sym typeface="Calibri"/>
              </a:rPr>
              <a:t>(Bölüm Başkanı)</a:t>
            </a:r>
            <a:endParaRPr/>
          </a:p>
        </p:txBody>
      </p:sp>
      <p:sp>
        <p:nvSpPr>
          <p:cNvPr id="262" name="Google Shape;262;p17"/>
          <p:cNvSpPr txBox="1"/>
          <p:nvPr/>
        </p:nvSpPr>
        <p:spPr>
          <a:xfrm>
            <a:off x="4798701" y="3111259"/>
            <a:ext cx="2117019" cy="738664"/>
          </a:xfrm>
          <a:prstGeom prst="rect">
            <a:avLst/>
          </a:prstGeom>
          <a:solidFill>
            <a:srgbClr val="002060"/>
          </a:solidFill>
          <a:ln>
            <a:noFill/>
          </a:ln>
        </p:spPr>
        <p:txBody>
          <a:bodyPr spcFirstLastPara="1" wrap="square" lIns="91425" tIns="45700" rIns="91425" bIns="45700" anchor="t" anchorCtr="0">
            <a:spAutoFit/>
          </a:bodyPr>
          <a:lstStyle/>
          <a:p>
            <a:pPr lvl="0" algn="ctr"/>
            <a:r>
              <a:rPr lang="tr-TR" b="1">
                <a:solidFill>
                  <a:srgbClr val="FFFFFF"/>
                </a:solidFill>
                <a:latin typeface="Calibri"/>
                <a:ea typeface="Calibri"/>
                <a:cs typeface="Calibri"/>
                <a:sym typeface="Calibri"/>
              </a:rPr>
              <a:t>Doç. Dr. </a:t>
            </a:r>
            <a:r>
              <a:rPr lang="tr-TR" sz="1400" b="1">
                <a:solidFill>
                  <a:srgbClr val="FFFFFF"/>
                </a:solidFill>
                <a:latin typeface="Calibri"/>
                <a:ea typeface="Calibri"/>
                <a:cs typeface="Calibri"/>
                <a:sym typeface="Calibri"/>
              </a:rPr>
              <a:t>Huriye ÇOLAKLAR</a:t>
            </a:r>
            <a:endParaRPr sz="1400">
              <a:solidFill>
                <a:srgbClr val="FFFFFF"/>
              </a:solidFill>
              <a:latin typeface="Calibri"/>
              <a:ea typeface="Calibri"/>
              <a:cs typeface="Calibri"/>
              <a:sym typeface="Calibri"/>
            </a:endParaRPr>
          </a:p>
          <a:p>
            <a:pPr marL="0" marR="0" lvl="0" indent="0" algn="ctr" rtl="0">
              <a:spcBef>
                <a:spcPct val="0"/>
              </a:spcBef>
              <a:spcAft>
                <a:spcPct val="0"/>
              </a:spcAft>
              <a:buNone/>
            </a:pPr>
            <a:r>
              <a:rPr lang="tr-TR" sz="1400" b="1">
                <a:solidFill>
                  <a:srgbClr val="FFFFFF"/>
                </a:solidFill>
                <a:latin typeface="Calibri"/>
                <a:ea typeface="Calibri"/>
                <a:cs typeface="Calibri"/>
                <a:sym typeface="Calibri"/>
              </a:rPr>
              <a:t>(Bölüm Başkan Yard.)</a:t>
            </a:r>
            <a:endParaRPr b="1"/>
          </a:p>
        </p:txBody>
      </p:sp>
      <p:pic>
        <p:nvPicPr>
          <p:cNvPr id="266" name="Google Shape;266;p17"/>
          <p:cNvPicPr preferRelativeResize="0"/>
          <p:nvPr/>
        </p:nvPicPr>
        <p:blipFill>
          <a:blip r:embed="rId3">
            <a:alphaModFix/>
          </a:blip>
          <a:srcRect l="33016" r="6676"/>
          <a:stretch>
            <a:fillRect/>
          </a:stretch>
        </p:blipFill>
        <p:spPr>
          <a:xfrm>
            <a:off x="1267431" y="853470"/>
            <a:ext cx="1998617" cy="2207230"/>
          </a:xfrm>
          <a:prstGeom prst="roundRect">
            <a:avLst>
              <a:gd name="adj" fmla="val 16667"/>
            </a:avLst>
          </a:prstGeom>
          <a:noFill/>
          <a:ln>
            <a:noFill/>
          </a:ln>
          <a:effectLst>
            <a:outerShdw blurRad="149987" dist="250190" dir="8460000" algn="ctr">
              <a:srgbClr val="000000">
                <a:alpha val="27843"/>
              </a:srgbClr>
            </a:outerShdw>
          </a:effectLst>
        </p:spPr>
      </p:pic>
      <p:pic>
        <p:nvPicPr>
          <p:cNvPr id="267" name="Google Shape;267;p17"/>
          <p:cNvPicPr preferRelativeResize="0"/>
          <p:nvPr/>
        </p:nvPicPr>
        <p:blipFill>
          <a:blip r:embed="rId4">
            <a:alphaModFix/>
          </a:blip>
          <a:stretch>
            <a:fillRect/>
          </a:stretch>
        </p:blipFill>
        <p:spPr>
          <a:xfrm>
            <a:off x="4798701" y="921913"/>
            <a:ext cx="1726511" cy="2138787"/>
          </a:xfrm>
          <a:prstGeom prst="roundRect">
            <a:avLst>
              <a:gd name="adj" fmla="val 16667"/>
            </a:avLst>
          </a:prstGeom>
          <a:noFill/>
          <a:ln>
            <a:noFill/>
          </a:ln>
          <a:effectLst>
            <a:outerShdw blurRad="149987" dist="250190" dir="8460000" algn="ctr">
              <a:srgbClr val="000000">
                <a:alpha val="27843"/>
              </a:srgbClr>
            </a:outerShdw>
          </a:effectLst>
        </p:spPr>
      </p:pic>
      <p:sp>
        <p:nvSpPr>
          <p:cNvPr id="268" name="Google Shape;268;p17"/>
          <p:cNvSpPr/>
          <p:nvPr/>
        </p:nvSpPr>
        <p:spPr>
          <a:xfrm>
            <a:off x="756356" y="212829"/>
            <a:ext cx="10984088" cy="523220"/>
          </a:xfrm>
          <a:prstGeom prst="rect">
            <a:avLst/>
          </a:prstGeom>
          <a:no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sz="2800" b="1">
                <a:solidFill>
                  <a:srgbClr val="FFFFFF"/>
                </a:solidFill>
                <a:latin typeface="Arial"/>
                <a:ea typeface="Arial"/>
                <a:cs typeface="Arial"/>
                <a:sym typeface="Arial"/>
              </a:rPr>
              <a:t>BÖLÜMÜMÜZ AKADEMİK KADROSU</a:t>
            </a:r>
            <a:endParaRPr/>
          </a:p>
        </p:txBody>
      </p:sp>
      <p:sp>
        <p:nvSpPr>
          <p:cNvPr id="270" name="Google Shape;270;p17"/>
          <p:cNvSpPr txBox="1"/>
          <p:nvPr/>
        </p:nvSpPr>
        <p:spPr>
          <a:xfrm>
            <a:off x="2980043" y="6225133"/>
            <a:ext cx="1818659" cy="307736"/>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sz="1400" b="1">
                <a:solidFill>
                  <a:srgbClr val="FFFFFF"/>
                </a:solidFill>
                <a:latin typeface="Calibri"/>
                <a:ea typeface="Calibri"/>
                <a:cs typeface="Calibri"/>
                <a:sym typeface="Calibri"/>
              </a:rPr>
              <a:t>Öğr. Gör. Can UZUN</a:t>
            </a:r>
            <a:endParaRPr/>
          </a:p>
        </p:txBody>
      </p:sp>
      <p:pic>
        <p:nvPicPr>
          <p:cNvPr id="271" name="Google Shape;271;p17"/>
          <p:cNvPicPr preferRelativeResize="0"/>
          <p:nvPr/>
        </p:nvPicPr>
        <p:blipFill>
          <a:blip r:embed="rId5">
            <a:alphaModFix/>
          </a:blip>
          <a:stretch>
            <a:fillRect/>
          </a:stretch>
        </p:blipFill>
        <p:spPr>
          <a:xfrm>
            <a:off x="2980043" y="3993850"/>
            <a:ext cx="1818658" cy="2100899"/>
          </a:xfrm>
          <a:prstGeom prst="roundRect">
            <a:avLst>
              <a:gd name="adj" fmla="val 16667"/>
            </a:avLst>
          </a:prstGeom>
          <a:noFill/>
          <a:ln>
            <a:noFill/>
          </a:ln>
          <a:effectLst>
            <a:outerShdw blurRad="149987" dist="250190" dir="8460000" algn="ctr">
              <a:srgbClr val="000000">
                <a:alpha val="27843"/>
              </a:srgbClr>
            </a:outerShdw>
          </a:effectLst>
        </p:spPr>
      </p:pic>
      <p:pic>
        <p:nvPicPr>
          <p:cNvPr id="13" name="Google Shape;264;p17"/>
          <p:cNvPicPr preferRelativeResize="0"/>
          <p:nvPr/>
        </p:nvPicPr>
        <p:blipFill>
          <a:blip r:embed="rId6">
            <a:extLst>
              <a:ext uri="{28A0092B-C50C-407E-A947-70E740481C1C}">
                <a14:useLocalDpi xmlns:a14="http://schemas.microsoft.com/office/drawing/2010/main" val="0"/>
              </a:ext>
            </a:extLst>
          </a:blip>
          <a:stretch>
            <a:fillRect/>
          </a:stretch>
        </p:blipFill>
        <p:spPr>
          <a:xfrm>
            <a:off x="6415171" y="3993841"/>
            <a:ext cx="1650287" cy="2143230"/>
          </a:xfrm>
          <a:prstGeom prst="roundRect">
            <a:avLst>
              <a:gd name="adj" fmla="val 16667"/>
            </a:avLst>
          </a:prstGeom>
          <a:noFill/>
          <a:ln>
            <a:noFill/>
          </a:ln>
          <a:effectLst>
            <a:outerShdw blurRad="149987" dist="250190" dir="8460000" algn="ctr">
              <a:srgbClr val="000000">
                <a:alpha val="27843"/>
              </a:srgbClr>
            </a:outerShdw>
          </a:effectLst>
        </p:spPr>
      </p:pic>
      <p:sp>
        <p:nvSpPr>
          <p:cNvPr id="14" name="Google Shape;269;p17"/>
          <p:cNvSpPr txBox="1"/>
          <p:nvPr/>
        </p:nvSpPr>
        <p:spPr>
          <a:xfrm>
            <a:off x="6047539" y="6238677"/>
            <a:ext cx="2385549" cy="307736"/>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a:solidFill>
                  <a:schemeClr val="bg1"/>
                </a:solidFill>
                <a:latin typeface="Calibri" panose="020F0502020204030204" pitchFamily="34" charset="0"/>
                <a:cs typeface="Calibri" panose="020F0502020204030204" pitchFamily="34" charset="0"/>
              </a:rPr>
              <a:t>Arş. Gör. Hasan ÖZTÜRK</a:t>
            </a:r>
            <a:endParaRPr>
              <a:latin typeface="Calibri" panose="020F0502020204030204" pitchFamily="34" charset="0"/>
              <a:cs typeface="Calibri" panose="020F0502020204030204" pitchFamily="34" charset="0"/>
            </a:endParaRPr>
          </a:p>
        </p:txBody>
      </p:sp>
      <p:pic>
        <p:nvPicPr>
          <p:cNvPr id="2" name="Resim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5073" y="853470"/>
            <a:ext cx="1626890" cy="2162807"/>
          </a:xfrm>
          <a:prstGeom prst="rect">
            <a:avLst/>
          </a:prstGeom>
        </p:spPr>
      </p:pic>
      <p:sp>
        <p:nvSpPr>
          <p:cNvPr id="15" name="Google Shape;262;p17"/>
          <p:cNvSpPr txBox="1"/>
          <p:nvPr/>
        </p:nvSpPr>
        <p:spPr>
          <a:xfrm>
            <a:off x="7950008" y="3153612"/>
            <a:ext cx="2117019" cy="738623"/>
          </a:xfrm>
          <a:prstGeom prst="rect">
            <a:avLst/>
          </a:prstGeom>
          <a:solidFill>
            <a:srgbClr val="002060"/>
          </a:solidFill>
          <a:ln>
            <a:noFill/>
          </a:ln>
        </p:spPr>
        <p:txBody>
          <a:bodyPr spcFirstLastPara="1" wrap="square" lIns="91425" tIns="45700" rIns="91425" bIns="45700" anchor="t" anchorCtr="0">
            <a:spAutoFit/>
          </a:bodyPr>
          <a:lstStyle/>
          <a:p>
            <a:pPr lvl="0" algn="ctr"/>
            <a:r>
              <a:rPr lang="tr-TR" b="1">
                <a:solidFill>
                  <a:srgbClr val="FFFFFF"/>
                </a:solidFill>
                <a:latin typeface="Calibri"/>
                <a:ea typeface="Calibri"/>
                <a:cs typeface="Calibri"/>
                <a:sym typeface="Calibri"/>
              </a:rPr>
              <a:t>Dr. Öğr. Üyesi Lale ÖZDEMİR ŞAHİN</a:t>
            </a:r>
            <a:endParaRPr sz="1400">
              <a:solidFill>
                <a:srgbClr val="FFFFFF"/>
              </a:solidFill>
              <a:latin typeface="Calibri"/>
              <a:ea typeface="Calibri"/>
              <a:cs typeface="Calibri"/>
              <a:sym typeface="Calibri"/>
            </a:endParaRPr>
          </a:p>
          <a:p>
            <a:pPr marL="0" marR="0" lvl="0" indent="0" algn="ctr" rtl="0">
              <a:spcBef>
                <a:spcPct val="0"/>
              </a:spcBef>
              <a:spcAft>
                <a:spcPct val="0"/>
              </a:spcAft>
              <a:buNone/>
            </a:pPr>
            <a:r>
              <a:rPr lang="tr-TR" sz="1400" b="1">
                <a:solidFill>
                  <a:srgbClr val="FFFFFF"/>
                </a:solidFill>
                <a:latin typeface="Calibri"/>
                <a:ea typeface="Calibri"/>
                <a:cs typeface="Calibri"/>
                <a:sym typeface="Calibri"/>
              </a:rPr>
              <a:t>(Bölüm Başkan Yard.)</a:t>
            </a:r>
            <a:endParaRPr b="1"/>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3" presetClass="exit" presetSubtype="32" fill="hold" nodeType="clickEffect">
                                  <p:stCondLst>
                                    <p:cond delay="0"/>
                                  </p:stCondLst>
                                  <p:childTnLst>
                                    <p:anim calcmode="lin" valueType="num">
                                      <p:cBhvr additive="base">
                                        <p:cTn id="6" dur="750"/>
                                        <p:tgtEl>
                                          <p:spTgt spid="268"/>
                                        </p:tgtEl>
                                        <p:attrNameLst>
                                          <p:attrName>ppt_w</p:attrName>
                                        </p:attrNameLst>
                                      </p:cBhvr>
                                      <p:tavLst>
                                        <p:tav tm="0">
                                          <p:val>
                                            <p:strVal val="#ppt_w"/>
                                          </p:val>
                                        </p:tav>
                                        <p:tav tm="100000">
                                          <p:val>
                                            <p:strVal val="0"/>
                                          </p:val>
                                        </p:tav>
                                      </p:tavLst>
                                    </p:anim>
                                    <p:anim calcmode="lin" valueType="num">
                                      <p:cBhvr additive="base">
                                        <p:cTn id="7" dur="750"/>
                                        <p:tgtEl>
                                          <p:spTgt spid="268"/>
                                        </p:tgtEl>
                                        <p:attrNameLst>
                                          <p:attrName>ppt_h</p:attrName>
                                        </p:attrNameLst>
                                      </p:cBhvr>
                                      <p:tavLst>
                                        <p:tav tm="0">
                                          <p:val>
                                            <p:strVal val="#ppt_h"/>
                                          </p:val>
                                        </p:tav>
                                        <p:tav tm="100000">
                                          <p:val>
                                            <p:strVal val="0"/>
                                          </p:val>
                                        </p:tav>
                                      </p:tavLst>
                                    </p:anim>
                                    <p:set>
                                      <p:cBhvr>
                                        <p:cTn id="8" dur="1" fill="hold">
                                          <p:stCondLst>
                                            <p:cond delay="750"/>
                                          </p:stCondLst>
                                        </p:cTn>
                                        <p:tgtEl>
                                          <p:spTgt spid="268"/>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after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266"/>
                                        </p:tgtEl>
                                        <p:attrNameLst>
                                          <p:attrName>style.visibility</p:attrName>
                                        </p:attrNameLst>
                                      </p:cBhvr>
                                      <p:to>
                                        <p:strVal val="visible"/>
                                      </p:to>
                                    </p:set>
                                    <p:anim calcmode="lin" valueType="num">
                                      <p:cBhvr additive="base">
                                        <p:cTn id="13" dur="500"/>
                                        <p:tgtEl>
                                          <p:spTgt spid="266"/>
                                        </p:tgtEl>
                                        <p:attrNameLst>
                                          <p:attrName>ppt_w</p:attrName>
                                        </p:attrNameLst>
                                      </p:cBhvr>
                                      <p:tavLst>
                                        <p:tav tm="0">
                                          <p:val>
                                            <p:strVal val="0"/>
                                          </p:val>
                                        </p:tav>
                                        <p:tav tm="100000">
                                          <p:val>
                                            <p:strVal val="#ppt_w"/>
                                          </p:val>
                                        </p:tav>
                                      </p:tavLst>
                                    </p:anim>
                                    <p:anim calcmode="lin" valueType="num">
                                      <p:cBhvr additive="base">
                                        <p:cTn id="14" dur="500"/>
                                        <p:tgtEl>
                                          <p:spTgt spid="266"/>
                                        </p:tgtEl>
                                        <p:attrNameLst>
                                          <p:attrName>ppt_h</p:attrName>
                                        </p:attrNameLst>
                                      </p:cBhvr>
                                      <p:tavLst>
                                        <p:tav tm="0">
                                          <p:val>
                                            <p:str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261"/>
                                        </p:tgtEl>
                                        <p:attrNameLst>
                                          <p:attrName>style.visibility</p:attrName>
                                        </p:attrNameLst>
                                      </p:cBhvr>
                                      <p:to>
                                        <p:strVal val="visible"/>
                                      </p:to>
                                    </p:set>
                                    <p:anim calcmode="lin" valueType="num">
                                      <p:cBhvr additive="base">
                                        <p:cTn id="17" dur="500"/>
                                        <p:tgtEl>
                                          <p:spTgt spid="261"/>
                                        </p:tgtEl>
                                        <p:attrNameLst>
                                          <p:attrName>ppt_w</p:attrName>
                                        </p:attrNameLst>
                                      </p:cBhvr>
                                      <p:tavLst>
                                        <p:tav tm="0">
                                          <p:val>
                                            <p:strVal val="0"/>
                                          </p:val>
                                        </p:tav>
                                        <p:tav tm="100000">
                                          <p:val>
                                            <p:strVal val="#ppt_w"/>
                                          </p:val>
                                        </p:tav>
                                      </p:tavLst>
                                    </p:anim>
                                    <p:anim calcmode="lin" valueType="num">
                                      <p:cBhvr additive="base">
                                        <p:cTn id="18" dur="500"/>
                                        <p:tgtEl>
                                          <p:spTgt spid="261"/>
                                        </p:tgtEl>
                                        <p:attrNameLst>
                                          <p:attrName>ppt_h</p:attrName>
                                        </p:attrNameLst>
                                      </p:cBhvr>
                                      <p:tavLst>
                                        <p:tav tm="0">
                                          <p:val>
                                            <p:str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267"/>
                                        </p:tgtEl>
                                        <p:attrNameLst>
                                          <p:attrName>style.visibility</p:attrName>
                                        </p:attrNameLst>
                                      </p:cBhvr>
                                      <p:to>
                                        <p:strVal val="visible"/>
                                      </p:to>
                                    </p:set>
                                    <p:anim calcmode="lin" valueType="num">
                                      <p:cBhvr additive="base">
                                        <p:cTn id="21" dur="500"/>
                                        <p:tgtEl>
                                          <p:spTgt spid="267"/>
                                        </p:tgtEl>
                                        <p:attrNameLst>
                                          <p:attrName>ppt_w</p:attrName>
                                        </p:attrNameLst>
                                      </p:cBhvr>
                                      <p:tavLst>
                                        <p:tav tm="0">
                                          <p:val>
                                            <p:strVal val="0"/>
                                          </p:val>
                                        </p:tav>
                                        <p:tav tm="100000">
                                          <p:val>
                                            <p:strVal val="#ppt_w"/>
                                          </p:val>
                                        </p:tav>
                                      </p:tavLst>
                                    </p:anim>
                                    <p:anim calcmode="lin" valueType="num">
                                      <p:cBhvr additive="base">
                                        <p:cTn id="22" dur="500"/>
                                        <p:tgtEl>
                                          <p:spTgt spid="267"/>
                                        </p:tgtEl>
                                        <p:attrNameLst>
                                          <p:attrName>ppt_h</p:attrName>
                                        </p:attrNameLst>
                                      </p:cBhvr>
                                      <p:tavLst>
                                        <p:tav tm="0">
                                          <p:val>
                                            <p:str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262"/>
                                        </p:tgtEl>
                                        <p:attrNameLst>
                                          <p:attrName>style.visibility</p:attrName>
                                        </p:attrNameLst>
                                      </p:cBhvr>
                                      <p:to>
                                        <p:strVal val="visible"/>
                                      </p:to>
                                    </p:set>
                                    <p:anim calcmode="lin" valueType="num">
                                      <p:cBhvr additive="base">
                                        <p:cTn id="25" dur="500"/>
                                        <p:tgtEl>
                                          <p:spTgt spid="262"/>
                                        </p:tgtEl>
                                        <p:attrNameLst>
                                          <p:attrName>ppt_w</p:attrName>
                                        </p:attrNameLst>
                                      </p:cBhvr>
                                      <p:tavLst>
                                        <p:tav tm="0">
                                          <p:val>
                                            <p:strVal val="0"/>
                                          </p:val>
                                        </p:tav>
                                        <p:tav tm="100000">
                                          <p:val>
                                            <p:strVal val="#ppt_w"/>
                                          </p:val>
                                        </p:tav>
                                      </p:tavLst>
                                    </p:anim>
                                    <p:anim calcmode="lin" valueType="num">
                                      <p:cBhvr additive="base">
                                        <p:cTn id="26" dur="500"/>
                                        <p:tgtEl>
                                          <p:spTgt spid="262"/>
                                        </p:tgtEl>
                                        <p:attrNameLst>
                                          <p:attrName>ppt_h</p:attrName>
                                        </p:attrNameLst>
                                      </p:cBhvr>
                                      <p:tavLst>
                                        <p:tav tm="0">
                                          <p:val>
                                            <p:strVal val="0"/>
                                          </p:val>
                                        </p:tav>
                                        <p:tav tm="100000">
                                          <p:val>
                                            <p:strVal val="#ppt_h"/>
                                          </p:val>
                                        </p:tav>
                                      </p:tavLst>
                                    </p:anim>
                                  </p:childTnLst>
                                </p:cTn>
                              </p:par>
                              <p:par>
                                <p:cTn id="27" presetID="23" presetClass="entr" presetSubtype="16" fill="hold" nodeType="withEffect">
                                  <p:stCondLst>
                                    <p:cond delay="0"/>
                                  </p:stCondLst>
                                  <p:childTnLst>
                                    <p:set>
                                      <p:cBhvr>
                                        <p:cTn id="28" dur="1" fill="hold">
                                          <p:stCondLst>
                                            <p:cond delay="0"/>
                                          </p:stCondLst>
                                        </p:cTn>
                                        <p:tgtEl>
                                          <p:spTgt spid="270"/>
                                        </p:tgtEl>
                                        <p:attrNameLst>
                                          <p:attrName>style.visibility</p:attrName>
                                        </p:attrNameLst>
                                      </p:cBhvr>
                                      <p:to>
                                        <p:strVal val="visible"/>
                                      </p:to>
                                    </p:set>
                                    <p:anim calcmode="lin" valueType="num">
                                      <p:cBhvr additive="base">
                                        <p:cTn id="29" dur="500"/>
                                        <p:tgtEl>
                                          <p:spTgt spid="270"/>
                                        </p:tgtEl>
                                        <p:attrNameLst>
                                          <p:attrName>ppt_w</p:attrName>
                                        </p:attrNameLst>
                                      </p:cBhvr>
                                      <p:tavLst>
                                        <p:tav tm="0">
                                          <p:val>
                                            <p:strVal val="0"/>
                                          </p:val>
                                        </p:tav>
                                        <p:tav tm="100000">
                                          <p:val>
                                            <p:strVal val="#ppt_w"/>
                                          </p:val>
                                        </p:tav>
                                      </p:tavLst>
                                    </p:anim>
                                    <p:anim calcmode="lin" valueType="num">
                                      <p:cBhvr additive="base">
                                        <p:cTn id="30" dur="500"/>
                                        <p:tgtEl>
                                          <p:spTgt spid="270"/>
                                        </p:tgtEl>
                                        <p:attrNameLst>
                                          <p:attrName>ppt_h</p:attrName>
                                        </p:attrNameLst>
                                      </p:cBhvr>
                                      <p:tavLst>
                                        <p:tav tm="0">
                                          <p:val>
                                            <p:strVal val="0"/>
                                          </p:val>
                                        </p:tav>
                                        <p:tav tm="100000">
                                          <p:val>
                                            <p:strVal val="#ppt_h"/>
                                          </p:val>
                                        </p:tav>
                                      </p:tavLst>
                                    </p:anim>
                                  </p:childTnLst>
                                </p:cTn>
                              </p:par>
                              <p:par>
                                <p:cTn id="31" presetID="10" presetClass="entr" presetSubtype="0" fill="hold" nodeType="withEffect">
                                  <p:stCondLst>
                                    <p:cond delay="0"/>
                                  </p:stCondLst>
                                  <p:childTnLst>
                                    <p:set>
                                      <p:cBhvr>
                                        <p:cTn id="32" dur="1" fill="hold">
                                          <p:stCondLst>
                                            <p:cond delay="0"/>
                                          </p:stCondLst>
                                        </p:cTn>
                                        <p:tgtEl>
                                          <p:spTgt spid="271"/>
                                        </p:tgtEl>
                                        <p:attrNameLst>
                                          <p:attrName>style.visibility</p:attrName>
                                        </p:attrNameLst>
                                      </p:cBhvr>
                                      <p:to>
                                        <p:strVal val="visible"/>
                                      </p:to>
                                    </p:set>
                                    <p:animEffect transition="in" filter="fade">
                                      <p:cBhvr>
                                        <p:cTn id="33" dur="2000"/>
                                        <p:tgtEl>
                                          <p:spTgt spid="271"/>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2000"/>
                                        <p:tgtEl>
                                          <p:spTgt spid="13"/>
                                        </p:tgtEl>
                                      </p:cBhvr>
                                    </p:animEffect>
                                  </p:childTnLst>
                                </p:cTn>
                              </p:par>
                              <p:par>
                                <p:cTn id="37" presetID="23" presetClass="entr" presetSubtype="16"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p:tgtEl>
                                          <p:spTgt spid="14"/>
                                        </p:tgtEl>
                                        <p:attrNameLst>
                                          <p:attrName>ppt_w</p:attrName>
                                        </p:attrNameLst>
                                      </p:cBhvr>
                                      <p:tavLst>
                                        <p:tav tm="0">
                                          <p:val>
                                            <p:strVal val="0"/>
                                          </p:val>
                                        </p:tav>
                                        <p:tav tm="100000">
                                          <p:val>
                                            <p:strVal val="#ppt_w"/>
                                          </p:val>
                                        </p:tav>
                                      </p:tavLst>
                                    </p:anim>
                                    <p:anim calcmode="lin" valueType="num">
                                      <p:cBhvr additive="base">
                                        <p:cTn id="40" dur="500"/>
                                        <p:tgtEl>
                                          <p:spTgt spid="14"/>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p:tgtEl>
                                          <p:spTgt spid="15"/>
                                        </p:tgtEl>
                                        <p:attrNameLst>
                                          <p:attrName>ppt_w</p:attrName>
                                        </p:attrNameLst>
                                      </p:cBhvr>
                                      <p:tavLst>
                                        <p:tav tm="0">
                                          <p:val>
                                            <p:strVal val="0"/>
                                          </p:val>
                                        </p:tav>
                                        <p:tav tm="100000">
                                          <p:val>
                                            <p:strVal val="#ppt_w"/>
                                          </p:val>
                                        </p:tav>
                                      </p:tavLst>
                                    </p:anim>
                                    <p:anim calcmode="lin" valueType="num">
                                      <p:cBhvr additive="base">
                                        <p:cTn id="44" dur="500"/>
                                        <p:tgtEl>
                                          <p:spTgt spid="1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2060"/>
            </a:gs>
            <a:gs pos="67000">
              <a:srgbClr val="002060"/>
            </a:gs>
            <a:gs pos="99000">
              <a:srgbClr val="ECEAD8"/>
            </a:gs>
            <a:gs pos="100000">
              <a:srgbClr val="000000">
                <a:alpha val="80784"/>
              </a:srgbClr>
            </a:gs>
          </a:gsLst>
          <a:path path="circle">
            <a:fillToRect l="50000" t="50000" r="50000" b="50000"/>
          </a:path>
        </a:gradFill>
        <a:effectLst/>
      </p:bgPr>
    </p:bg>
    <p:spTree>
      <p:nvGrpSpPr>
        <p:cNvPr id="1" name="Shape 276"/>
        <p:cNvGrpSpPr/>
        <p:nvPr/>
      </p:nvGrpSpPr>
      <p:grpSpPr>
        <a:xfrm>
          <a:off x="0" y="0"/>
          <a:ext cx="0" cy="0"/>
          <a:chOff x="0" y="0"/>
          <a:chExt cx="0" cy="0"/>
        </a:xfrm>
      </p:grpSpPr>
      <p:sp>
        <p:nvSpPr>
          <p:cNvPr id="277" name="Google Shape;277;p18"/>
          <p:cNvSpPr/>
          <p:nvPr/>
        </p:nvSpPr>
        <p:spPr>
          <a:xfrm>
            <a:off x="1733550" y="895350"/>
            <a:ext cx="8686800" cy="5324535"/>
          </a:xfrm>
          <a:prstGeom prst="rect">
            <a:avLst/>
          </a:prstGeom>
          <a:no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sz="2400" b="1">
                <a:solidFill>
                  <a:srgbClr val="FFFF00"/>
                </a:solidFill>
                <a:latin typeface="Calibri"/>
                <a:ea typeface="Calibri"/>
                <a:cs typeface="Calibri"/>
                <a:sym typeface="Calibri"/>
              </a:rPr>
              <a:t>BİLGİ VE BELGE YÖNETİMİ BÖLÜMLERİNİN </a:t>
            </a:r>
            <a:endParaRPr/>
          </a:p>
          <a:p>
            <a:pPr marL="0" marR="0" lvl="0" indent="0" algn="ctr" rtl="0">
              <a:spcBef>
                <a:spcPct val="0"/>
              </a:spcBef>
              <a:spcAft>
                <a:spcPct val="0"/>
              </a:spcAft>
              <a:buNone/>
            </a:pPr>
            <a:r>
              <a:rPr lang="tr-TR" sz="2400" b="1">
                <a:solidFill>
                  <a:srgbClr val="FFFF00"/>
                </a:solidFill>
                <a:latin typeface="Calibri"/>
                <a:ea typeface="Calibri"/>
                <a:cs typeface="Calibri"/>
                <a:sym typeface="Calibri"/>
              </a:rPr>
              <a:t>GENEL TARİHÇESİ</a:t>
            </a:r>
            <a:endParaRPr/>
          </a:p>
          <a:p>
            <a:pPr marL="0" marR="0" lvl="0" indent="0" algn="ctr" rtl="0">
              <a:spcBef>
                <a:spcPct val="0"/>
              </a:spcBef>
              <a:spcAft>
                <a:spcPct val="0"/>
              </a:spcAft>
              <a:buNone/>
            </a:pPr>
            <a:endParaRPr sz="2400" b="1">
              <a:solidFill>
                <a:schemeClr val="lt1"/>
              </a:solidFill>
              <a:latin typeface="Calibri"/>
              <a:ea typeface="Calibri"/>
              <a:cs typeface="Calibri"/>
              <a:sym typeface="Calibri"/>
            </a:endParaRPr>
          </a:p>
          <a:p>
            <a:pPr marL="0" marR="0" lvl="0" indent="0" algn="ctr" rtl="0">
              <a:spcBef>
                <a:spcPct val="0"/>
              </a:spcBef>
              <a:spcAft>
                <a:spcPct val="0"/>
              </a:spcAft>
              <a:buNone/>
            </a:pPr>
            <a:r>
              <a:rPr lang="tr-TR" sz="2400" b="1">
                <a:solidFill>
                  <a:schemeClr val="lt1"/>
                </a:solidFill>
                <a:latin typeface="Calibri"/>
                <a:ea typeface="Calibri"/>
                <a:cs typeface="Calibri"/>
                <a:sym typeface="Calibri"/>
              </a:rPr>
              <a:t>2002-2003 öğretim yılına kadar yaklaşık 50 yıllık sürede,</a:t>
            </a:r>
            <a:endParaRPr sz="2400">
              <a:solidFill>
                <a:schemeClr val="lt1"/>
              </a:solidFill>
              <a:latin typeface="Calibri"/>
              <a:ea typeface="Calibri"/>
              <a:cs typeface="Calibri"/>
              <a:sym typeface="Calibri"/>
            </a:endParaRPr>
          </a:p>
          <a:p>
            <a:pPr marL="0" marR="0" lvl="0" indent="0" algn="ctr" rtl="0">
              <a:spcBef>
                <a:spcPct val="0"/>
              </a:spcBef>
              <a:spcAft>
                <a:spcPct val="0"/>
              </a:spcAft>
              <a:buNone/>
            </a:pPr>
            <a:r>
              <a:rPr lang="tr-TR" sz="2800" b="1">
                <a:solidFill>
                  <a:srgbClr val="FFFF00"/>
                </a:solidFill>
                <a:latin typeface="Calibri"/>
                <a:ea typeface="Calibri"/>
                <a:cs typeface="Calibri"/>
                <a:sym typeface="Calibri"/>
              </a:rPr>
              <a:t>Arşivcilik, Kütüphanecilik, Dokümantasyon-Enformasyon</a:t>
            </a:r>
            <a:r>
              <a:rPr lang="tr-TR" sz="2800" b="1">
                <a:solidFill>
                  <a:schemeClr val="lt1"/>
                </a:solidFill>
                <a:latin typeface="Calibri"/>
                <a:ea typeface="Calibri"/>
                <a:cs typeface="Calibri"/>
                <a:sym typeface="Calibri"/>
              </a:rPr>
              <a:t>, </a:t>
            </a:r>
            <a:r>
              <a:rPr lang="tr-TR" sz="2400">
                <a:solidFill>
                  <a:schemeClr val="lt1"/>
                </a:solidFill>
                <a:latin typeface="Calibri"/>
                <a:ea typeface="Calibri"/>
                <a:cs typeface="Calibri"/>
                <a:sym typeface="Calibri"/>
              </a:rPr>
              <a:t>bölümleri olarak üç ayrı isim/bölüm altında eğitim verilmekteyken,  günün bilgiye yönelik gelişmelerini yakından izlemeyi ilke edinen bölüm, işlevini yansıtmakta yetersiz kalan ismi; bilgi ile ilgili tüm güncel öğeleri, yeni teknikleri, teknolojileri, kullanıcıları ve kurumları içerecek şekilde değiştirilmiş</a:t>
            </a:r>
            <a:r>
              <a:rPr lang="tr-TR" sz="2400" b="1">
                <a:solidFill>
                  <a:schemeClr val="lt1"/>
                </a:solidFill>
                <a:latin typeface="Calibri"/>
                <a:ea typeface="Calibri"/>
                <a:cs typeface="Calibri"/>
                <a:sym typeface="Calibri"/>
              </a:rPr>
              <a:t> </a:t>
            </a:r>
            <a:r>
              <a:rPr lang="tr-TR" sz="2400">
                <a:solidFill>
                  <a:schemeClr val="lt1"/>
                </a:solidFill>
                <a:latin typeface="Calibri"/>
                <a:ea typeface="Calibri"/>
                <a:cs typeface="Calibri"/>
                <a:sym typeface="Calibri"/>
              </a:rPr>
              <a:t>ve Yüksek Öğretim Kurulu’nun kararı ile üç anabilim dalı birleştirilerek yeni adı </a:t>
            </a:r>
            <a:r>
              <a:rPr lang="tr-TR" sz="2400">
                <a:solidFill>
                  <a:srgbClr val="FFFF00"/>
                </a:solidFill>
                <a:latin typeface="Calibri"/>
                <a:ea typeface="Calibri"/>
                <a:cs typeface="Calibri"/>
                <a:sym typeface="Calibri"/>
              </a:rPr>
              <a:t>“</a:t>
            </a:r>
            <a:r>
              <a:rPr lang="tr-TR" sz="2400" b="1">
                <a:solidFill>
                  <a:srgbClr val="FFFF00"/>
                </a:solidFill>
                <a:latin typeface="Calibri"/>
                <a:ea typeface="Calibri"/>
                <a:cs typeface="Calibri"/>
                <a:sym typeface="Calibri"/>
              </a:rPr>
              <a:t>Bilgi ve Belge Yönetimi Bölümü</a:t>
            </a:r>
            <a:r>
              <a:rPr lang="tr-TR" sz="2400">
                <a:solidFill>
                  <a:srgbClr val="FFFF00"/>
                </a:solidFill>
                <a:latin typeface="Calibri"/>
                <a:ea typeface="Calibri"/>
                <a:cs typeface="Calibri"/>
                <a:sym typeface="Calibri"/>
              </a:rPr>
              <a:t>” </a:t>
            </a:r>
            <a:r>
              <a:rPr lang="tr-TR" sz="2400">
                <a:solidFill>
                  <a:schemeClr val="lt1"/>
                </a:solidFill>
                <a:latin typeface="Calibri"/>
                <a:ea typeface="Calibri"/>
                <a:cs typeface="Calibri"/>
                <a:sym typeface="Calibri"/>
              </a:rPr>
              <a:t>olan bölüm </a:t>
            </a:r>
            <a:r>
              <a:rPr lang="tr-TR" sz="2400" b="1">
                <a:solidFill>
                  <a:schemeClr val="lt1"/>
                </a:solidFill>
                <a:latin typeface="Calibri"/>
                <a:ea typeface="Calibri"/>
                <a:cs typeface="Calibri"/>
                <a:sym typeface="Calibri"/>
              </a:rPr>
              <a:t>2002-2003 öğretim yılından itibaren</a:t>
            </a:r>
            <a:r>
              <a:rPr lang="tr-TR" sz="2400">
                <a:solidFill>
                  <a:schemeClr val="lt1"/>
                </a:solidFill>
                <a:latin typeface="Calibri"/>
                <a:ea typeface="Calibri"/>
                <a:cs typeface="Calibri"/>
                <a:sym typeface="Calibri"/>
              </a:rPr>
              <a:t> bölüm düzeyinde ve </a:t>
            </a:r>
            <a:r>
              <a:rPr lang="tr-TR" sz="2400" b="1">
                <a:solidFill>
                  <a:schemeClr val="lt1"/>
                </a:solidFill>
                <a:latin typeface="Calibri"/>
                <a:ea typeface="Calibri"/>
                <a:cs typeface="Calibri"/>
                <a:sym typeface="Calibri"/>
              </a:rPr>
              <a:t>eşit ağırlıklı puan türüne</a:t>
            </a:r>
            <a:r>
              <a:rPr lang="tr-TR" sz="2400">
                <a:solidFill>
                  <a:schemeClr val="lt1"/>
                </a:solidFill>
                <a:latin typeface="Calibri"/>
                <a:ea typeface="Calibri"/>
                <a:cs typeface="Calibri"/>
                <a:sym typeface="Calibri"/>
              </a:rPr>
              <a:t> göre öğrenci almaya başlamıştır.</a:t>
            </a:r>
            <a:endParaRPr sz="54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4593">
        <p14:ferris dir="l"/>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Click="0" advTm="24593">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2060"/>
            </a:gs>
            <a:gs pos="67000">
              <a:srgbClr val="002060"/>
            </a:gs>
            <a:gs pos="99000">
              <a:srgbClr val="ECEAD8"/>
            </a:gs>
            <a:gs pos="100000">
              <a:srgbClr val="000000">
                <a:alpha val="80784"/>
              </a:srgbClr>
            </a:gs>
          </a:gsLst>
          <a:path path="circle">
            <a:fillToRect l="50000" t="50000" r="50000" b="50000"/>
          </a:path>
        </a:gradFill>
        <a:effectLst/>
      </p:bgPr>
    </p:bg>
    <p:spTree>
      <p:nvGrpSpPr>
        <p:cNvPr id="1" name="Shape 282"/>
        <p:cNvGrpSpPr/>
        <p:nvPr/>
      </p:nvGrpSpPr>
      <p:grpSpPr>
        <a:xfrm>
          <a:off x="0" y="0"/>
          <a:ext cx="0" cy="0"/>
          <a:chOff x="0" y="0"/>
          <a:chExt cx="0" cy="0"/>
        </a:xfrm>
      </p:grpSpPr>
      <p:sp>
        <p:nvSpPr>
          <p:cNvPr id="283" name="Google Shape;283;p19"/>
          <p:cNvSpPr/>
          <p:nvPr/>
        </p:nvSpPr>
        <p:spPr>
          <a:xfrm>
            <a:off x="1405221" y="589232"/>
            <a:ext cx="8888311" cy="5632311"/>
          </a:xfrm>
          <a:prstGeom prst="rect">
            <a:avLst/>
          </a:prstGeom>
          <a:no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sz="2000" b="1">
                <a:solidFill>
                  <a:srgbClr val="FFFF00"/>
                </a:solidFill>
                <a:latin typeface="Calibri"/>
                <a:ea typeface="Calibri"/>
                <a:cs typeface="Calibri"/>
                <a:sym typeface="Calibri"/>
              </a:rPr>
              <a:t>BİLGİ VE BELGE YÖNETİMİ BÖLÜMÜ </a:t>
            </a:r>
            <a:endParaRPr/>
          </a:p>
          <a:p>
            <a:pPr marL="0" marR="0" lvl="0" indent="0" algn="ctr" rtl="0">
              <a:spcBef>
                <a:spcPct val="0"/>
              </a:spcBef>
              <a:spcAft>
                <a:spcPct val="0"/>
              </a:spcAft>
              <a:buNone/>
            </a:pPr>
            <a:r>
              <a:rPr lang="tr-TR" sz="2000" b="1">
                <a:solidFill>
                  <a:srgbClr val="FFFF00"/>
                </a:solidFill>
                <a:latin typeface="Calibri"/>
                <a:ea typeface="Calibri"/>
                <a:cs typeface="Calibri"/>
                <a:sym typeface="Calibri"/>
              </a:rPr>
              <a:t>ÇALIŞMA ALANLARI: </a:t>
            </a:r>
            <a:endParaRPr/>
          </a:p>
          <a:p>
            <a:pPr marL="0" marR="0" lvl="0" indent="0" algn="ctr" rtl="0">
              <a:spcBef>
                <a:spcPct val="0"/>
              </a:spcBef>
              <a:spcAft>
                <a:spcPct val="0"/>
              </a:spcAft>
              <a:buNone/>
            </a:pPr>
            <a:r>
              <a:rPr lang="tr-TR" sz="2000" b="1">
                <a:solidFill>
                  <a:schemeClr val="lt1"/>
                </a:solidFill>
                <a:latin typeface="Calibri"/>
                <a:ea typeface="Calibri"/>
                <a:cs typeface="Calibri"/>
                <a:sym typeface="Calibri"/>
              </a:rPr>
              <a:t>“Bilgi ve Belge Yönetimi Bölümü” mezunları, aldıkları dersler doğrultusunda,</a:t>
            </a:r>
            <a:endParaRPr/>
          </a:p>
          <a:p>
            <a:pPr marL="0" marR="0" lvl="0" indent="0" algn="ctr" rtl="0">
              <a:spcBef>
                <a:spcPct val="0"/>
              </a:spcBef>
              <a:spcAft>
                <a:spcPct val="0"/>
              </a:spcAft>
              <a:buNone/>
            </a:pPr>
            <a:r>
              <a:rPr lang="tr-TR" sz="2000" b="1">
                <a:solidFill>
                  <a:schemeClr val="lt1"/>
                </a:solidFill>
                <a:latin typeface="Calibri"/>
                <a:ea typeface="Calibri"/>
                <a:cs typeface="Calibri"/>
                <a:sym typeface="Calibri"/>
              </a:rPr>
              <a:t>başta ülkemizdeki kütüphanelerde olmak üzere (üniversite, halk, çocuk, okul kütüphaneleri, Milli Kütüphane, özel araştırma kütüphaneleri), çeşitli bilgi merkezlerinde (enformasyon ve dokümantasyon merkezleri), Devlet Arşivleri Genel Müdürlüğü ile kurum ve kuruluş arşivlerinde çalışma olanağı bulabildikleri gibi, internet servis birimlerinin çeşitli kademelerinde (web sayfası tasarımı ve düzenlenmesi, tarama motorları oluşturma ve yönetim işlemleri), kurum ve kuruluşların veri tabanı tasarım ve yönetim birimlerinde, basılı ve/veya elektronik ortamda dizinleme ve öz hazırlama hizmeti sunan ya da bu hizmetlerin dağıtımı işlevini gerçekleştiren kuruluşlarda bilgisayar yazılım şirketlerinde, kurum ve kuruluşların Ar-Ge birimlerinde çalışma olanağı bulabilmektedir.</a:t>
            </a:r>
            <a:endParaRPr/>
          </a:p>
          <a:p>
            <a:pPr marL="0" marR="0" lvl="0" indent="0" algn="ctr" rtl="0">
              <a:spcBef>
                <a:spcPct val="0"/>
              </a:spcBef>
              <a:spcAft>
                <a:spcPct val="0"/>
              </a:spcAft>
              <a:buNone/>
            </a:pPr>
            <a:endParaRPr sz="2000" b="1">
              <a:solidFill>
                <a:schemeClr val="lt1"/>
              </a:solidFill>
              <a:latin typeface="Calibri"/>
              <a:ea typeface="Calibri"/>
              <a:cs typeface="Calibri"/>
              <a:sym typeface="Calibri"/>
            </a:endParaRPr>
          </a:p>
          <a:p>
            <a:pPr marL="0" marR="0" lvl="0" indent="0" algn="ctr" rtl="0">
              <a:spcBef>
                <a:spcPct val="0"/>
              </a:spcBef>
              <a:spcAft>
                <a:spcPct val="0"/>
              </a:spcAft>
              <a:buNone/>
            </a:pPr>
            <a:r>
              <a:rPr lang="tr-TR" sz="2000" b="1">
                <a:solidFill>
                  <a:schemeClr val="lt1"/>
                </a:solidFill>
                <a:latin typeface="Calibri"/>
                <a:ea typeface="Calibri"/>
                <a:cs typeface="Calibri"/>
                <a:sym typeface="Calibri"/>
              </a:rPr>
              <a:t>Bu çalışma ortamlarının veya yapılan işin türüne göre aldıkları unvanlar veya kadrolar arasında; </a:t>
            </a:r>
            <a:r>
              <a:rPr lang="tr-TR" sz="2000" b="1">
                <a:solidFill>
                  <a:srgbClr val="FFFF00"/>
                </a:solidFill>
                <a:latin typeface="Calibri"/>
                <a:ea typeface="Calibri"/>
                <a:cs typeface="Calibri"/>
                <a:sym typeface="Calibri"/>
              </a:rPr>
              <a:t>kütüphaneci, bilgi uzmanı, arşiv memuru, bilgisayar işletmeni, arşivist, dokümantalist, akademik uzman, sistem analisti, halkla ilişkiler ve pazarlama elemanı, web tasarımcısı</a:t>
            </a:r>
            <a:r>
              <a:rPr lang="tr-TR" sz="2000" b="1">
                <a:solidFill>
                  <a:schemeClr val="lt1"/>
                </a:solidFill>
                <a:latin typeface="Calibri"/>
                <a:ea typeface="Calibri"/>
                <a:cs typeface="Calibri"/>
                <a:sym typeface="Calibri"/>
              </a:rPr>
              <a:t> gibileri yer almaktadır. </a:t>
            </a: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36053">
        <p14:ferris dir="l"/>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Click="0" advTm="36053">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2060"/>
            </a:gs>
            <a:gs pos="67000">
              <a:srgbClr val="002060"/>
            </a:gs>
            <a:gs pos="99000">
              <a:srgbClr val="ECEAD8"/>
            </a:gs>
            <a:gs pos="100000">
              <a:srgbClr val="000000">
                <a:alpha val="80784"/>
              </a:srgbClr>
            </a:gs>
          </a:gsLst>
          <a:path path="circle">
            <a:fillToRect l="50000" t="50000" r="50000" b="50000"/>
          </a:path>
        </a:gradFill>
        <a:effectLst/>
      </p:bgPr>
    </p:bg>
    <p:spTree>
      <p:nvGrpSpPr>
        <p:cNvPr id="1" name="Shape 288"/>
        <p:cNvGrpSpPr/>
        <p:nvPr/>
      </p:nvGrpSpPr>
      <p:grpSpPr>
        <a:xfrm>
          <a:off x="0" y="0"/>
          <a:ext cx="0" cy="0"/>
          <a:chOff x="0" y="0"/>
          <a:chExt cx="0" cy="0"/>
        </a:xfrm>
      </p:grpSpPr>
      <p:sp>
        <p:nvSpPr>
          <p:cNvPr id="289" name="Google Shape;289;p20"/>
          <p:cNvSpPr/>
          <p:nvPr/>
        </p:nvSpPr>
        <p:spPr>
          <a:xfrm>
            <a:off x="1405221" y="589232"/>
            <a:ext cx="8888311" cy="5509200"/>
          </a:xfrm>
          <a:prstGeom prst="rect">
            <a:avLst/>
          </a:prstGeom>
          <a:no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sz="2800" b="1">
                <a:solidFill>
                  <a:srgbClr val="FFFF00"/>
                </a:solidFill>
                <a:latin typeface="Calibri"/>
                <a:ea typeface="Calibri"/>
                <a:cs typeface="Calibri"/>
                <a:sym typeface="Calibri"/>
              </a:rPr>
              <a:t>BİLGİ VE BELGE YÖNETİMİ BÖLÜMÜ’NÜN AMACI</a:t>
            </a:r>
            <a:endParaRPr/>
          </a:p>
          <a:p>
            <a:pPr marL="0" marR="0" lvl="0" indent="0" algn="ctr" rtl="0">
              <a:spcBef>
                <a:spcPts val="600"/>
              </a:spcBef>
              <a:spcAft>
                <a:spcPct val="0"/>
              </a:spcAft>
              <a:buNone/>
            </a:pPr>
            <a:endParaRPr sz="2800" u="sng">
              <a:solidFill>
                <a:srgbClr val="FF0000"/>
              </a:solidFill>
              <a:latin typeface="Calibri"/>
              <a:ea typeface="Calibri"/>
              <a:cs typeface="Calibri"/>
              <a:sym typeface="Calibri"/>
            </a:endParaRPr>
          </a:p>
          <a:p>
            <a:pPr marL="0" marR="0" lvl="0" indent="0" algn="ctr" rtl="0">
              <a:spcBef>
                <a:spcPts val="600"/>
              </a:spcBef>
              <a:spcAft>
                <a:spcPct val="0"/>
              </a:spcAft>
              <a:buNone/>
            </a:pPr>
            <a:r>
              <a:rPr lang="tr-TR" sz="2800">
                <a:solidFill>
                  <a:schemeClr val="lt1"/>
                </a:solidFill>
                <a:latin typeface="Calibri"/>
                <a:ea typeface="Calibri"/>
                <a:cs typeface="Calibri"/>
                <a:sym typeface="Calibri"/>
              </a:rPr>
              <a:t>Bilgi ve/veya bilgi kaynaklarının derlenmesi, düzenlenmesi, erişimi ve yayımı sürecini içeren </a:t>
            </a:r>
            <a:r>
              <a:rPr lang="tr-TR" sz="2800">
                <a:solidFill>
                  <a:srgbClr val="FFFF00"/>
                </a:solidFill>
                <a:latin typeface="Calibri"/>
                <a:ea typeface="Calibri"/>
                <a:cs typeface="Calibri"/>
                <a:sym typeface="Calibri"/>
              </a:rPr>
              <a:t>“bilgi yönetimi” </a:t>
            </a:r>
            <a:r>
              <a:rPr lang="tr-TR" sz="2800">
                <a:solidFill>
                  <a:schemeClr val="lt1"/>
                </a:solidFill>
                <a:latin typeface="Calibri"/>
                <a:ea typeface="Calibri"/>
                <a:cs typeface="Calibri"/>
                <a:sym typeface="Calibri"/>
              </a:rPr>
              <a:t>işlevini gerçekleştirecek insan gücünü yetiştirmektir. </a:t>
            </a:r>
            <a:endParaRPr/>
          </a:p>
          <a:p>
            <a:pPr marL="0" marR="0" lvl="0" indent="0" algn="ctr" rtl="0">
              <a:spcBef>
                <a:spcPts val="600"/>
              </a:spcBef>
              <a:spcAft>
                <a:spcPct val="0"/>
              </a:spcAft>
              <a:buNone/>
            </a:pPr>
            <a:endParaRPr sz="2400">
              <a:solidFill>
                <a:schemeClr val="lt1"/>
              </a:solidFill>
              <a:latin typeface="Calibri"/>
              <a:ea typeface="Calibri"/>
              <a:cs typeface="Calibri"/>
              <a:sym typeface="Calibri"/>
            </a:endParaRPr>
          </a:p>
          <a:p>
            <a:pPr marL="0" marR="0" lvl="0" indent="0" algn="ctr" rtl="0">
              <a:spcBef>
                <a:spcPts val="600"/>
              </a:spcBef>
              <a:spcAft>
                <a:spcPct val="0"/>
              </a:spcAft>
              <a:buNone/>
            </a:pPr>
            <a:r>
              <a:rPr lang="tr-TR" sz="2400">
                <a:solidFill>
                  <a:schemeClr val="lt1"/>
                </a:solidFill>
                <a:latin typeface="Calibri"/>
                <a:ea typeface="Calibri"/>
                <a:cs typeface="Calibri"/>
                <a:sym typeface="Calibri"/>
              </a:rPr>
              <a:t>Bu insan gücünün kütüphaneler, arşivler, dokümantasyon ve enformasyon merkezlerinin tümünü içine alan bilgi merkezlerini yönetebilecek, bilgi ve iletişim teknolojilerini yoğun olarak kullanabilecek ve bu kullanımın yol ve yöntemlerini kullanıcılara öğretebilecek, ayrıca bilgi bilimin düzenleme ve erişimle ilgili alanlarına iş ve yönetim yaklaşımıyla girebilecek </a:t>
            </a:r>
            <a:r>
              <a:rPr lang="tr-TR" sz="2400" b="1">
                <a:solidFill>
                  <a:schemeClr val="lt1"/>
                </a:solidFill>
                <a:latin typeface="Calibri"/>
                <a:ea typeface="Calibri"/>
                <a:cs typeface="Calibri"/>
                <a:sym typeface="Calibri"/>
              </a:rPr>
              <a:t>bilgi ve belge yöneticileri </a:t>
            </a:r>
            <a:r>
              <a:rPr lang="tr-TR" sz="2400">
                <a:solidFill>
                  <a:schemeClr val="lt1"/>
                </a:solidFill>
                <a:latin typeface="Calibri"/>
                <a:ea typeface="Calibri"/>
                <a:cs typeface="Calibri"/>
                <a:sym typeface="Calibri"/>
              </a:rPr>
              <a:t>olarak yetiştirilmesi hedeflenmiştir.</a:t>
            </a:r>
            <a:endParaRPr sz="48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36053">
        <p14:ferris dir="l"/>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Click="0" advTm="36053">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2060"/>
            </a:gs>
            <a:gs pos="67000">
              <a:srgbClr val="002060"/>
            </a:gs>
            <a:gs pos="99000">
              <a:srgbClr val="ECEAD8"/>
            </a:gs>
            <a:gs pos="100000">
              <a:srgbClr val="000000">
                <a:alpha val="80784"/>
              </a:srgbClr>
            </a:gs>
          </a:gsLst>
          <a:path path="circle">
            <a:fillToRect l="50000" t="50000" r="50000" b="50000"/>
          </a:path>
        </a:gradFill>
        <a:effectLst/>
      </p:bgPr>
    </p:bg>
    <p:spTree>
      <p:nvGrpSpPr>
        <p:cNvPr id="1" name="Shape 113"/>
        <p:cNvGrpSpPr/>
        <p:nvPr/>
      </p:nvGrpSpPr>
      <p:grpSpPr>
        <a:xfrm>
          <a:off x="0" y="0"/>
          <a:ext cx="0" cy="0"/>
          <a:chOff x="0" y="0"/>
          <a:chExt cx="0" cy="0"/>
        </a:xfrm>
      </p:grpSpPr>
      <p:sp>
        <p:nvSpPr>
          <p:cNvPr id="114" name="Google Shape;114;p2"/>
          <p:cNvSpPr txBox="1"/>
          <p:nvPr/>
        </p:nvSpPr>
        <p:spPr>
          <a:xfrm>
            <a:off x="2156177" y="105026"/>
            <a:ext cx="7789333" cy="646331"/>
          </a:xfrm>
          <a:prstGeom prst="rect">
            <a:avLst/>
          </a:prstGeom>
          <a:no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sz="3600" b="1" i="0" u="none" strike="noStrike" cap="none">
                <a:solidFill>
                  <a:schemeClr val="lt1"/>
                </a:solidFill>
                <a:latin typeface="Calibri"/>
                <a:ea typeface="Calibri"/>
                <a:cs typeface="Calibri"/>
                <a:sym typeface="Calibri"/>
              </a:rPr>
              <a:t>ÜNİVERSİTEMİZ HAKKINDA</a:t>
            </a:r>
            <a:endParaRPr sz="3600" b="1" i="0" u="none" strike="noStrike" cap="none">
              <a:solidFill>
                <a:schemeClr val="lt1"/>
              </a:solidFill>
              <a:latin typeface="Calibri"/>
              <a:ea typeface="Calibri"/>
              <a:cs typeface="Calibri"/>
              <a:sym typeface="Calibri"/>
            </a:endParaRPr>
          </a:p>
        </p:txBody>
      </p:sp>
      <p:pic>
        <p:nvPicPr>
          <p:cNvPr id="115" name="Google Shape;115;p2"/>
          <p:cNvPicPr preferRelativeResize="0"/>
          <p:nvPr/>
        </p:nvPicPr>
        <p:blipFill>
          <a:blip r:embed="rId3">
            <a:alphaModFix/>
          </a:blip>
          <a:srcRect l="6229" t="33244" r="4644" b="14554"/>
          <a:stretch>
            <a:fillRect/>
          </a:stretch>
        </p:blipFill>
        <p:spPr>
          <a:xfrm>
            <a:off x="2844800" y="3431709"/>
            <a:ext cx="6412088" cy="3285010"/>
          </a:xfrm>
          <a:prstGeom prst="rect">
            <a:avLst/>
          </a:prstGeom>
          <a:noFill/>
          <a:ln>
            <a:noFill/>
          </a:ln>
        </p:spPr>
      </p:pic>
      <p:sp>
        <p:nvSpPr>
          <p:cNvPr id="116" name="Google Shape;116;p2"/>
          <p:cNvSpPr txBox="1"/>
          <p:nvPr/>
        </p:nvSpPr>
        <p:spPr>
          <a:xfrm>
            <a:off x="502354" y="877164"/>
            <a:ext cx="11096978" cy="2554545"/>
          </a:xfrm>
          <a:prstGeom prst="rect">
            <a:avLst/>
          </a:prstGeom>
          <a:no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sz="1600" b="0" i="0" u="none" strike="noStrike" cap="none">
                <a:solidFill>
                  <a:schemeClr val="lt1"/>
                </a:solidFill>
                <a:latin typeface="Calibri"/>
                <a:ea typeface="Calibri"/>
                <a:cs typeface="Calibri"/>
                <a:sym typeface="Calibri"/>
              </a:rPr>
              <a:t>Bartın Üniversitesi, 22 Mayıs 2008 tarih ve 5765 sayılı Kanunla kurulmuştur.</a:t>
            </a:r>
            <a:endParaRPr/>
          </a:p>
          <a:p>
            <a:pPr marL="0" marR="0" lvl="0" indent="0" algn="ctr" rtl="0">
              <a:spcBef>
                <a:spcPct val="0"/>
              </a:spcBef>
              <a:spcAft>
                <a:spcPct val="0"/>
              </a:spcAft>
              <a:buNone/>
            </a:pPr>
            <a:r>
              <a:rPr lang="tr-TR" sz="1600" b="0" i="0" u="none" strike="noStrike" cap="none">
                <a:solidFill>
                  <a:schemeClr val="lt1"/>
                </a:solidFill>
                <a:latin typeface="Calibri"/>
                <a:ea typeface="Calibri"/>
                <a:cs typeface="Calibri"/>
                <a:sym typeface="Calibri"/>
              </a:rPr>
              <a:t/>
            </a:r>
            <a:br>
              <a:rPr lang="tr-TR" sz="1600" b="0" i="0" u="none" strike="noStrike" cap="none">
                <a:solidFill>
                  <a:schemeClr val="lt1"/>
                </a:solidFill>
                <a:latin typeface="Calibri"/>
                <a:ea typeface="Calibri"/>
                <a:cs typeface="Calibri"/>
                <a:sym typeface="Calibri"/>
              </a:rPr>
            </a:br>
            <a:r>
              <a:rPr lang="tr-TR" sz="1600" b="0" i="0" u="none" strike="noStrike" cap="none">
                <a:solidFill>
                  <a:schemeClr val="lt1"/>
                </a:solidFill>
                <a:latin typeface="Calibri"/>
                <a:ea typeface="Calibri"/>
                <a:cs typeface="Calibri"/>
                <a:sym typeface="Calibri"/>
              </a:rPr>
              <a:t>Zonguldak Karaelmas Üniversitesi Rektörlüğüne bağlı iken adı ve bağlantısı değiştirilerek Rektörlüğe bağlanan Bartın Orman Fakültesi, Rektörlüğe bağlı olarak kurulan İktisadî ve İdarî Bilimler Fakültesi ve Mühendislik Fakültesi, Zonguldak Karaelmas Üniversitesi Rektörlüğüne bağlı iken adı ve bağlantısı değiştirilerek Rektörlüğe bağlanan Beden Eğitimi ve Spor Yüksekokulu, Bartın Meslek Yüksekokulu ile Bartın Sağlık Hizmetleri Meslek Yüksekokulu, Rektörlüğe bağlı olarak kurulan Sosyal Bilimler Enstitüsü ve Fen Bilimleri Enstitüsü ile eğitim faaliyetine başlamıştır. Daha sonra Bakanlar Kurulunun 27.9.2010 tarih ve 2010/936 sayılı kararı ile Eğitim Fakültesi, 27.9.2010 tarih ve 2010/937 sayılı kararı ile Edebiyat Fakültesi ve 4.4.2011 tarih, 2011/1595 sayılı kararı ile Fen Fakültesi ve 25.1.2012 tarih ve 2012/2772 sayılı kararı ile Eğitim Bilimleri Enstitüsü ve 13.8.2012 tarih ve 2012/3638 sayılı kararı ile İslami İlimler Fakültesi kurulmuştur.</a:t>
            </a: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4593">
        <p14:ferris dir="l"/>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Click="0" advTm="24593">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2060"/>
            </a:gs>
            <a:gs pos="67000">
              <a:srgbClr val="002060"/>
            </a:gs>
            <a:gs pos="99000">
              <a:srgbClr val="ECEAD8"/>
            </a:gs>
            <a:gs pos="100000">
              <a:srgbClr val="000000">
                <a:alpha val="80784"/>
              </a:srgbClr>
            </a:gs>
          </a:gsLst>
          <a:path path="circle">
            <a:fillToRect l="50000" t="50000" r="50000" b="50000"/>
          </a:path>
        </a:gradFill>
        <a:effectLst/>
      </p:bgPr>
    </p:bg>
    <p:spTree>
      <p:nvGrpSpPr>
        <p:cNvPr id="1" name="Shape 294"/>
        <p:cNvGrpSpPr/>
        <p:nvPr/>
      </p:nvGrpSpPr>
      <p:grpSpPr>
        <a:xfrm>
          <a:off x="0" y="0"/>
          <a:ext cx="0" cy="0"/>
          <a:chOff x="0" y="0"/>
          <a:chExt cx="0" cy="0"/>
        </a:xfrm>
      </p:grpSpPr>
      <p:sp>
        <p:nvSpPr>
          <p:cNvPr id="296" name="Google Shape;296;p21"/>
          <p:cNvSpPr txBox="1"/>
          <p:nvPr/>
        </p:nvSpPr>
        <p:spPr>
          <a:xfrm>
            <a:off x="2573482" y="507423"/>
            <a:ext cx="7429500" cy="523220"/>
          </a:xfrm>
          <a:prstGeom prst="rect">
            <a:avLst/>
          </a:prstGeom>
          <a:noFill/>
          <a:ln>
            <a:noFill/>
          </a:ln>
        </p:spPr>
        <p:txBody>
          <a:bodyPr spcFirstLastPara="1" wrap="square" lIns="91425" tIns="45700" rIns="91425" bIns="45700" anchor="t" anchorCtr="0">
            <a:spAutoFit/>
          </a:bodyPr>
          <a:lstStyle/>
          <a:p>
            <a:pPr marL="0" marR="0" lvl="0" indent="0" algn="l" rtl="0">
              <a:spcBef>
                <a:spcPct val="0"/>
              </a:spcBef>
              <a:spcAft>
                <a:spcPct val="0"/>
              </a:spcAft>
              <a:buNone/>
            </a:pPr>
            <a:r>
              <a:rPr lang="tr-TR" sz="2800" b="1">
                <a:solidFill>
                  <a:schemeClr val="lt1"/>
                </a:solidFill>
                <a:latin typeface="Times New Roman"/>
                <a:ea typeface="Times New Roman"/>
                <a:cs typeface="Times New Roman"/>
                <a:sym typeface="Times New Roman"/>
              </a:rPr>
              <a:t>Türkiye’deki Bilgi ve Belge Yönetimi Bölümleri</a:t>
            </a:r>
            <a:endParaRPr/>
          </a:p>
        </p:txBody>
      </p:sp>
      <p:sp>
        <p:nvSpPr>
          <p:cNvPr id="297" name="Google Shape;297;p21"/>
          <p:cNvSpPr txBox="1"/>
          <p:nvPr/>
        </p:nvSpPr>
        <p:spPr>
          <a:xfrm>
            <a:off x="7886700" y="5714999"/>
            <a:ext cx="3009900" cy="369332"/>
          </a:xfrm>
          <a:prstGeom prst="rect">
            <a:avLst/>
          </a:prstGeom>
          <a:noFill/>
          <a:ln>
            <a:noFill/>
          </a:ln>
        </p:spPr>
        <p:txBody>
          <a:bodyPr spcFirstLastPara="1" wrap="square" lIns="91425" tIns="45700" rIns="91425" bIns="45700" anchor="t" anchorCtr="0">
            <a:spAutoFit/>
          </a:bodyPr>
          <a:lstStyle/>
          <a:p>
            <a:pPr marL="0" marR="0" lvl="0" indent="0" algn="l" rtl="0">
              <a:spcBef>
                <a:spcPct val="0"/>
              </a:spcBef>
              <a:spcAft>
                <a:spcPct val="0"/>
              </a:spcAft>
              <a:buNone/>
            </a:pPr>
            <a:r>
              <a:rPr lang="tr-TR" sz="1800" u="sng">
                <a:solidFill>
                  <a:schemeClr val="lt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https://istatistik.yok.gov.tr/</a:t>
            </a:r>
            <a:endParaRPr sz="1800">
              <a:solidFill>
                <a:schemeClr val="lt1"/>
              </a:solidFill>
              <a:latin typeface="Calibri"/>
              <a:ea typeface="Calibri"/>
              <a:cs typeface="Calibri"/>
              <a:sym typeface="Calibri"/>
            </a:endParaRPr>
          </a:p>
        </p:txBody>
      </p:sp>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1936" y="1160306"/>
            <a:ext cx="8792592" cy="44250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11649">
        <p14:ferris dir="l"/>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Click="0" advTm="11649">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a:gsLst>
            <a:gs pos="0">
              <a:srgbClr val="0C171F"/>
            </a:gs>
            <a:gs pos="80000">
              <a:srgbClr val="0C171F"/>
            </a:gs>
            <a:gs pos="100000">
              <a:srgbClr val="002878">
                <a:alpha val="35686"/>
              </a:srgbClr>
            </a:gs>
          </a:gsLst>
          <a:path path="circle">
            <a:fillToRect l="50000" t="50000" r="50000" b="50000"/>
          </a:path>
        </a:gradFill>
        <a:effectLst/>
      </p:bgPr>
    </p:bg>
    <p:spTree>
      <p:nvGrpSpPr>
        <p:cNvPr id="1" name="Shape 301"/>
        <p:cNvGrpSpPr/>
        <p:nvPr/>
      </p:nvGrpSpPr>
      <p:grpSpPr>
        <a:xfrm>
          <a:off x="0" y="0"/>
          <a:ext cx="0" cy="0"/>
          <a:chOff x="0" y="0"/>
          <a:chExt cx="0" cy="0"/>
        </a:xfrm>
      </p:grpSpPr>
      <p:pic>
        <p:nvPicPr>
          <p:cNvPr id="302" name="Google Shape;302;p22"/>
          <p:cNvPicPr preferRelativeResize="0"/>
          <p:nvPr/>
        </p:nvPicPr>
        <p:blipFill>
          <a:blip r:embed="rId3">
            <a:alphaModFix/>
          </a:blip>
          <a:stretch>
            <a:fillRect/>
          </a:stretch>
        </p:blipFill>
        <p:spPr>
          <a:xfrm flipH="1">
            <a:off x="486763" y="737144"/>
            <a:ext cx="5067140" cy="3372124"/>
          </a:xfrm>
          <a:prstGeom prst="roundRect">
            <a:avLst>
              <a:gd name="adj" fmla="val 16667"/>
            </a:avLst>
          </a:prstGeom>
          <a:noFill/>
          <a:ln>
            <a:noFill/>
          </a:ln>
          <a:effectLst>
            <a:outerShdw blurRad="152400" dist="12000" dir="900000" sy="98000" kx="110000" ky="200000" algn="tl" rotWithShape="0">
              <a:srgbClr val="000000">
                <a:alpha val="29803"/>
              </a:srgbClr>
            </a:outerShdw>
          </a:effectLst>
        </p:spPr>
      </p:pic>
      <p:pic>
        <p:nvPicPr>
          <p:cNvPr id="303" name="Google Shape;303;p22"/>
          <p:cNvPicPr preferRelativeResize="0"/>
          <p:nvPr/>
        </p:nvPicPr>
        <p:blipFill>
          <a:blip r:embed="rId4">
            <a:alphaModFix/>
          </a:blip>
          <a:stretch>
            <a:fillRect/>
          </a:stretch>
        </p:blipFill>
        <p:spPr>
          <a:xfrm>
            <a:off x="7116737" y="440404"/>
            <a:ext cx="5075263" cy="3668865"/>
          </a:xfrm>
          <a:prstGeom prst="roundRect">
            <a:avLst>
              <a:gd name="adj" fmla="val 16667"/>
            </a:avLst>
          </a:prstGeom>
          <a:noFill/>
          <a:ln>
            <a:noFill/>
          </a:ln>
          <a:effectLst>
            <a:outerShdw blurRad="152400" dist="12000" dir="900000" sy="98000" kx="110000" ky="200000" algn="tl" rotWithShape="0">
              <a:srgbClr val="000000">
                <a:alpha val="29803"/>
              </a:srgbClr>
            </a:outerShdw>
          </a:effectLst>
        </p:spPr>
      </p:pic>
      <p:pic>
        <p:nvPicPr>
          <p:cNvPr id="304" name="Google Shape;304;p22"/>
          <p:cNvPicPr preferRelativeResize="0"/>
          <p:nvPr/>
        </p:nvPicPr>
        <p:blipFill>
          <a:blip r:embed="rId5">
            <a:alphaModFix/>
          </a:blip>
          <a:stretch>
            <a:fillRect/>
          </a:stretch>
        </p:blipFill>
        <p:spPr>
          <a:xfrm flipH="1">
            <a:off x="3834193" y="2983854"/>
            <a:ext cx="4264013" cy="3372124"/>
          </a:xfrm>
          <a:prstGeom prst="roundRect">
            <a:avLst>
              <a:gd name="adj" fmla="val 16667"/>
            </a:avLst>
          </a:prstGeom>
          <a:noFill/>
          <a:ln>
            <a:noFill/>
          </a:ln>
          <a:effectLst>
            <a:outerShdw blurRad="152400" dist="12000" dir="900000" sy="98000" kx="110000" ky="200000" algn="tl" rotWithShape="0">
              <a:srgbClr val="000000">
                <a:alpha val="29803"/>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2"/>
                                        </p:tgtEl>
                                        <p:attrNameLst>
                                          <p:attrName>style.visibility</p:attrName>
                                        </p:attrNameLst>
                                      </p:cBhvr>
                                      <p:to>
                                        <p:strVal val="visible"/>
                                      </p:to>
                                    </p:set>
                                    <p:animEffect transition="in" filter="fade">
                                      <p:cBhvr>
                                        <p:cTn id="7" dur="1000"/>
                                        <p:tgtEl>
                                          <p:spTgt spid="302"/>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03"/>
                                        </p:tgtEl>
                                        <p:attrNameLst>
                                          <p:attrName>style.visibility</p:attrName>
                                        </p:attrNameLst>
                                      </p:cBhvr>
                                      <p:to>
                                        <p:strVal val="visible"/>
                                      </p:to>
                                    </p:set>
                                    <p:animEffect transition="in" filter="fade">
                                      <p:cBhvr>
                                        <p:cTn id="12" dur="1000"/>
                                        <p:tgtEl>
                                          <p:spTgt spid="303"/>
                                        </p:tgtEl>
                                      </p:cBhvr>
                                    </p:animEffect>
                                  </p:childTnLst>
                                </p:cTn>
                              </p:par>
                            </p:childTnLst>
                          </p:cTn>
                        </p:par>
                      </p:childTnLst>
                    </p:cTn>
                  </p:par>
                  <p:par>
                    <p:cTn id="13" fill="hold" nodeType="clickPar">
                      <p:stCondLst>
                        <p:cond delay="indefinite"/>
                      </p:stCondLst>
                      <p:childTnLst>
                        <p:par>
                          <p:cTn id="14" fill="hold" nodeType="after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04"/>
                                        </p:tgtEl>
                                        <p:attrNameLst>
                                          <p:attrName>style.visibility</p:attrName>
                                        </p:attrNameLst>
                                      </p:cBhvr>
                                      <p:to>
                                        <p:strVal val="visible"/>
                                      </p:to>
                                    </p:set>
                                    <p:animEffect transition="in" filter="fade">
                                      <p:cBhvr>
                                        <p:cTn id="17" dur="1000"/>
                                        <p:tgtEl>
                                          <p:spTgt spid="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2060"/>
            </a:gs>
            <a:gs pos="31000">
              <a:srgbClr val="002060"/>
            </a:gs>
            <a:gs pos="95000">
              <a:srgbClr val="ECEAD8"/>
            </a:gs>
            <a:gs pos="100000">
              <a:srgbClr val="000000">
                <a:alpha val="80784"/>
              </a:srgbClr>
            </a:gs>
          </a:gsLst>
          <a:path path="circle">
            <a:fillToRect l="50000" t="50000" r="50000" b="50000"/>
          </a:path>
        </a:gradFill>
        <a:effectLst/>
      </p:bgPr>
    </p:bg>
    <p:spTree>
      <p:nvGrpSpPr>
        <p:cNvPr id="1" name="Shape 308"/>
        <p:cNvGrpSpPr/>
        <p:nvPr/>
      </p:nvGrpSpPr>
      <p:grpSpPr>
        <a:xfrm>
          <a:off x="0" y="0"/>
          <a:ext cx="0" cy="0"/>
          <a:chOff x="0" y="0"/>
          <a:chExt cx="0" cy="0"/>
        </a:xfrm>
      </p:grpSpPr>
      <p:pic>
        <p:nvPicPr>
          <p:cNvPr id="309" name="Google Shape;309;p23"/>
          <p:cNvPicPr preferRelativeResize="0"/>
          <p:nvPr/>
        </p:nvPicPr>
        <p:blipFill>
          <a:blip r:embed="rId3">
            <a:alphaModFix/>
          </a:blip>
          <a:stretch>
            <a:fillRect/>
          </a:stretch>
        </p:blipFill>
        <p:spPr>
          <a:xfrm>
            <a:off x="2581912" y="474439"/>
            <a:ext cx="6911629" cy="5183723"/>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sp>
        <p:nvSpPr>
          <p:cNvPr id="310" name="Google Shape;310;p23"/>
          <p:cNvSpPr txBox="1"/>
          <p:nvPr/>
        </p:nvSpPr>
        <p:spPr>
          <a:xfrm>
            <a:off x="2741261" y="5946149"/>
            <a:ext cx="6592929" cy="369291"/>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sz="1800" b="1">
                <a:solidFill>
                  <a:schemeClr val="dk1"/>
                </a:solidFill>
                <a:latin typeface="Calibri"/>
                <a:ea typeface="Calibri"/>
                <a:cs typeface="Calibri"/>
                <a:sym typeface="Calibri"/>
              </a:rPr>
              <a:t>Derslerimiz MEHMET AKİF ERSOY Dersliklerinde yapılmaktadır.</a:t>
            </a:r>
            <a:endParaRPr sz="1800" b="1">
              <a:solidFill>
                <a:schemeClr val="dk1"/>
              </a:solidFill>
              <a:latin typeface="Calibri"/>
              <a:ea typeface="Calibri"/>
              <a:cs typeface="Calibri"/>
              <a:sym typeface="Calibri"/>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a:gsLst>
            <a:gs pos="0">
              <a:srgbClr val="0C171F"/>
            </a:gs>
            <a:gs pos="80000">
              <a:srgbClr val="0C171F"/>
            </a:gs>
            <a:gs pos="100000">
              <a:srgbClr val="002878">
                <a:alpha val="35686"/>
              </a:srgbClr>
            </a:gs>
          </a:gsLst>
          <a:path path="circle">
            <a:fillToRect l="50000" t="50000" r="50000" b="50000"/>
          </a:path>
        </a:gradFill>
        <a:effectLst/>
      </p:bgPr>
    </p:bg>
    <p:spTree>
      <p:nvGrpSpPr>
        <p:cNvPr id="1" name="Shape 314"/>
        <p:cNvGrpSpPr/>
        <p:nvPr/>
      </p:nvGrpSpPr>
      <p:grpSpPr>
        <a:xfrm>
          <a:off x="0" y="0"/>
          <a:ext cx="0" cy="0"/>
          <a:chOff x="0" y="0"/>
          <a:chExt cx="0" cy="0"/>
        </a:xfrm>
      </p:grpSpPr>
      <p:pic>
        <p:nvPicPr>
          <p:cNvPr id="316" name="Google Shape;316;p24"/>
          <p:cNvPicPr preferRelativeResize="0"/>
          <p:nvPr/>
        </p:nvPicPr>
        <p:blipFill>
          <a:blip r:embed="rId3">
            <a:alphaModFix/>
          </a:blip>
          <a:stretch>
            <a:fillRect/>
          </a:stretch>
        </p:blipFill>
        <p:spPr>
          <a:xfrm>
            <a:off x="4949685" y="3281546"/>
            <a:ext cx="4047498" cy="1256938"/>
          </a:xfrm>
          <a:prstGeom prst="rect">
            <a:avLst/>
          </a:prstGeom>
          <a:noFill/>
          <a:ln w="9525" cap="flat" cmpd="sng">
            <a:solidFill>
              <a:schemeClr val="lt1"/>
            </a:solidFill>
            <a:prstDash val="solid"/>
            <a:round/>
            <a:headEnd type="none" w="sm" len="sm"/>
            <a:tailEnd type="none" w="sm" len="sm"/>
          </a:ln>
        </p:spPr>
      </p:pic>
      <p:sp>
        <p:nvSpPr>
          <p:cNvPr id="317" name="Google Shape;317;p24"/>
          <p:cNvSpPr txBox="1"/>
          <p:nvPr/>
        </p:nvSpPr>
        <p:spPr>
          <a:xfrm>
            <a:off x="1085385" y="2137812"/>
            <a:ext cx="6987822" cy="1200288"/>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ct val="0"/>
              </a:spcBef>
              <a:spcAft>
                <a:spcPct val="0"/>
              </a:spcAft>
              <a:buNone/>
            </a:pPr>
            <a:r>
              <a:rPr lang="tr-TR" sz="1800" b="1" dirty="0">
                <a:solidFill>
                  <a:schemeClr val="lt1"/>
                </a:solidFill>
                <a:latin typeface="Calibri"/>
                <a:ea typeface="Calibri"/>
                <a:cs typeface="Calibri"/>
                <a:sym typeface="Calibri"/>
              </a:rPr>
              <a:t>BÖLÜM SEKRETERLİĞİ</a:t>
            </a:r>
            <a:endParaRPr dirty="0"/>
          </a:p>
          <a:p>
            <a:pPr marL="0" marR="0" lvl="0" indent="0" algn="l" rtl="0">
              <a:spcBef>
                <a:spcPct val="0"/>
              </a:spcBef>
              <a:spcAft>
                <a:spcPct val="0"/>
              </a:spcAft>
              <a:buNone/>
            </a:pPr>
            <a:r>
              <a:rPr lang="tr-TR" sz="1800" b="1" dirty="0">
                <a:solidFill>
                  <a:schemeClr val="lt1"/>
                </a:solidFill>
                <a:latin typeface="Calibri"/>
                <a:ea typeface="Calibri"/>
                <a:cs typeface="Calibri"/>
                <a:sym typeface="Calibri"/>
              </a:rPr>
              <a:t>Telefon:</a:t>
            </a:r>
            <a:r>
              <a:rPr lang="tr-TR" sz="1800" dirty="0">
                <a:solidFill>
                  <a:schemeClr val="lt1"/>
                </a:solidFill>
                <a:latin typeface="Calibri"/>
                <a:ea typeface="Calibri"/>
                <a:cs typeface="Calibri"/>
                <a:sym typeface="Calibri"/>
              </a:rPr>
              <a:t> +90 378 501 10 00  </a:t>
            </a:r>
            <a:r>
              <a:rPr lang="tr-TR" sz="1800" b="1" dirty="0">
                <a:solidFill>
                  <a:schemeClr val="lt1"/>
                </a:solidFill>
                <a:latin typeface="Calibri"/>
                <a:ea typeface="Calibri"/>
                <a:cs typeface="Calibri"/>
                <a:sym typeface="Calibri"/>
              </a:rPr>
              <a:t>Dahili:</a:t>
            </a:r>
            <a:r>
              <a:rPr lang="tr-TR" sz="1800" dirty="0">
                <a:solidFill>
                  <a:schemeClr val="lt1"/>
                </a:solidFill>
                <a:latin typeface="Calibri"/>
                <a:ea typeface="Calibri"/>
                <a:cs typeface="Calibri"/>
                <a:sym typeface="Calibri"/>
              </a:rPr>
              <a:t> 1033 (Sekreterlik)</a:t>
            </a:r>
          </a:p>
          <a:p>
            <a:pPr marL="0" marR="0" lvl="0" indent="0" algn="l" rtl="0">
              <a:spcBef>
                <a:spcPct val="0"/>
              </a:spcBef>
              <a:spcAft>
                <a:spcPct val="0"/>
              </a:spcAft>
              <a:buNone/>
            </a:pPr>
            <a:r>
              <a:rPr lang="tr-TR" sz="1800" b="1" dirty="0">
                <a:solidFill>
                  <a:schemeClr val="lt1"/>
                </a:solidFill>
                <a:latin typeface="Calibri"/>
                <a:cs typeface="Calibri"/>
                <a:sym typeface="Calibri"/>
              </a:rPr>
              <a:t>Ayşe BOLATTÜRK (Bölüm Sekreteri)</a:t>
            </a:r>
            <a:endParaRPr b="1" dirty="0"/>
          </a:p>
          <a:p>
            <a:pPr marL="0" marR="0" lvl="0" indent="0" algn="l" rtl="0">
              <a:spcBef>
                <a:spcPct val="0"/>
              </a:spcBef>
              <a:spcAft>
                <a:spcPct val="0"/>
              </a:spcAft>
              <a:buNone/>
            </a:pPr>
            <a:endParaRPr sz="1800" dirty="0">
              <a:solidFill>
                <a:schemeClr val="lt1"/>
              </a:solidFill>
              <a:latin typeface="Calibri"/>
              <a:ea typeface="Calibri"/>
              <a:cs typeface="Calibri"/>
              <a:sym typeface="Calibri"/>
            </a:endParaRPr>
          </a:p>
        </p:txBody>
      </p:sp>
      <p:sp>
        <p:nvSpPr>
          <p:cNvPr id="318" name="Google Shape;318;p24"/>
          <p:cNvSpPr txBox="1"/>
          <p:nvPr/>
        </p:nvSpPr>
        <p:spPr>
          <a:xfrm>
            <a:off x="5701554" y="717079"/>
            <a:ext cx="4921955" cy="1200329"/>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ct val="0"/>
              </a:spcBef>
              <a:spcAft>
                <a:spcPct val="0"/>
              </a:spcAft>
              <a:buNone/>
            </a:pPr>
            <a:r>
              <a:rPr lang="tr-TR" sz="2400" b="1">
                <a:solidFill>
                  <a:schemeClr val="lt1"/>
                </a:solidFill>
                <a:latin typeface="Calibri"/>
                <a:ea typeface="Calibri"/>
                <a:cs typeface="Calibri"/>
                <a:sym typeface="Calibri"/>
              </a:rPr>
              <a:t>Bölüm mail adresi</a:t>
            </a:r>
            <a:endParaRPr/>
          </a:p>
          <a:p>
            <a:pPr marL="0" marR="0" lvl="0" indent="0" algn="l" rtl="0">
              <a:spcBef>
                <a:spcPct val="0"/>
              </a:spcBef>
              <a:spcAft>
                <a:spcPct val="0"/>
              </a:spcAft>
              <a:buNone/>
            </a:pPr>
            <a:endParaRPr sz="2400" b="1">
              <a:solidFill>
                <a:schemeClr val="lt1"/>
              </a:solidFill>
              <a:latin typeface="Calibri"/>
              <a:ea typeface="Calibri"/>
              <a:cs typeface="Calibri"/>
              <a:sym typeface="Calibri"/>
            </a:endParaRPr>
          </a:p>
          <a:p>
            <a:pPr marL="0" marR="0" lvl="0" indent="0" algn="l" rtl="0">
              <a:spcBef>
                <a:spcPct val="0"/>
              </a:spcBef>
              <a:spcAft>
                <a:spcPct val="0"/>
              </a:spcAft>
              <a:buNone/>
            </a:pPr>
            <a:r>
              <a:rPr lang="tr-TR" sz="2400" b="1">
                <a:solidFill>
                  <a:schemeClr val="lt1"/>
                </a:solidFill>
                <a:latin typeface="Calibri"/>
                <a:ea typeface="Calibri"/>
                <a:cs typeface="Calibri"/>
                <a:sym typeface="Calibri"/>
              </a:rPr>
              <a:t>bby@bartin.edu.tr</a:t>
            </a:r>
            <a:endParaRPr sz="2400" b="1">
              <a:solidFill>
                <a:schemeClr val="lt1"/>
              </a:solidFill>
              <a:latin typeface="Calibri"/>
              <a:ea typeface="Calibri"/>
              <a:cs typeface="Calibri"/>
              <a:sym typeface="Calibri"/>
            </a:endParaRPr>
          </a:p>
        </p:txBody>
      </p:sp>
      <p:sp>
        <p:nvSpPr>
          <p:cNvPr id="319" name="Google Shape;319;p24"/>
          <p:cNvSpPr txBox="1"/>
          <p:nvPr/>
        </p:nvSpPr>
        <p:spPr>
          <a:xfrm>
            <a:off x="1255732" y="4979292"/>
            <a:ext cx="6987822" cy="92333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ct val="0"/>
              </a:spcBef>
              <a:spcAft>
                <a:spcPct val="0"/>
              </a:spcAft>
              <a:buNone/>
            </a:pPr>
            <a:r>
              <a:rPr lang="tr-TR" sz="1800" b="1">
                <a:solidFill>
                  <a:schemeClr val="lt1"/>
                </a:solidFill>
                <a:latin typeface="Calibri"/>
                <a:ea typeface="Calibri"/>
                <a:cs typeface="Calibri"/>
                <a:sym typeface="Calibri"/>
              </a:rPr>
              <a:t>ÖĞRENCİ İŞLERİ</a:t>
            </a:r>
            <a:endParaRPr/>
          </a:p>
          <a:p>
            <a:pPr marL="0" marR="0" lvl="0" indent="0" algn="l" rtl="0">
              <a:spcBef>
                <a:spcPct val="0"/>
              </a:spcBef>
              <a:spcAft>
                <a:spcPct val="0"/>
              </a:spcAft>
              <a:buNone/>
            </a:pPr>
            <a:r>
              <a:rPr lang="tr-TR" sz="1800" b="1">
                <a:solidFill>
                  <a:schemeClr val="lt1"/>
                </a:solidFill>
                <a:latin typeface="Calibri"/>
                <a:ea typeface="Calibri"/>
                <a:cs typeface="Calibri"/>
                <a:sym typeface="Calibri"/>
              </a:rPr>
              <a:t>Telefon:</a:t>
            </a:r>
            <a:r>
              <a:rPr lang="tr-TR" sz="1800">
                <a:solidFill>
                  <a:schemeClr val="lt1"/>
                </a:solidFill>
                <a:latin typeface="Calibri"/>
                <a:ea typeface="Calibri"/>
                <a:cs typeface="Calibri"/>
                <a:sym typeface="Calibri"/>
              </a:rPr>
              <a:t> +90 378 501 10 00  </a:t>
            </a:r>
            <a:r>
              <a:rPr lang="tr-TR" sz="1800" b="1">
                <a:solidFill>
                  <a:schemeClr val="lt1"/>
                </a:solidFill>
                <a:latin typeface="Calibri"/>
                <a:ea typeface="Calibri"/>
                <a:cs typeface="Calibri"/>
                <a:sym typeface="Calibri"/>
              </a:rPr>
              <a:t>Dahili:</a:t>
            </a:r>
            <a:r>
              <a:rPr lang="tr-TR" sz="1800">
                <a:solidFill>
                  <a:schemeClr val="lt1"/>
                </a:solidFill>
                <a:latin typeface="Calibri"/>
                <a:ea typeface="Calibri"/>
                <a:cs typeface="Calibri"/>
                <a:sym typeface="Calibri"/>
              </a:rPr>
              <a:t> 1055</a:t>
            </a:r>
            <a:endParaRPr sz="1800">
              <a:solidFill>
                <a:schemeClr val="lt1"/>
              </a:solidFill>
              <a:latin typeface="Calibri"/>
              <a:ea typeface="Calibri"/>
              <a:cs typeface="Calibri"/>
              <a:sym typeface="Calibri"/>
            </a:endParaRPr>
          </a:p>
          <a:p>
            <a:pPr marL="0" marR="0" lvl="0" indent="0" algn="l" rtl="0">
              <a:spcBef>
                <a:spcPct val="0"/>
              </a:spcBef>
              <a:spcAft>
                <a:spcPct val="0"/>
              </a:spcAft>
              <a:buNone/>
            </a:pPr>
            <a:endParaRPr sz="18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2060"/>
            </a:gs>
            <a:gs pos="67000">
              <a:srgbClr val="002060"/>
            </a:gs>
            <a:gs pos="99000">
              <a:srgbClr val="ECEAD8"/>
            </a:gs>
            <a:gs pos="100000">
              <a:srgbClr val="000000">
                <a:alpha val="80784"/>
              </a:srgbClr>
            </a:gs>
          </a:gsLst>
          <a:path path="circle">
            <a:fillToRect l="50000" t="50000" r="50000" b="50000"/>
          </a:path>
        </a:gradFill>
        <a:effectLst/>
      </p:bgPr>
    </p:bg>
    <p:spTree>
      <p:nvGrpSpPr>
        <p:cNvPr id="1" name="Shape 324"/>
        <p:cNvGrpSpPr/>
        <p:nvPr/>
      </p:nvGrpSpPr>
      <p:grpSpPr>
        <a:xfrm>
          <a:off x="0" y="0"/>
          <a:ext cx="0" cy="0"/>
          <a:chOff x="0" y="0"/>
          <a:chExt cx="0" cy="0"/>
        </a:xfrm>
      </p:grpSpPr>
      <p:pic>
        <p:nvPicPr>
          <p:cNvPr id="325" name="Google Shape;325;p25"/>
          <p:cNvPicPr preferRelativeResize="0"/>
          <p:nvPr/>
        </p:nvPicPr>
        <p:blipFill>
          <a:blip r:embed="rId3">
            <a:alphaModFix/>
          </a:blip>
          <a:stretch>
            <a:fillRect/>
          </a:stretch>
        </p:blipFill>
        <p:spPr>
          <a:xfrm>
            <a:off x="948267" y="984869"/>
            <a:ext cx="5250449" cy="3794674"/>
          </a:xfrm>
          <a:prstGeom prst="rect">
            <a:avLst/>
          </a:prstGeom>
          <a:noFill/>
          <a:ln>
            <a:noFill/>
          </a:ln>
        </p:spPr>
      </p:pic>
      <p:pic>
        <p:nvPicPr>
          <p:cNvPr id="326" name="Google Shape;326;p25"/>
          <p:cNvPicPr preferRelativeResize="0"/>
          <p:nvPr/>
        </p:nvPicPr>
        <p:blipFill>
          <a:blip r:embed="rId4">
            <a:alphaModFix/>
          </a:blip>
          <a:srcRect l="7092" t="9548" r="7525" b="8313"/>
          <a:stretch>
            <a:fillRect/>
          </a:stretch>
        </p:blipFill>
        <p:spPr>
          <a:xfrm>
            <a:off x="6350000" y="984868"/>
            <a:ext cx="5250449" cy="3794675"/>
          </a:xfrm>
          <a:prstGeom prst="rect">
            <a:avLst/>
          </a:prstGeom>
          <a:noFill/>
          <a:ln>
            <a:noFill/>
          </a:ln>
        </p:spPr>
      </p:pic>
      <p:sp>
        <p:nvSpPr>
          <p:cNvPr id="327" name="Google Shape;327;p25"/>
          <p:cNvSpPr txBox="1"/>
          <p:nvPr/>
        </p:nvSpPr>
        <p:spPr>
          <a:xfrm>
            <a:off x="1072444" y="4779543"/>
            <a:ext cx="5401733" cy="369332"/>
          </a:xfrm>
          <a:prstGeom prst="rect">
            <a:avLst/>
          </a:prstGeom>
          <a:noFill/>
          <a:ln>
            <a:noFill/>
          </a:ln>
        </p:spPr>
        <p:txBody>
          <a:bodyPr spcFirstLastPara="1" wrap="square" lIns="91425" tIns="45700" rIns="91425" bIns="45700" anchor="t" anchorCtr="0">
            <a:spAutoFit/>
          </a:bodyPr>
          <a:lstStyle/>
          <a:p>
            <a:pPr marL="0" marR="0" lvl="0" indent="0" algn="l" rtl="0">
              <a:spcBef>
                <a:spcPct val="0"/>
              </a:spcBef>
              <a:spcAft>
                <a:spcPct val="0"/>
              </a:spcAft>
              <a:buNone/>
            </a:pPr>
            <a:r>
              <a:rPr lang="tr-TR" sz="1800" b="1">
                <a:solidFill>
                  <a:schemeClr val="lt1"/>
                </a:solidFill>
                <a:latin typeface="Calibri"/>
                <a:ea typeface="Calibri"/>
                <a:cs typeface="Calibri"/>
                <a:sym typeface="Calibri"/>
              </a:rPr>
              <a:t>https://form.bartin.edu.tr/edebiyat/bize-ulasin.html</a:t>
            </a:r>
            <a:endParaRPr/>
          </a:p>
        </p:txBody>
      </p:sp>
      <p:sp>
        <p:nvSpPr>
          <p:cNvPr id="328" name="Google Shape;328;p25"/>
          <p:cNvSpPr txBox="1"/>
          <p:nvPr/>
        </p:nvSpPr>
        <p:spPr>
          <a:xfrm>
            <a:off x="872624" y="496545"/>
            <a:ext cx="5401733" cy="369332"/>
          </a:xfrm>
          <a:prstGeom prst="rect">
            <a:avLst/>
          </a:prstGeom>
          <a:no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sz="1800" b="1">
                <a:solidFill>
                  <a:schemeClr val="lt1"/>
                </a:solidFill>
                <a:latin typeface="Calibri"/>
                <a:ea typeface="Calibri"/>
                <a:cs typeface="Calibri"/>
                <a:sym typeface="Calibri"/>
              </a:rPr>
              <a:t>Edebiyat Fakültesi – Bize Ulaşın </a:t>
            </a:r>
            <a:endParaRPr sz="1800" b="1">
              <a:solidFill>
                <a:schemeClr val="lt1"/>
              </a:solidFill>
              <a:latin typeface="Calibri"/>
              <a:ea typeface="Calibri"/>
              <a:cs typeface="Calibri"/>
              <a:sym typeface="Calibri"/>
            </a:endParaRPr>
          </a:p>
        </p:txBody>
      </p:sp>
      <p:sp>
        <p:nvSpPr>
          <p:cNvPr id="329" name="Google Shape;329;p25"/>
          <p:cNvSpPr txBox="1"/>
          <p:nvPr/>
        </p:nvSpPr>
        <p:spPr>
          <a:xfrm>
            <a:off x="6116313" y="556040"/>
            <a:ext cx="5401733" cy="369332"/>
          </a:xfrm>
          <a:prstGeom prst="rect">
            <a:avLst/>
          </a:prstGeom>
          <a:no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sz="1800" b="1">
                <a:solidFill>
                  <a:schemeClr val="lt1"/>
                </a:solidFill>
                <a:latin typeface="Calibri"/>
                <a:ea typeface="Calibri"/>
                <a:cs typeface="Calibri"/>
                <a:sym typeface="Calibri"/>
              </a:rPr>
              <a:t>Rektörlük İletişim Merkezi</a:t>
            </a:r>
            <a:endParaRPr sz="1800" b="1">
              <a:solidFill>
                <a:schemeClr val="lt1"/>
              </a:solidFill>
              <a:latin typeface="Calibri"/>
              <a:ea typeface="Calibri"/>
              <a:cs typeface="Calibri"/>
              <a:sym typeface="Calibri"/>
            </a:endParaRPr>
          </a:p>
        </p:txBody>
      </p:sp>
      <p:sp>
        <p:nvSpPr>
          <p:cNvPr id="330" name="Google Shape;330;p25"/>
          <p:cNvSpPr txBox="1"/>
          <p:nvPr/>
        </p:nvSpPr>
        <p:spPr>
          <a:xfrm>
            <a:off x="8122355" y="4654373"/>
            <a:ext cx="2365023" cy="369332"/>
          </a:xfrm>
          <a:prstGeom prst="rect">
            <a:avLst/>
          </a:prstGeom>
          <a:noFill/>
          <a:ln>
            <a:noFill/>
          </a:ln>
        </p:spPr>
        <p:txBody>
          <a:bodyPr spcFirstLastPara="1" wrap="square" lIns="91425" tIns="45700" rIns="91425" bIns="45700" anchor="t" anchorCtr="0">
            <a:spAutoFit/>
          </a:bodyPr>
          <a:lstStyle/>
          <a:p>
            <a:pPr marL="0" marR="0" lvl="0" indent="0" algn="l" rtl="0">
              <a:spcBef>
                <a:spcPct val="0"/>
              </a:spcBef>
              <a:spcAft>
                <a:spcPct val="0"/>
              </a:spcAft>
              <a:buNone/>
            </a:pPr>
            <a:r>
              <a:rPr lang="tr-TR" sz="1800" b="1">
                <a:solidFill>
                  <a:schemeClr val="lt1"/>
                </a:solidFill>
                <a:latin typeface="Calibri"/>
                <a:ea typeface="Calibri"/>
                <a:cs typeface="Calibri"/>
                <a:sym typeface="Calibri"/>
              </a:rPr>
              <a:t>rimer.bartin.edu.tr</a:t>
            </a:r>
            <a:endParaRPr/>
          </a:p>
        </p:txBody>
      </p:sp>
      <p:sp>
        <p:nvSpPr>
          <p:cNvPr id="331" name="Google Shape;331;p25"/>
          <p:cNvSpPr txBox="1"/>
          <p:nvPr/>
        </p:nvSpPr>
        <p:spPr>
          <a:xfrm>
            <a:off x="1264355" y="5429956"/>
            <a:ext cx="10171289" cy="369332"/>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ct val="0"/>
              </a:spcBef>
              <a:spcAft>
                <a:spcPct val="0"/>
              </a:spcAft>
              <a:buNone/>
            </a:pPr>
            <a:r>
              <a:rPr lang="tr-TR" sz="1800">
                <a:solidFill>
                  <a:schemeClr val="lt1"/>
                </a:solidFill>
                <a:latin typeface="Calibri"/>
                <a:ea typeface="Calibri"/>
                <a:cs typeface="Calibri"/>
                <a:sym typeface="Calibri"/>
              </a:rPr>
              <a:t>Sadece şikayet için değil, öneri ve memnuniyetlerinizin geri bildirimi için kullanabileceğiniz iletişim alanları </a:t>
            </a: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4593">
        <p14:ferris dir="l"/>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Click="0" advTm="24593">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2060"/>
            </a:gs>
            <a:gs pos="67000">
              <a:srgbClr val="002060"/>
            </a:gs>
            <a:gs pos="99000">
              <a:srgbClr val="ECEAD8"/>
            </a:gs>
            <a:gs pos="100000">
              <a:srgbClr val="000000">
                <a:alpha val="80784"/>
              </a:srgbClr>
            </a:gs>
          </a:gsLst>
          <a:path path="circle">
            <a:fillToRect l="50000" t="50000" r="50000" b="50000"/>
          </a:path>
        </a:gradFill>
        <a:effectLst/>
      </p:bgPr>
    </p:bg>
    <p:spTree>
      <p:nvGrpSpPr>
        <p:cNvPr id="1" name="Shape 336"/>
        <p:cNvGrpSpPr/>
        <p:nvPr/>
      </p:nvGrpSpPr>
      <p:grpSpPr>
        <a:xfrm>
          <a:off x="0" y="0"/>
          <a:ext cx="0" cy="0"/>
          <a:chOff x="0" y="0"/>
          <a:chExt cx="0" cy="0"/>
        </a:xfrm>
      </p:grpSpPr>
      <p:sp>
        <p:nvSpPr>
          <p:cNvPr id="337" name="Google Shape;337;p26"/>
          <p:cNvSpPr txBox="1"/>
          <p:nvPr/>
        </p:nvSpPr>
        <p:spPr>
          <a:xfrm>
            <a:off x="1986844" y="620889"/>
            <a:ext cx="7789333" cy="1754326"/>
          </a:xfrm>
          <a:prstGeom prst="rect">
            <a:avLst/>
          </a:prstGeom>
          <a:no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sz="3600" b="1">
                <a:solidFill>
                  <a:schemeClr val="lt1"/>
                </a:solidFill>
                <a:latin typeface="Calibri"/>
                <a:ea typeface="Calibri"/>
                <a:cs typeface="Calibri"/>
                <a:sym typeface="Calibri"/>
              </a:rPr>
              <a:t>ÖĞRENCİ HAK VE SORUMLULUKLARI,</a:t>
            </a:r>
            <a:endParaRPr/>
          </a:p>
          <a:p>
            <a:pPr marL="0" marR="0" lvl="0" indent="0" algn="ctr" rtl="0">
              <a:spcBef>
                <a:spcPct val="0"/>
              </a:spcBef>
              <a:spcAft>
                <a:spcPct val="0"/>
              </a:spcAft>
              <a:buNone/>
            </a:pPr>
            <a:r>
              <a:rPr lang="tr-TR" sz="3600" b="1">
                <a:solidFill>
                  <a:schemeClr val="lt1"/>
                </a:solidFill>
                <a:latin typeface="Calibri"/>
                <a:ea typeface="Calibri"/>
                <a:cs typeface="Calibri"/>
                <a:sym typeface="Calibri"/>
              </a:rPr>
              <a:t>ÖĞRENCİ DİSİPLİN YÜKÜMLÜLÜKLERİ</a:t>
            </a:r>
            <a:endParaRPr/>
          </a:p>
          <a:p>
            <a:pPr marL="0" marR="0" lvl="0" indent="0" algn="ctr" rtl="0">
              <a:spcBef>
                <a:spcPct val="0"/>
              </a:spcBef>
              <a:spcAft>
                <a:spcPct val="0"/>
              </a:spcAft>
              <a:buNone/>
            </a:pPr>
            <a:r>
              <a:rPr lang="tr-TR" sz="3600" b="1">
                <a:solidFill>
                  <a:schemeClr val="lt1"/>
                </a:solidFill>
                <a:latin typeface="Calibri"/>
                <a:ea typeface="Calibri"/>
                <a:cs typeface="Calibri"/>
                <a:sym typeface="Calibri"/>
              </a:rPr>
              <a:t>İLGİLİ MEVZUAT</a:t>
            </a:r>
            <a:endParaRPr/>
          </a:p>
        </p:txBody>
      </p:sp>
      <p:sp>
        <p:nvSpPr>
          <p:cNvPr id="338" name="Google Shape;338;p26"/>
          <p:cNvSpPr txBox="1"/>
          <p:nvPr/>
        </p:nvSpPr>
        <p:spPr>
          <a:xfrm>
            <a:off x="2415823" y="3183467"/>
            <a:ext cx="7597421" cy="1384995"/>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ct val="0"/>
              </a:spcBef>
              <a:spcAft>
                <a:spcPct val="0"/>
              </a:spcAft>
              <a:buNone/>
            </a:pPr>
            <a:r>
              <a:rPr lang="tr-TR" sz="2800" b="1">
                <a:solidFill>
                  <a:schemeClr val="lt1"/>
                </a:solidFill>
                <a:latin typeface="Calibri"/>
                <a:ea typeface="Calibri"/>
                <a:cs typeface="Calibri"/>
                <a:sym typeface="Calibri"/>
              </a:rPr>
              <a:t>ÖĞRENCİ İŞLERİ DAİRE BAŞKANLIĞI </a:t>
            </a:r>
            <a:endParaRPr/>
          </a:p>
          <a:p>
            <a:pPr marL="0" marR="0" lvl="0" indent="0" algn="l" rtl="0">
              <a:spcBef>
                <a:spcPct val="0"/>
              </a:spcBef>
              <a:spcAft>
                <a:spcPct val="0"/>
              </a:spcAft>
              <a:buNone/>
            </a:pPr>
            <a:endParaRPr sz="2800">
              <a:solidFill>
                <a:schemeClr val="lt1"/>
              </a:solidFill>
              <a:latin typeface="Calibri"/>
              <a:ea typeface="Calibri"/>
              <a:cs typeface="Calibri"/>
              <a:sym typeface="Calibri"/>
            </a:endParaRPr>
          </a:p>
          <a:p>
            <a:pPr marL="0" marR="0" lvl="0" indent="0" algn="l" rtl="0">
              <a:spcBef>
                <a:spcPct val="0"/>
              </a:spcBef>
              <a:spcAft>
                <a:spcPct val="0"/>
              </a:spcAft>
              <a:buNone/>
            </a:pPr>
            <a:r>
              <a:rPr lang="tr-TR" sz="2800">
                <a:solidFill>
                  <a:schemeClr val="lt1"/>
                </a:solidFill>
                <a:latin typeface="Calibri"/>
                <a:ea typeface="Calibri"/>
                <a:cs typeface="Calibri"/>
                <a:sym typeface="Calibri"/>
              </a:rPr>
              <a:t>https://oidb.bartin.edu.tr/</a:t>
            </a: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4593">
        <p14:ferris dir="l"/>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Click="0" advTm="24593">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2060"/>
            </a:gs>
            <a:gs pos="67000">
              <a:srgbClr val="002060"/>
            </a:gs>
            <a:gs pos="99000">
              <a:srgbClr val="ECEAD8"/>
            </a:gs>
            <a:gs pos="100000">
              <a:srgbClr val="000000">
                <a:alpha val="80784"/>
              </a:srgbClr>
            </a:gs>
          </a:gsLst>
          <a:path path="circle">
            <a:fillToRect l="50000" t="50000" r="50000" b="50000"/>
          </a:path>
        </a:gradFill>
        <a:effectLst/>
      </p:bgPr>
    </p:bg>
    <p:spTree>
      <p:nvGrpSpPr>
        <p:cNvPr id="1" name="Shape 343"/>
        <p:cNvGrpSpPr/>
        <p:nvPr/>
      </p:nvGrpSpPr>
      <p:grpSpPr>
        <a:xfrm>
          <a:off x="0" y="0"/>
          <a:ext cx="0" cy="0"/>
          <a:chOff x="0" y="0"/>
          <a:chExt cx="0" cy="0"/>
        </a:xfrm>
      </p:grpSpPr>
      <p:sp>
        <p:nvSpPr>
          <p:cNvPr id="344" name="Google Shape;344;p27"/>
          <p:cNvSpPr txBox="1"/>
          <p:nvPr/>
        </p:nvSpPr>
        <p:spPr>
          <a:xfrm>
            <a:off x="519290" y="203201"/>
            <a:ext cx="10882489" cy="1200329"/>
          </a:xfrm>
          <a:prstGeom prst="rect">
            <a:avLst/>
          </a:prstGeom>
          <a:no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sz="3600" b="1" dirty="0">
                <a:solidFill>
                  <a:schemeClr val="lt1"/>
                </a:solidFill>
                <a:latin typeface="Calibri"/>
                <a:ea typeface="Calibri"/>
                <a:cs typeface="Calibri"/>
                <a:sym typeface="Calibri"/>
              </a:rPr>
              <a:t>Bartın Üniversitesi</a:t>
            </a:r>
            <a:endParaRPr dirty="0"/>
          </a:p>
          <a:p>
            <a:pPr marL="0" marR="0" lvl="0" indent="0" algn="ctr" rtl="0">
              <a:spcBef>
                <a:spcPct val="0"/>
              </a:spcBef>
              <a:spcAft>
                <a:spcPct val="0"/>
              </a:spcAft>
              <a:buNone/>
            </a:pPr>
            <a:r>
              <a:rPr lang="tr-TR" sz="3600" b="1" dirty="0" err="1">
                <a:solidFill>
                  <a:schemeClr val="lt1"/>
                </a:solidFill>
                <a:latin typeface="Calibri"/>
                <a:ea typeface="Calibri"/>
                <a:cs typeface="Calibri"/>
                <a:sym typeface="Calibri"/>
              </a:rPr>
              <a:t>Önlisans</a:t>
            </a:r>
            <a:r>
              <a:rPr lang="tr-TR" sz="3600" b="1" dirty="0">
                <a:solidFill>
                  <a:schemeClr val="lt1"/>
                </a:solidFill>
                <a:latin typeface="Calibri"/>
                <a:ea typeface="Calibri"/>
                <a:cs typeface="Calibri"/>
                <a:sym typeface="Calibri"/>
              </a:rPr>
              <a:t> ve Lisans Eğitim Öğretim ve Sınav Yönetmeliği</a:t>
            </a:r>
            <a:endParaRPr dirty="0"/>
          </a:p>
        </p:txBody>
      </p:sp>
      <p:grpSp>
        <p:nvGrpSpPr>
          <p:cNvPr id="345" name="Google Shape;345;p27"/>
          <p:cNvGrpSpPr/>
          <p:nvPr/>
        </p:nvGrpSpPr>
        <p:grpSpPr>
          <a:xfrm>
            <a:off x="1507349" y="1827076"/>
            <a:ext cx="4452901" cy="2026229"/>
            <a:chOff x="283" y="419838"/>
            <a:chExt cx="4452901" cy="2026229"/>
          </a:xfrm>
        </p:grpSpPr>
        <p:sp>
          <p:nvSpPr>
            <p:cNvPr id="346" name="Google Shape;346;p27"/>
            <p:cNvSpPr/>
            <p:nvPr/>
          </p:nvSpPr>
          <p:spPr>
            <a:xfrm>
              <a:off x="2226734" y="868915"/>
              <a:ext cx="1180961" cy="866775"/>
            </a:xfrm>
            <a:custGeom>
              <a:avLst/>
              <a:gdLst/>
              <a:ahLst/>
              <a:cxnLst/>
              <a:rect l="l" t="t" r="r" b="b"/>
              <a:pathLst>
                <a:path w="119999" h="119999" extrusionOk="0">
                  <a:moveTo>
                    <a:pt x="0" y="0"/>
                  </a:moveTo>
                  <a:lnTo>
                    <a:pt x="0" y="59703"/>
                  </a:lnTo>
                  <a:lnTo>
                    <a:pt x="120000" y="59703"/>
                  </a:lnTo>
                  <a:lnTo>
                    <a:pt x="120000" y="120000"/>
                  </a:lnTo>
                </a:path>
              </a:pathLst>
            </a:custGeom>
            <a:noFill/>
            <a:ln w="15875" cap="flat" cmpd="sng">
              <a:solidFill>
                <a:srgbClr val="B4670B"/>
              </a:solidFill>
              <a:prstDash val="solid"/>
              <a:round/>
              <a:headEnd type="none" w="sm" len="sm"/>
              <a:tailEnd type="none" w="sm" len="sm"/>
            </a:ln>
          </p:spPr>
          <p:txBody>
            <a:bodyPr/>
            <a:lstStyle/>
            <a:p>
              <a:endParaRPr/>
            </a:p>
          </p:txBody>
        </p:sp>
        <p:sp>
          <p:nvSpPr>
            <p:cNvPr id="347" name="Google Shape;347;p27"/>
            <p:cNvSpPr/>
            <p:nvPr/>
          </p:nvSpPr>
          <p:spPr>
            <a:xfrm>
              <a:off x="982869" y="868915"/>
              <a:ext cx="1243864" cy="859785"/>
            </a:xfrm>
            <a:custGeom>
              <a:avLst/>
              <a:gdLst/>
              <a:ahLst/>
              <a:cxnLst/>
              <a:rect l="l" t="t" r="r" b="b"/>
              <a:pathLst>
                <a:path w="119999" h="119999" extrusionOk="0">
                  <a:moveTo>
                    <a:pt x="120000" y="0"/>
                  </a:moveTo>
                  <a:lnTo>
                    <a:pt x="120000" y="59213"/>
                  </a:lnTo>
                  <a:lnTo>
                    <a:pt x="0" y="59213"/>
                  </a:lnTo>
                  <a:lnTo>
                    <a:pt x="0" y="120000"/>
                  </a:lnTo>
                </a:path>
              </a:pathLst>
            </a:custGeom>
            <a:noFill/>
            <a:ln w="15875" cap="flat" cmpd="sng">
              <a:solidFill>
                <a:srgbClr val="B4670B"/>
              </a:solidFill>
              <a:prstDash val="solid"/>
              <a:round/>
              <a:headEnd type="none" w="sm" len="sm"/>
              <a:tailEnd type="none" w="sm" len="sm"/>
            </a:ln>
          </p:spPr>
          <p:txBody>
            <a:bodyPr/>
            <a:lstStyle/>
            <a:p>
              <a:endParaRPr/>
            </a:p>
          </p:txBody>
        </p:sp>
        <p:sp>
          <p:nvSpPr>
            <p:cNvPr id="348" name="Google Shape;348;p27"/>
            <p:cNvSpPr/>
            <p:nvPr/>
          </p:nvSpPr>
          <p:spPr>
            <a:xfrm>
              <a:off x="283" y="419838"/>
              <a:ext cx="4452901" cy="449077"/>
            </a:xfrm>
            <a:prstGeom prst="rect">
              <a:avLst/>
            </a:prstGeom>
            <a:solidFill>
              <a:schemeClr val="accent1"/>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9" name="Google Shape;349;p27"/>
            <p:cNvSpPr txBox="1"/>
            <p:nvPr/>
          </p:nvSpPr>
          <p:spPr>
            <a:xfrm>
              <a:off x="283" y="419838"/>
              <a:ext cx="4452901" cy="449077"/>
            </a:xfrm>
            <a:prstGeom prst="rect">
              <a:avLst/>
            </a:prstGeom>
            <a:noFill/>
            <a:ln>
              <a:noFill/>
            </a:ln>
          </p:spPr>
          <p:txBody>
            <a:bodyPr spcFirstLastPara="1" wrap="square" lIns="18400" tIns="18400" rIns="18400" bIns="18400" anchor="ctr" anchorCtr="0">
              <a:noAutofit/>
            </a:bodyPr>
            <a:lstStyle/>
            <a:p>
              <a:pPr marL="0" marR="0" lvl="0" indent="0" algn="ctr" rtl="0">
                <a:lnSpc>
                  <a:spcPct val="90000"/>
                </a:lnSpc>
                <a:spcBef>
                  <a:spcPct val="0"/>
                </a:spcBef>
                <a:spcAft>
                  <a:spcPct val="0"/>
                </a:spcAft>
                <a:buNone/>
              </a:pPr>
              <a:r>
                <a:rPr lang="tr-TR" sz="2900">
                  <a:solidFill>
                    <a:schemeClr val="lt1"/>
                  </a:solidFill>
                  <a:latin typeface="Calibri"/>
                  <a:ea typeface="Calibri"/>
                  <a:cs typeface="Calibri"/>
                  <a:sym typeface="Calibri"/>
                </a:rPr>
                <a:t>Eğitim Öğretim Yılı</a:t>
              </a:r>
              <a:endParaRPr sz="2900">
                <a:solidFill>
                  <a:schemeClr val="lt1"/>
                </a:solidFill>
                <a:latin typeface="Calibri"/>
                <a:ea typeface="Calibri"/>
                <a:cs typeface="Calibri"/>
                <a:sym typeface="Calibri"/>
              </a:endParaRPr>
            </a:p>
          </p:txBody>
        </p:sp>
        <p:sp>
          <p:nvSpPr>
            <p:cNvPr id="350" name="Google Shape;350;p27"/>
            <p:cNvSpPr/>
            <p:nvPr/>
          </p:nvSpPr>
          <p:spPr>
            <a:xfrm>
              <a:off x="231427" y="1728701"/>
              <a:ext cx="1502883" cy="709194"/>
            </a:xfrm>
            <a:prstGeom prst="rect">
              <a:avLst/>
            </a:prstGeom>
            <a:solidFill>
              <a:srgbClr val="E38310"/>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1" name="Google Shape;351;p27"/>
            <p:cNvSpPr txBox="1"/>
            <p:nvPr/>
          </p:nvSpPr>
          <p:spPr>
            <a:xfrm>
              <a:off x="231427" y="1728701"/>
              <a:ext cx="1502883" cy="709194"/>
            </a:xfrm>
            <a:prstGeom prst="rect">
              <a:avLst/>
            </a:prstGeom>
            <a:noFill/>
            <a:ln>
              <a:noFill/>
            </a:ln>
          </p:spPr>
          <p:txBody>
            <a:bodyPr spcFirstLastPara="1" wrap="square" lIns="18400" tIns="18400" rIns="18400" bIns="18400" anchor="ctr" anchorCtr="0">
              <a:noAutofit/>
            </a:bodyPr>
            <a:lstStyle/>
            <a:p>
              <a:pPr marL="0" marR="0" lvl="0" indent="0" algn="ctr" rtl="0">
                <a:lnSpc>
                  <a:spcPct val="90000"/>
                </a:lnSpc>
                <a:spcBef>
                  <a:spcPct val="0"/>
                </a:spcBef>
                <a:spcAft>
                  <a:spcPct val="0"/>
                </a:spcAft>
                <a:buNone/>
              </a:pPr>
              <a:r>
                <a:rPr lang="tr-TR" sz="2900">
                  <a:solidFill>
                    <a:schemeClr val="lt1"/>
                  </a:solidFill>
                  <a:latin typeface="Calibri"/>
                  <a:ea typeface="Calibri"/>
                  <a:cs typeface="Calibri"/>
                  <a:sym typeface="Calibri"/>
                </a:rPr>
                <a:t>Güz</a:t>
              </a:r>
              <a:endParaRPr sz="2900">
                <a:solidFill>
                  <a:schemeClr val="lt1"/>
                </a:solidFill>
                <a:latin typeface="Calibri"/>
                <a:ea typeface="Calibri"/>
                <a:cs typeface="Calibri"/>
                <a:sym typeface="Calibri"/>
              </a:endParaRPr>
            </a:p>
          </p:txBody>
        </p:sp>
        <p:sp>
          <p:nvSpPr>
            <p:cNvPr id="352" name="Google Shape;352;p27"/>
            <p:cNvSpPr/>
            <p:nvPr/>
          </p:nvSpPr>
          <p:spPr>
            <a:xfrm>
              <a:off x="2633211" y="1735691"/>
              <a:ext cx="1548966" cy="710376"/>
            </a:xfrm>
            <a:prstGeom prst="rect">
              <a:avLst/>
            </a:prstGeom>
            <a:solidFill>
              <a:srgbClr val="E38310"/>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3" name="Google Shape;353;p27"/>
            <p:cNvSpPr txBox="1"/>
            <p:nvPr/>
          </p:nvSpPr>
          <p:spPr>
            <a:xfrm>
              <a:off x="2633211" y="1735691"/>
              <a:ext cx="1548966" cy="710376"/>
            </a:xfrm>
            <a:prstGeom prst="rect">
              <a:avLst/>
            </a:prstGeom>
            <a:noFill/>
            <a:ln>
              <a:noFill/>
            </a:ln>
          </p:spPr>
          <p:txBody>
            <a:bodyPr spcFirstLastPara="1" wrap="square" lIns="18400" tIns="18400" rIns="18400" bIns="18400" anchor="ctr" anchorCtr="0">
              <a:noAutofit/>
            </a:bodyPr>
            <a:lstStyle/>
            <a:p>
              <a:pPr marL="0" marR="0" lvl="0" indent="0" algn="ctr" rtl="0">
                <a:lnSpc>
                  <a:spcPct val="90000"/>
                </a:lnSpc>
                <a:spcBef>
                  <a:spcPct val="0"/>
                </a:spcBef>
                <a:spcAft>
                  <a:spcPct val="0"/>
                </a:spcAft>
                <a:buNone/>
              </a:pPr>
              <a:r>
                <a:rPr lang="tr-TR" sz="2900">
                  <a:solidFill>
                    <a:schemeClr val="lt1"/>
                  </a:solidFill>
                  <a:latin typeface="Calibri"/>
                  <a:ea typeface="Calibri"/>
                  <a:cs typeface="Calibri"/>
                  <a:sym typeface="Calibri"/>
                </a:rPr>
                <a:t>Bahar</a:t>
              </a:r>
              <a:endParaRPr sz="2900">
                <a:solidFill>
                  <a:schemeClr val="lt1"/>
                </a:solidFill>
                <a:latin typeface="Calibri"/>
                <a:ea typeface="Calibri"/>
                <a:cs typeface="Calibri"/>
                <a:sym typeface="Calibri"/>
              </a:endParaRPr>
            </a:p>
          </p:txBody>
        </p:sp>
      </p:grpSp>
      <p:sp>
        <p:nvSpPr>
          <p:cNvPr id="354" name="Google Shape;354;p27"/>
          <p:cNvSpPr txBox="1"/>
          <p:nvPr/>
        </p:nvSpPr>
        <p:spPr>
          <a:xfrm>
            <a:off x="1566333" y="3959957"/>
            <a:ext cx="2167467" cy="369332"/>
          </a:xfrm>
          <a:prstGeom prst="rect">
            <a:avLst/>
          </a:prstGeom>
          <a:noFill/>
          <a:ln>
            <a:noFill/>
          </a:ln>
        </p:spPr>
        <p:txBody>
          <a:bodyPr spcFirstLastPara="1" wrap="square" lIns="91425" tIns="45700" rIns="91425" bIns="45700" anchor="t" anchorCtr="0">
            <a:spAutoFit/>
          </a:bodyPr>
          <a:lstStyle/>
          <a:p>
            <a:pPr marL="0" marR="0" lvl="0" indent="0" algn="l" rtl="0">
              <a:spcBef>
                <a:spcPct val="0"/>
              </a:spcBef>
              <a:spcAft>
                <a:spcPct val="0"/>
              </a:spcAft>
              <a:buNone/>
            </a:pPr>
            <a:r>
              <a:rPr lang="tr-TR" sz="1800">
                <a:solidFill>
                  <a:schemeClr val="lt1"/>
                </a:solidFill>
                <a:latin typeface="Calibri"/>
                <a:ea typeface="Calibri"/>
                <a:cs typeface="Calibri"/>
                <a:sym typeface="Calibri"/>
              </a:rPr>
              <a:t>14 HAFTALIK EĞİTİM</a:t>
            </a:r>
            <a:endParaRPr sz="1800">
              <a:solidFill>
                <a:schemeClr val="lt1"/>
              </a:solidFill>
              <a:latin typeface="Calibri"/>
              <a:ea typeface="Calibri"/>
              <a:cs typeface="Calibri"/>
              <a:sym typeface="Calibri"/>
            </a:endParaRPr>
          </a:p>
        </p:txBody>
      </p:sp>
      <p:sp>
        <p:nvSpPr>
          <p:cNvPr id="355" name="Google Shape;355;p27"/>
          <p:cNvSpPr txBox="1"/>
          <p:nvPr/>
        </p:nvSpPr>
        <p:spPr>
          <a:xfrm>
            <a:off x="3970866" y="3936158"/>
            <a:ext cx="2167467" cy="369332"/>
          </a:xfrm>
          <a:prstGeom prst="rect">
            <a:avLst/>
          </a:prstGeom>
          <a:noFill/>
          <a:ln>
            <a:noFill/>
          </a:ln>
        </p:spPr>
        <p:txBody>
          <a:bodyPr spcFirstLastPara="1" wrap="square" lIns="91425" tIns="45700" rIns="91425" bIns="45700" anchor="t" anchorCtr="0">
            <a:spAutoFit/>
          </a:bodyPr>
          <a:lstStyle/>
          <a:p>
            <a:pPr marL="0" marR="0" lvl="0" indent="0" algn="l" rtl="0">
              <a:spcBef>
                <a:spcPct val="0"/>
              </a:spcBef>
              <a:spcAft>
                <a:spcPct val="0"/>
              </a:spcAft>
              <a:buNone/>
            </a:pPr>
            <a:r>
              <a:rPr lang="tr-TR" sz="1800">
                <a:solidFill>
                  <a:schemeClr val="lt1"/>
                </a:solidFill>
                <a:latin typeface="Calibri"/>
                <a:ea typeface="Calibri"/>
                <a:cs typeface="Calibri"/>
                <a:sym typeface="Calibri"/>
              </a:rPr>
              <a:t>14 HAFTALIK EĞİTİM</a:t>
            </a:r>
            <a:endParaRPr sz="1800">
              <a:solidFill>
                <a:schemeClr val="lt1"/>
              </a:solidFill>
              <a:latin typeface="Calibri"/>
              <a:ea typeface="Calibri"/>
              <a:cs typeface="Calibri"/>
              <a:sym typeface="Calibri"/>
            </a:endParaRPr>
          </a:p>
        </p:txBody>
      </p:sp>
      <p:sp>
        <p:nvSpPr>
          <p:cNvPr id="356" name="Google Shape;356;p27"/>
          <p:cNvSpPr txBox="1"/>
          <p:nvPr/>
        </p:nvSpPr>
        <p:spPr>
          <a:xfrm>
            <a:off x="1230924" y="4515556"/>
            <a:ext cx="9680330" cy="2031285"/>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ct val="0"/>
              </a:spcBef>
              <a:spcAft>
                <a:spcPct val="0"/>
              </a:spcAft>
              <a:buNone/>
            </a:pPr>
            <a:r>
              <a:rPr lang="tr-TR" sz="1800" dirty="0">
                <a:solidFill>
                  <a:schemeClr val="lt1"/>
                </a:solidFill>
                <a:latin typeface="Calibri"/>
                <a:ea typeface="Calibri"/>
                <a:cs typeface="Calibri"/>
                <a:sym typeface="Calibri"/>
              </a:rPr>
              <a:t>Lisans eğitimini en fazla 7 yıl (14 dönem) içinde bitirilir.</a:t>
            </a:r>
            <a:endParaRPr dirty="0"/>
          </a:p>
          <a:p>
            <a:pPr marL="0" marR="0" lvl="0" indent="0" algn="l" rtl="0">
              <a:spcBef>
                <a:spcPct val="0"/>
              </a:spcBef>
              <a:spcAft>
                <a:spcPct val="0"/>
              </a:spcAft>
              <a:buNone/>
            </a:pPr>
            <a:r>
              <a:rPr lang="tr-TR" sz="1800" dirty="0">
                <a:solidFill>
                  <a:schemeClr val="lt1"/>
                </a:solidFill>
                <a:latin typeface="Calibri"/>
                <a:ea typeface="Calibri"/>
                <a:cs typeface="Calibri"/>
                <a:sym typeface="Calibri"/>
              </a:rPr>
              <a:t>Toplam 240 krediyi tamamlamak zorunludur.</a:t>
            </a:r>
            <a:endParaRPr dirty="0"/>
          </a:p>
          <a:p>
            <a:pPr marL="0" marR="0" lvl="0" indent="0" algn="l" rtl="0">
              <a:spcBef>
                <a:spcPct val="0"/>
              </a:spcBef>
              <a:spcAft>
                <a:spcPct val="0"/>
              </a:spcAft>
              <a:buNone/>
            </a:pPr>
            <a:r>
              <a:rPr lang="tr-TR" sz="1800" dirty="0">
                <a:solidFill>
                  <a:schemeClr val="lt1"/>
                </a:solidFill>
                <a:latin typeface="Calibri"/>
                <a:ea typeface="Calibri"/>
                <a:cs typeface="Calibri"/>
                <a:sym typeface="Calibri"/>
              </a:rPr>
              <a:t>Derslerin en az %70 ine devam zorunludur.</a:t>
            </a:r>
            <a:endParaRPr dirty="0"/>
          </a:p>
          <a:p>
            <a:pPr marL="0" marR="0" lvl="0" indent="0" algn="l" rtl="0">
              <a:spcBef>
                <a:spcPct val="0"/>
              </a:spcBef>
              <a:spcAft>
                <a:spcPct val="0"/>
              </a:spcAft>
              <a:buNone/>
            </a:pPr>
            <a:r>
              <a:rPr lang="tr-TR" sz="1800" dirty="0">
                <a:solidFill>
                  <a:schemeClr val="lt1"/>
                </a:solidFill>
                <a:latin typeface="Calibri"/>
                <a:ea typeface="Calibri"/>
                <a:cs typeface="Calibri"/>
                <a:sym typeface="Calibri"/>
              </a:rPr>
              <a:t>Genel not ortalamasının en az 2,00 olması, tüm derslerden ve zorunlu staj / stajlardan en az DD notu alması gerekir.</a:t>
            </a:r>
          </a:p>
          <a:p>
            <a:pPr lvl="0"/>
            <a:r>
              <a:rPr lang="tr-TR" sz="1800" b="1" dirty="0">
                <a:solidFill>
                  <a:schemeClr val="lt1"/>
                </a:solidFill>
                <a:latin typeface="Calibri"/>
                <a:ea typeface="Calibri"/>
                <a:cs typeface="Calibri"/>
                <a:sym typeface="Calibri"/>
              </a:rPr>
              <a:t>Yönetmelik link: https://cdn.bartin.edu.tr/muhendislik/40b11dcf-4d75-4752-977a-8702e411efe1/bartin-universitesi-on-lisans-ve-lisans-egitim-ogretim-ve-sinav-yonetmeligi.docx</a:t>
            </a:r>
            <a:endParaRPr sz="1800" b="1" dirty="0">
              <a:solidFill>
                <a:schemeClr val="lt1"/>
              </a:solidFill>
              <a:latin typeface="Calibri"/>
              <a:ea typeface="Calibri"/>
              <a:cs typeface="Calibri"/>
              <a:sym typeface="Calibri"/>
            </a:endParaRPr>
          </a:p>
        </p:txBody>
      </p:sp>
      <p:pic>
        <p:nvPicPr>
          <p:cNvPr id="357" name="Google Shape;357;p27"/>
          <p:cNvPicPr preferRelativeResize="0"/>
          <p:nvPr/>
        </p:nvPicPr>
        <p:blipFill>
          <a:blip r:embed="rId3">
            <a:alphaModFix/>
          </a:blip>
          <a:stretch>
            <a:fillRect/>
          </a:stretch>
        </p:blipFill>
        <p:spPr>
          <a:xfrm>
            <a:off x="6854249" y="1858963"/>
            <a:ext cx="3679872" cy="222761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24593">
        <p14:ferris dir="l"/>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Click="0" advTm="24593">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2060"/>
            </a:gs>
            <a:gs pos="67000">
              <a:srgbClr val="002060"/>
            </a:gs>
            <a:gs pos="99000">
              <a:srgbClr val="ECEAD8"/>
            </a:gs>
            <a:gs pos="100000">
              <a:srgbClr val="000000">
                <a:alpha val="80784"/>
              </a:srgbClr>
            </a:gs>
          </a:gsLst>
          <a:path path="circle">
            <a:fillToRect l="50000" t="50000" r="50000" b="50000"/>
          </a:path>
        </a:gradFill>
        <a:effectLst/>
      </p:bgPr>
    </p:bg>
    <p:spTree>
      <p:nvGrpSpPr>
        <p:cNvPr id="1" name="Shape 362"/>
        <p:cNvGrpSpPr/>
        <p:nvPr/>
      </p:nvGrpSpPr>
      <p:grpSpPr>
        <a:xfrm>
          <a:off x="0" y="0"/>
          <a:ext cx="0" cy="0"/>
          <a:chOff x="0" y="0"/>
          <a:chExt cx="0" cy="0"/>
        </a:xfrm>
      </p:grpSpPr>
      <p:sp>
        <p:nvSpPr>
          <p:cNvPr id="363" name="Google Shape;363;p28"/>
          <p:cNvSpPr txBox="1"/>
          <p:nvPr/>
        </p:nvSpPr>
        <p:spPr>
          <a:xfrm>
            <a:off x="1838607" y="482600"/>
            <a:ext cx="8935082" cy="646331"/>
          </a:xfrm>
          <a:prstGeom prst="rect">
            <a:avLst/>
          </a:prstGeom>
          <a:no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sz="3600" b="1" dirty="0">
                <a:solidFill>
                  <a:schemeClr val="lt1"/>
                </a:solidFill>
                <a:latin typeface="Calibri"/>
                <a:ea typeface="Calibri"/>
                <a:cs typeface="Calibri"/>
                <a:sym typeface="Calibri"/>
              </a:rPr>
              <a:t>ÇİFT ANADAL ve YAN DAL UYGULAMASI</a:t>
            </a:r>
            <a:endParaRPr dirty="0"/>
          </a:p>
        </p:txBody>
      </p:sp>
      <p:sp>
        <p:nvSpPr>
          <p:cNvPr id="364" name="Google Shape;364;p28"/>
          <p:cNvSpPr txBox="1"/>
          <p:nvPr/>
        </p:nvSpPr>
        <p:spPr>
          <a:xfrm>
            <a:off x="1016001" y="5940778"/>
            <a:ext cx="9218790" cy="646331"/>
          </a:xfrm>
          <a:prstGeom prst="rect">
            <a:avLst/>
          </a:prstGeom>
          <a:noFill/>
          <a:ln>
            <a:noFill/>
          </a:ln>
        </p:spPr>
        <p:txBody>
          <a:bodyPr spcFirstLastPara="1" wrap="square" lIns="91425" tIns="45700" rIns="91425" bIns="45700" anchor="t" anchorCtr="0">
            <a:spAutoFit/>
          </a:bodyPr>
          <a:lstStyle/>
          <a:p>
            <a:pPr marL="0" marR="0" lvl="0" indent="0" algn="l" rtl="0">
              <a:spcBef>
                <a:spcPct val="0"/>
              </a:spcBef>
              <a:spcAft>
                <a:spcPct val="0"/>
              </a:spcAft>
              <a:buNone/>
            </a:pPr>
            <a:r>
              <a:rPr lang="tr-TR" sz="1800" dirty="0">
                <a:solidFill>
                  <a:schemeClr val="lt1"/>
                </a:solidFill>
                <a:latin typeface="Calibri"/>
                <a:ea typeface="Calibri"/>
                <a:cs typeface="Calibri"/>
                <a:sym typeface="Calibri"/>
              </a:rPr>
              <a:t>YÖNERGE: https://cdn.bartin.edu.tr/sosyoloji/b5b7a50b90865027551a90e9e6435f29/cift-anadal-yan-dal-ve-kurum-ici-yatay-gecis-yonergesi-2018.pdf</a:t>
            </a:r>
            <a:endParaRPr dirty="0"/>
          </a:p>
        </p:txBody>
      </p:sp>
      <p:sp>
        <p:nvSpPr>
          <p:cNvPr id="365" name="Google Shape;365;p28"/>
          <p:cNvSpPr txBox="1"/>
          <p:nvPr/>
        </p:nvSpPr>
        <p:spPr>
          <a:xfrm>
            <a:off x="1016000" y="1282700"/>
            <a:ext cx="9757689" cy="4652791"/>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ct val="0"/>
              </a:spcBef>
              <a:spcAft>
                <a:spcPct val="0"/>
              </a:spcAft>
              <a:buNone/>
            </a:pPr>
            <a:r>
              <a:rPr lang="tr-TR" sz="1800" dirty="0">
                <a:solidFill>
                  <a:schemeClr val="lt1"/>
                </a:solidFill>
                <a:latin typeface="Calibri"/>
                <a:ea typeface="Calibri"/>
                <a:cs typeface="Calibri"/>
                <a:sym typeface="Calibri"/>
              </a:rPr>
              <a:t>Fakültemizde eğitime devam eden diğer bölümlerde çift </a:t>
            </a:r>
            <a:r>
              <a:rPr lang="tr-TR" sz="1800" dirty="0" err="1">
                <a:solidFill>
                  <a:schemeClr val="lt1"/>
                </a:solidFill>
                <a:latin typeface="Calibri"/>
                <a:ea typeface="Calibri"/>
                <a:cs typeface="Calibri"/>
                <a:sym typeface="Calibri"/>
              </a:rPr>
              <a:t>anadal</a:t>
            </a:r>
            <a:r>
              <a:rPr lang="tr-TR" sz="1800" dirty="0">
                <a:solidFill>
                  <a:schemeClr val="lt1"/>
                </a:solidFill>
                <a:latin typeface="Calibri"/>
                <a:ea typeface="Calibri"/>
                <a:cs typeface="Calibri"/>
                <a:sym typeface="Calibri"/>
              </a:rPr>
              <a:t> ve yan dal uygulamaları mevcuttur. Yeni öğrenci alan bölümümüz için planladığımız uygulamalar,  önümüzdeki yıllarda aktif hale gelecektir. </a:t>
            </a:r>
          </a:p>
          <a:p>
            <a:pPr marL="0" marR="0" lvl="0" indent="0" algn="l" rtl="0">
              <a:spcBef>
                <a:spcPct val="0"/>
              </a:spcBef>
              <a:spcAft>
                <a:spcPct val="0"/>
              </a:spcAft>
              <a:buNone/>
            </a:pPr>
            <a:endParaRPr lang="tr-TR" sz="1800" dirty="0">
              <a:solidFill>
                <a:schemeClr val="lt1"/>
              </a:solidFill>
              <a:latin typeface="Calibri"/>
              <a:ea typeface="Calibri"/>
              <a:cs typeface="Calibri"/>
              <a:sym typeface="Calibri"/>
            </a:endParaRPr>
          </a:p>
          <a:p>
            <a:pPr marL="0" marR="0" lvl="0" indent="0" algn="l" rtl="0">
              <a:spcBef>
                <a:spcPct val="0"/>
              </a:spcBef>
              <a:spcAft>
                <a:spcPct val="0"/>
              </a:spcAft>
              <a:buNone/>
            </a:pPr>
            <a:r>
              <a:rPr lang="tr-TR" sz="1800" u="sng" dirty="0">
                <a:solidFill>
                  <a:schemeClr val="lt1"/>
                </a:solidFill>
                <a:latin typeface="Calibri"/>
                <a:ea typeface="Calibri"/>
                <a:cs typeface="Calibri"/>
                <a:sym typeface="Calibri"/>
              </a:rPr>
              <a:t>ÇAP</a:t>
            </a:r>
            <a:r>
              <a:rPr lang="tr-TR" sz="1800" dirty="0">
                <a:solidFill>
                  <a:schemeClr val="lt1"/>
                </a:solidFill>
                <a:latin typeface="Calibri"/>
                <a:ea typeface="Calibri"/>
                <a:cs typeface="Calibri"/>
                <a:sym typeface="Calibri"/>
              </a:rPr>
              <a:t> 							</a:t>
            </a:r>
            <a:r>
              <a:rPr lang="tr-TR" sz="1800" u="sng" dirty="0">
                <a:solidFill>
                  <a:schemeClr val="lt1"/>
                </a:solidFill>
                <a:latin typeface="Calibri"/>
                <a:ea typeface="Calibri"/>
                <a:cs typeface="Calibri"/>
                <a:sym typeface="Calibri"/>
              </a:rPr>
              <a:t>KONTENJAN</a:t>
            </a:r>
          </a:p>
          <a:p>
            <a:pPr lvl="0"/>
            <a:r>
              <a:rPr lang="tr-TR" sz="1800" dirty="0">
                <a:solidFill>
                  <a:schemeClr val="lt1"/>
                </a:solidFill>
                <a:latin typeface="Calibri"/>
                <a:ea typeface="Calibri"/>
                <a:cs typeface="Calibri"/>
                <a:sym typeface="Calibri"/>
              </a:rPr>
              <a:t>Bilgisayar Teknolojisi ve Bilişim Sistemleri  		2 güz 2 bahar dönem kontenjan</a:t>
            </a:r>
          </a:p>
          <a:p>
            <a:pPr lvl="0"/>
            <a:r>
              <a:rPr lang="tr-TR" sz="1800" dirty="0">
                <a:solidFill>
                  <a:schemeClr val="lt1"/>
                </a:solidFill>
                <a:latin typeface="Calibri"/>
                <a:ea typeface="Calibri"/>
                <a:cs typeface="Calibri"/>
                <a:sym typeface="Calibri"/>
              </a:rPr>
              <a:t>Tarih						2 güz 2 bahar dönem kontejan</a:t>
            </a:r>
          </a:p>
          <a:p>
            <a:pPr lvl="0"/>
            <a:r>
              <a:rPr lang="tr-TR" sz="1800" dirty="0">
                <a:solidFill>
                  <a:schemeClr val="lt1"/>
                </a:solidFill>
                <a:latin typeface="Calibri"/>
                <a:ea typeface="Calibri"/>
                <a:cs typeface="Calibri"/>
                <a:sym typeface="Calibri"/>
              </a:rPr>
              <a:t>Yönetim Bilişim Sistemleri 				2 güz 2 bahar dönem kontejan</a:t>
            </a:r>
          </a:p>
          <a:p>
            <a:pPr lvl="0"/>
            <a:r>
              <a:rPr lang="tr-TR" sz="1800" u="sng" dirty="0">
                <a:solidFill>
                  <a:schemeClr val="lt1"/>
                </a:solidFill>
                <a:latin typeface="Calibri"/>
                <a:ea typeface="Calibri"/>
                <a:cs typeface="Calibri"/>
                <a:sym typeface="Calibri"/>
              </a:rPr>
              <a:t>YANDAL</a:t>
            </a:r>
          </a:p>
          <a:p>
            <a:pPr lvl="0"/>
            <a:r>
              <a:rPr lang="tr-TR" sz="1800" dirty="0">
                <a:solidFill>
                  <a:schemeClr val="lt1"/>
                </a:solidFill>
                <a:latin typeface="Calibri"/>
                <a:ea typeface="Calibri"/>
                <a:cs typeface="Calibri"/>
                <a:sym typeface="Calibri"/>
              </a:rPr>
              <a:t>Bilgisayar Teknolojisi ve Bilişim Sistemleri  		1 güz 1 bahar dönem kontenjan</a:t>
            </a:r>
          </a:p>
          <a:p>
            <a:pPr lvl="0"/>
            <a:r>
              <a:rPr lang="tr-TR" sz="1800" dirty="0">
                <a:solidFill>
                  <a:schemeClr val="lt1"/>
                </a:solidFill>
                <a:latin typeface="Calibri"/>
                <a:ea typeface="Calibri"/>
                <a:cs typeface="Calibri"/>
                <a:sym typeface="Calibri"/>
              </a:rPr>
              <a:t>Tarih						1 güz 1 bahar dönem kontejan</a:t>
            </a:r>
          </a:p>
          <a:p>
            <a:pPr lvl="0"/>
            <a:r>
              <a:rPr lang="tr-TR" sz="1800" dirty="0">
                <a:solidFill>
                  <a:schemeClr val="lt1"/>
                </a:solidFill>
                <a:latin typeface="Calibri"/>
                <a:ea typeface="Calibri"/>
                <a:cs typeface="Calibri"/>
                <a:sym typeface="Calibri"/>
              </a:rPr>
              <a:t>Yönetim Bilişim Sistemleri				2 güz 2 bahar dönem kontejan</a:t>
            </a:r>
          </a:p>
          <a:p>
            <a:pPr lvl="0"/>
            <a:r>
              <a:rPr lang="tr-TR" sz="1800" dirty="0">
                <a:solidFill>
                  <a:schemeClr val="lt1"/>
                </a:solidFill>
                <a:latin typeface="Calibri"/>
                <a:ea typeface="Calibri"/>
                <a:cs typeface="Calibri"/>
                <a:sym typeface="Calibri"/>
              </a:rPr>
              <a:t>Psikoloji 						1 güz 1 bahar dönem kontejan</a:t>
            </a:r>
          </a:p>
          <a:p>
            <a:pPr lvl="0"/>
            <a:r>
              <a:rPr lang="tr-TR" sz="1800" dirty="0">
                <a:solidFill>
                  <a:schemeClr val="lt1"/>
                </a:solidFill>
                <a:latin typeface="Calibri"/>
                <a:ea typeface="Calibri"/>
                <a:cs typeface="Calibri"/>
                <a:sym typeface="Calibri"/>
              </a:rPr>
              <a:t>Sosyoloji 						1 güz 1 bahar dönem kontejan</a:t>
            </a:r>
          </a:p>
          <a:p>
            <a:pPr marL="0" marR="0" lvl="0" indent="0" algn="l" rtl="0">
              <a:spcBef>
                <a:spcPct val="0"/>
              </a:spcBef>
              <a:spcAft>
                <a:spcPct val="0"/>
              </a:spcAft>
              <a:buNone/>
            </a:pPr>
            <a:r>
              <a:rPr lang="tr-TR" sz="1800" dirty="0">
                <a:solidFill>
                  <a:schemeClr val="lt1"/>
                </a:solidFill>
                <a:latin typeface="Calibri"/>
                <a:ea typeface="Calibri"/>
                <a:cs typeface="Calibri"/>
                <a:sym typeface="Calibri"/>
              </a:rPr>
              <a:t>	</a:t>
            </a:r>
          </a:p>
          <a:p>
            <a:pPr marL="0" marR="0" lvl="0" indent="0" algn="l" rtl="0">
              <a:spcBef>
                <a:spcPct val="0"/>
              </a:spcBef>
              <a:spcAft>
                <a:spcPct val="0"/>
              </a:spcAft>
              <a:buNone/>
            </a:pPr>
            <a:r>
              <a:rPr lang="tr-TR" sz="1800" dirty="0">
                <a:solidFill>
                  <a:schemeClr val="lt1"/>
                </a:solidFill>
                <a:latin typeface="Calibri"/>
                <a:ea typeface="Calibri"/>
                <a:cs typeface="Calibri"/>
                <a:sym typeface="Calibri"/>
              </a:rPr>
              <a:t>Koordinatör: Arş Gör. Hasan ÖZTÜRK			</a:t>
            </a:r>
            <a:endParaRPr sz="1800" dirty="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4593">
        <p14:ferris dir="l"/>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Click="0" advTm="24593">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2060"/>
            </a:gs>
            <a:gs pos="67000">
              <a:srgbClr val="002060"/>
            </a:gs>
            <a:gs pos="99000">
              <a:srgbClr val="ECEAD8"/>
            </a:gs>
            <a:gs pos="100000">
              <a:srgbClr val="000000">
                <a:alpha val="80784"/>
              </a:srgbClr>
            </a:gs>
          </a:gsLst>
          <a:path path="circle">
            <a:fillToRect l="50000" t="50000" r="50000" b="50000"/>
          </a:path>
        </a:gradFill>
        <a:effectLst/>
      </p:bgPr>
    </p:bg>
    <p:spTree>
      <p:nvGrpSpPr>
        <p:cNvPr id="1" name="Shape 370"/>
        <p:cNvGrpSpPr/>
        <p:nvPr/>
      </p:nvGrpSpPr>
      <p:grpSpPr>
        <a:xfrm>
          <a:off x="0" y="0"/>
          <a:ext cx="0" cy="0"/>
          <a:chOff x="0" y="0"/>
          <a:chExt cx="0" cy="0"/>
        </a:xfrm>
      </p:grpSpPr>
      <p:sp>
        <p:nvSpPr>
          <p:cNvPr id="371" name="Google Shape;371;p29"/>
          <p:cNvSpPr txBox="1"/>
          <p:nvPr/>
        </p:nvSpPr>
        <p:spPr>
          <a:xfrm>
            <a:off x="1248508" y="695569"/>
            <a:ext cx="10181492" cy="6586378"/>
          </a:xfrm>
          <a:prstGeom prst="rect">
            <a:avLst/>
          </a:prstGeom>
          <a:no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sz="1800" b="1" dirty="0" err="1">
                <a:solidFill>
                  <a:schemeClr val="lt1"/>
                </a:solidFill>
                <a:latin typeface="Calibri"/>
                <a:ea typeface="Calibri"/>
                <a:cs typeface="Calibri"/>
                <a:sym typeface="Calibri"/>
              </a:rPr>
              <a:t>Erasmus</a:t>
            </a:r>
            <a:r>
              <a:rPr lang="tr-TR" sz="1800" b="1" dirty="0">
                <a:solidFill>
                  <a:schemeClr val="lt1"/>
                </a:solidFill>
                <a:latin typeface="Calibri"/>
                <a:ea typeface="Calibri"/>
                <a:cs typeface="Calibri"/>
                <a:sym typeface="Calibri"/>
              </a:rPr>
              <a:t> Değişim Programı</a:t>
            </a:r>
            <a:endParaRPr dirty="0"/>
          </a:p>
          <a:p>
            <a:pPr marL="0" marR="0" lvl="0" indent="0" algn="l" rtl="0">
              <a:spcBef>
                <a:spcPct val="0"/>
              </a:spcBef>
              <a:spcAft>
                <a:spcPct val="0"/>
              </a:spcAft>
              <a:buNone/>
            </a:pPr>
            <a:endParaRPr sz="1800" dirty="0">
              <a:solidFill>
                <a:schemeClr val="lt1"/>
              </a:solidFill>
              <a:latin typeface="Calibri"/>
              <a:ea typeface="Calibri"/>
              <a:cs typeface="Calibri"/>
              <a:sym typeface="Calibri"/>
            </a:endParaRPr>
          </a:p>
          <a:p>
            <a:pPr marL="0" marR="0" lvl="0" indent="0" algn="l" rtl="0">
              <a:spcBef>
                <a:spcPct val="0"/>
              </a:spcBef>
              <a:spcAft>
                <a:spcPct val="0"/>
              </a:spcAft>
              <a:buNone/>
            </a:pPr>
            <a:r>
              <a:rPr lang="tr-TR" sz="1800" dirty="0">
                <a:solidFill>
                  <a:schemeClr val="lt1"/>
                </a:solidFill>
                <a:latin typeface="Calibri"/>
                <a:ea typeface="Calibri"/>
                <a:cs typeface="Calibri"/>
                <a:sym typeface="Calibri"/>
              </a:rPr>
              <a:t>Bartın Üniversitesi Edebiyat Fakültesinde </a:t>
            </a:r>
            <a:r>
              <a:rPr lang="tr-TR" sz="1800" dirty="0" err="1">
                <a:solidFill>
                  <a:schemeClr val="lt1"/>
                </a:solidFill>
                <a:latin typeface="Calibri"/>
                <a:ea typeface="Calibri"/>
                <a:cs typeface="Calibri"/>
                <a:sym typeface="Calibri"/>
              </a:rPr>
              <a:t>Erasmus</a:t>
            </a:r>
            <a:r>
              <a:rPr lang="tr-TR" sz="1800" dirty="0">
                <a:solidFill>
                  <a:schemeClr val="lt1"/>
                </a:solidFill>
                <a:latin typeface="Calibri"/>
                <a:ea typeface="Calibri"/>
                <a:cs typeface="Calibri"/>
                <a:sym typeface="Calibri"/>
              </a:rPr>
              <a:t>+ Öğrenci Değişimi ve Staj Hareketliliği Programı uygulanmaktadır. </a:t>
            </a:r>
            <a:endParaRPr dirty="0"/>
          </a:p>
          <a:p>
            <a:pPr marL="0" marR="0" lvl="0" indent="0" algn="l" rtl="0">
              <a:spcBef>
                <a:spcPct val="0"/>
              </a:spcBef>
              <a:spcAft>
                <a:spcPct val="0"/>
              </a:spcAft>
              <a:buNone/>
            </a:pPr>
            <a:endParaRPr sz="1800" dirty="0">
              <a:solidFill>
                <a:schemeClr val="lt1"/>
              </a:solidFill>
              <a:latin typeface="Calibri"/>
              <a:ea typeface="Calibri"/>
              <a:cs typeface="Calibri"/>
              <a:sym typeface="Calibri"/>
            </a:endParaRPr>
          </a:p>
          <a:p>
            <a:pPr marL="0" marR="0" lvl="0" indent="0" algn="l" rtl="0">
              <a:spcBef>
                <a:spcPct val="0"/>
              </a:spcBef>
              <a:spcAft>
                <a:spcPct val="0"/>
              </a:spcAft>
              <a:buNone/>
            </a:pPr>
            <a:r>
              <a:rPr lang="tr-TR" sz="2000" dirty="0">
                <a:solidFill>
                  <a:schemeClr val="lt1"/>
                </a:solidFill>
                <a:latin typeface="Calibri"/>
                <a:ea typeface="Calibri"/>
                <a:cs typeface="Calibri"/>
                <a:sym typeface="Calibri"/>
              </a:rPr>
              <a:t>Yeni öğrenci alan bölümümüz için planladığımız uygulamalar,  önümüzdeki yıllarda aktif hale gelecektir. </a:t>
            </a:r>
            <a:endParaRPr dirty="0"/>
          </a:p>
          <a:p>
            <a:pPr marL="0" marR="0" lvl="0" indent="0" algn="l" rtl="0">
              <a:spcBef>
                <a:spcPct val="0"/>
              </a:spcBef>
              <a:spcAft>
                <a:spcPct val="0"/>
              </a:spcAft>
              <a:buNone/>
            </a:pPr>
            <a:r>
              <a:rPr lang="tr-TR" sz="2800" dirty="0">
                <a:solidFill>
                  <a:schemeClr val="lt1"/>
                </a:solidFill>
                <a:latin typeface="Calibri"/>
                <a:ea typeface="Calibri"/>
                <a:cs typeface="Calibri"/>
                <a:sym typeface="Calibri"/>
              </a:rPr>
              <a:t/>
            </a:r>
            <a:br>
              <a:rPr lang="tr-TR" sz="2800" dirty="0">
                <a:solidFill>
                  <a:schemeClr val="lt1"/>
                </a:solidFill>
                <a:latin typeface="Calibri"/>
                <a:ea typeface="Calibri"/>
                <a:cs typeface="Calibri"/>
                <a:sym typeface="Calibri"/>
              </a:rPr>
            </a:br>
            <a:r>
              <a:rPr lang="tr-TR" sz="1800" b="1" u="sng" dirty="0">
                <a:solidFill>
                  <a:schemeClr val="lt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Bartın Üniversitesi </a:t>
            </a:r>
            <a:r>
              <a:rPr lang="tr-TR" sz="1800" b="1" u="sng" dirty="0" err="1">
                <a:solidFill>
                  <a:schemeClr val="lt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Erasmus</a:t>
            </a:r>
            <a:r>
              <a:rPr lang="tr-TR" sz="1800" b="1" u="sng" dirty="0">
                <a:solidFill>
                  <a:schemeClr val="lt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 Değişim Programı Yönergesi için tıklayınız.</a:t>
            </a:r>
            <a:r>
              <a:rPr lang="tr-TR" sz="2800" dirty="0">
                <a:solidFill>
                  <a:schemeClr val="lt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
            </a:r>
            <a:br>
              <a:rPr lang="tr-TR" sz="2800" dirty="0">
                <a:solidFill>
                  <a:schemeClr val="lt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br>
            <a:r>
              <a:rPr lang="tr-TR" sz="2800" dirty="0">
                <a:solidFill>
                  <a:schemeClr val="lt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
            </a:r>
            <a:br>
              <a:rPr lang="tr-TR" sz="2800" dirty="0">
                <a:solidFill>
                  <a:schemeClr val="lt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br>
            <a:r>
              <a:rPr lang="tr-TR" sz="1800" dirty="0">
                <a:solidFill>
                  <a:schemeClr val="lt1"/>
                </a:solidFill>
                <a:latin typeface="Calibri"/>
                <a:ea typeface="Calibri"/>
                <a:cs typeface="Calibri"/>
                <a:sym typeface="Calibri"/>
              </a:rPr>
              <a:t>Detaylı Bilgi ve Duyurular İçin: </a:t>
            </a:r>
            <a:r>
              <a:rPr lang="tr-TR" sz="1800" u="sng" dirty="0">
                <a:solidFill>
                  <a:schemeClr val="lt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https://erasmus.bartin.edu.tr/</a:t>
            </a:r>
            <a:r>
              <a:rPr lang="tr-TR" sz="2800" dirty="0">
                <a:solidFill>
                  <a:schemeClr val="lt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
            </a:r>
            <a:br>
              <a:rPr lang="tr-TR" sz="2800" dirty="0">
                <a:solidFill>
                  <a:schemeClr val="lt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br>
            <a:r>
              <a:rPr lang="tr-TR" sz="2800" dirty="0">
                <a:solidFill>
                  <a:schemeClr val="lt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
            </a:r>
            <a:br>
              <a:rPr lang="tr-TR" sz="2800" dirty="0">
                <a:solidFill>
                  <a:schemeClr val="lt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br>
            <a:r>
              <a:rPr lang="tr-TR" sz="1800" b="1" dirty="0">
                <a:solidFill>
                  <a:schemeClr val="lt1"/>
                </a:solidFill>
                <a:latin typeface="Calibri"/>
                <a:ea typeface="Calibri"/>
                <a:cs typeface="Calibri"/>
                <a:sym typeface="Calibri"/>
              </a:rPr>
              <a:t>ERASMUS BÖLÜM KOORDİNATÖRLERİMİZ</a:t>
            </a:r>
            <a:endParaRPr dirty="0"/>
          </a:p>
          <a:p>
            <a:pPr lvl="0"/>
            <a:r>
              <a:rPr lang="tr-TR" sz="1800" dirty="0">
                <a:solidFill>
                  <a:schemeClr val="lt1"/>
                </a:solidFill>
                <a:latin typeface="Calibri"/>
                <a:ea typeface="Calibri"/>
                <a:cs typeface="Calibri"/>
                <a:sym typeface="Calibri"/>
              </a:rPr>
              <a:t>1- Dr. </a:t>
            </a:r>
            <a:r>
              <a:rPr lang="tr-TR" sz="1800" dirty="0" err="1">
                <a:solidFill>
                  <a:schemeClr val="lt1"/>
                </a:solidFill>
                <a:latin typeface="Calibri"/>
                <a:ea typeface="Calibri"/>
                <a:cs typeface="Calibri"/>
                <a:sym typeface="Calibri"/>
              </a:rPr>
              <a:t>Öğr</a:t>
            </a:r>
            <a:r>
              <a:rPr lang="tr-TR" sz="1800" dirty="0">
                <a:solidFill>
                  <a:schemeClr val="lt1"/>
                </a:solidFill>
                <a:latin typeface="Calibri"/>
                <a:ea typeface="Calibri"/>
                <a:cs typeface="Calibri"/>
                <a:sym typeface="Calibri"/>
              </a:rPr>
              <a:t>. Üyesi Lale ÖZDEMİR ŞAHİN </a:t>
            </a:r>
            <a:r>
              <a:rPr lang="tr-TR" sz="1800" dirty="0">
                <a:solidFill>
                  <a:schemeClr val="lt1"/>
                </a:solidFill>
                <a:latin typeface="Calibri"/>
                <a:ea typeface="Calibri"/>
                <a:cs typeface="Calibri"/>
                <a:sym typeface="Calibri"/>
                <a:hlinkClick r:id="rId5"/>
              </a:rPr>
              <a:t>lsahin</a:t>
            </a:r>
            <a:r>
              <a:rPr lang="tr-TR" sz="1800" u="sng" dirty="0">
                <a:solidFill>
                  <a:schemeClr val="dk1"/>
                </a:solidFill>
                <a:latin typeface="Calibri"/>
                <a:ea typeface="Calibri"/>
                <a:cs typeface="Calibri"/>
                <a:sym typeface="Calibri"/>
                <a:hlinkClick r:id="rId5"/>
              </a:rPr>
              <a:t>@bartin.edu.tr</a:t>
            </a:r>
            <a:r>
              <a:rPr lang="tr-TR" sz="1800" u="sng" dirty="0">
                <a:solidFill>
                  <a:schemeClr val="dk1"/>
                </a:solidFill>
                <a:latin typeface="Calibri"/>
                <a:ea typeface="Calibri"/>
                <a:cs typeface="Calibri"/>
                <a:sym typeface="Calibri"/>
              </a:rPr>
              <a:t> </a:t>
            </a:r>
          </a:p>
          <a:p>
            <a:pPr lvl="0"/>
            <a:endParaRPr lang="tr-TR" sz="1800" u="sng" dirty="0">
              <a:solidFill>
                <a:schemeClr val="dk1"/>
              </a:solidFill>
              <a:latin typeface="Calibri"/>
              <a:ea typeface="Calibri"/>
              <a:cs typeface="Calibri"/>
              <a:sym typeface="Calibri"/>
            </a:endParaRPr>
          </a:p>
          <a:p>
            <a:pPr marL="285750" lvl="0" indent="-285750">
              <a:buFont typeface="Arial" panose="020B0604020202020204" pitchFamily="34" charset="0"/>
              <a:buChar char="•"/>
            </a:pPr>
            <a:r>
              <a:rPr lang="tr-TR" sz="1800" b="1" dirty="0">
                <a:solidFill>
                  <a:schemeClr val="bg1"/>
                </a:solidFill>
                <a:latin typeface="Calibri"/>
                <a:ea typeface="Calibri"/>
                <a:cs typeface="Calibri"/>
                <a:sym typeface="Calibri"/>
              </a:rPr>
              <a:t>Bulgaristan</a:t>
            </a:r>
          </a:p>
          <a:p>
            <a:pPr marL="285750" lvl="0" indent="-285750">
              <a:buFont typeface="Arial" panose="020B0604020202020204" pitchFamily="34" charset="0"/>
              <a:buChar char="•"/>
            </a:pPr>
            <a:r>
              <a:rPr lang="tr-TR" sz="1800" b="1" dirty="0">
                <a:solidFill>
                  <a:schemeClr val="bg1"/>
                </a:solidFill>
                <a:latin typeface="Calibri"/>
                <a:ea typeface="Calibri"/>
                <a:cs typeface="Calibri"/>
                <a:sym typeface="Calibri"/>
              </a:rPr>
              <a:t>Yunanistan </a:t>
            </a:r>
          </a:p>
          <a:p>
            <a:pPr marL="285750" lvl="0" indent="-285750">
              <a:buFont typeface="Arial" panose="020B0604020202020204" pitchFamily="34" charset="0"/>
              <a:buChar char="•"/>
            </a:pPr>
            <a:r>
              <a:rPr lang="tr-TR" sz="1800" b="1" dirty="0">
                <a:solidFill>
                  <a:schemeClr val="bg1"/>
                </a:solidFill>
                <a:latin typeface="Calibri"/>
                <a:ea typeface="Calibri"/>
                <a:cs typeface="Calibri"/>
                <a:sym typeface="Calibri"/>
              </a:rPr>
              <a:t>Litvanya</a:t>
            </a:r>
          </a:p>
          <a:p>
            <a:pPr marL="0" marR="0" lvl="0" indent="0" algn="l" rtl="0">
              <a:spcBef>
                <a:spcPct val="0"/>
              </a:spcBef>
              <a:spcAft>
                <a:spcPct val="0"/>
              </a:spcAft>
              <a:buNone/>
            </a:pPr>
            <a:endParaRPr sz="1800" dirty="0">
              <a:solidFill>
                <a:schemeClr val="dk1"/>
              </a:solidFill>
              <a:latin typeface="Calibri"/>
              <a:ea typeface="Calibri"/>
              <a:cs typeface="Calibri"/>
              <a:sym typeface="Calibri"/>
            </a:endParaRPr>
          </a:p>
          <a:p>
            <a:pPr marL="0" marR="0" lvl="0" indent="0" algn="l" rtl="0">
              <a:spcBef>
                <a:spcPct val="0"/>
              </a:spcBef>
              <a:spcAft>
                <a:spcPct val="0"/>
              </a:spcAft>
              <a:buNone/>
            </a:pPr>
            <a:r>
              <a:rPr lang="tr-TR" sz="1800" dirty="0">
                <a:solidFill>
                  <a:schemeClr val="dk1"/>
                </a:solidFill>
                <a:latin typeface="Calibri"/>
                <a:ea typeface="Calibri"/>
                <a:cs typeface="Calibri"/>
                <a:sym typeface="Calibri"/>
              </a:rPr>
              <a:t/>
            </a:r>
            <a:br>
              <a:rPr lang="tr-TR" sz="1800" dirty="0">
                <a:solidFill>
                  <a:schemeClr val="dk1"/>
                </a:solidFill>
                <a:latin typeface="Calibri"/>
                <a:ea typeface="Calibri"/>
                <a:cs typeface="Calibri"/>
                <a:sym typeface="Calibri"/>
              </a:rPr>
            </a:br>
            <a:endParaRPr sz="2800" b="1" dirty="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4593">
        <p14:ferris dir="l"/>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Click="0" advTm="24593">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2060"/>
            </a:gs>
            <a:gs pos="67000">
              <a:srgbClr val="002060"/>
            </a:gs>
            <a:gs pos="99000">
              <a:srgbClr val="ECEAD8"/>
            </a:gs>
            <a:gs pos="100000">
              <a:srgbClr val="000000">
                <a:alpha val="80784"/>
              </a:srgbClr>
            </a:gs>
          </a:gsLst>
          <a:path path="circle">
            <a:fillToRect l="50000" t="50000" r="50000" b="50000"/>
          </a:path>
        </a:gradFill>
        <a:effectLst/>
      </p:bgPr>
    </p:bg>
    <p:spTree>
      <p:nvGrpSpPr>
        <p:cNvPr id="1" name="Shape 376"/>
        <p:cNvGrpSpPr/>
        <p:nvPr/>
      </p:nvGrpSpPr>
      <p:grpSpPr>
        <a:xfrm>
          <a:off x="0" y="0"/>
          <a:ext cx="0" cy="0"/>
          <a:chOff x="0" y="0"/>
          <a:chExt cx="0" cy="0"/>
        </a:xfrm>
      </p:grpSpPr>
      <p:sp>
        <p:nvSpPr>
          <p:cNvPr id="377" name="Google Shape;377;p30"/>
          <p:cNvSpPr txBox="1"/>
          <p:nvPr/>
        </p:nvSpPr>
        <p:spPr>
          <a:xfrm>
            <a:off x="1556240" y="642815"/>
            <a:ext cx="9363806" cy="5078273"/>
          </a:xfrm>
          <a:prstGeom prst="rect">
            <a:avLst/>
          </a:prstGeom>
          <a:no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sz="1800" b="1" dirty="0">
                <a:solidFill>
                  <a:schemeClr val="lt1"/>
                </a:solidFill>
                <a:latin typeface="Calibri"/>
                <a:ea typeface="Calibri"/>
                <a:cs typeface="Calibri"/>
                <a:sym typeface="Calibri"/>
              </a:rPr>
              <a:t>Mevlana Değişim Programı</a:t>
            </a:r>
            <a:endParaRPr dirty="0"/>
          </a:p>
          <a:p>
            <a:pPr marL="0" marR="0" lvl="0" indent="0" algn="l" rtl="0">
              <a:spcBef>
                <a:spcPct val="0"/>
              </a:spcBef>
              <a:spcAft>
                <a:spcPct val="0"/>
              </a:spcAft>
              <a:buNone/>
            </a:pPr>
            <a:r>
              <a:rPr lang="tr-TR" sz="1800" dirty="0">
                <a:solidFill>
                  <a:schemeClr val="lt1"/>
                </a:solidFill>
                <a:latin typeface="Calibri"/>
                <a:ea typeface="Calibri"/>
                <a:cs typeface="Calibri"/>
                <a:sym typeface="Calibri"/>
              </a:rPr>
              <a:t>Bartın Üniversitesi Edebiyat Fakültesinde Mevlana Değişim Programı uygulanmaktadır.</a:t>
            </a:r>
            <a:br>
              <a:rPr lang="tr-TR" sz="1800" dirty="0">
                <a:solidFill>
                  <a:schemeClr val="lt1"/>
                </a:solidFill>
                <a:latin typeface="Calibri"/>
                <a:ea typeface="Calibri"/>
                <a:cs typeface="Calibri"/>
                <a:sym typeface="Calibri"/>
              </a:rPr>
            </a:br>
            <a:r>
              <a:rPr lang="tr-TR" sz="1800" dirty="0">
                <a:solidFill>
                  <a:schemeClr val="lt1"/>
                </a:solidFill>
                <a:latin typeface="Calibri"/>
                <a:ea typeface="Calibri"/>
                <a:cs typeface="Calibri"/>
                <a:sym typeface="Calibri"/>
              </a:rPr>
              <a:t/>
            </a:r>
            <a:br>
              <a:rPr lang="tr-TR" sz="1800" dirty="0">
                <a:solidFill>
                  <a:schemeClr val="lt1"/>
                </a:solidFill>
                <a:latin typeface="Calibri"/>
                <a:ea typeface="Calibri"/>
                <a:cs typeface="Calibri"/>
                <a:sym typeface="Calibri"/>
              </a:rPr>
            </a:br>
            <a:r>
              <a:rPr lang="tr-TR" sz="1400" dirty="0">
                <a:solidFill>
                  <a:schemeClr val="lt1"/>
                </a:solidFill>
                <a:latin typeface="Calibri"/>
                <a:ea typeface="Calibri"/>
                <a:cs typeface="Calibri"/>
                <a:sym typeface="Calibri"/>
              </a:rPr>
              <a:t>Mevlana Değişim Programı, yurtiçinde eğitim veren yükseköğretim kurumları ile yurtdışında eğitim veren yükseköğretim kurumları arasında öğrenci ve öğretim elemanı değişimini gerçekleştirmeyi amaçlayan bir programdır. 23 Ağustos 2011 tarih ve 28034 sayılı Resmi </a:t>
            </a:r>
            <a:r>
              <a:rPr lang="tr-TR" sz="1400" dirty="0" err="1">
                <a:solidFill>
                  <a:schemeClr val="lt1"/>
                </a:solidFill>
                <a:latin typeface="Calibri"/>
                <a:ea typeface="Calibri"/>
                <a:cs typeface="Calibri"/>
                <a:sym typeface="Calibri"/>
              </a:rPr>
              <a:t>Gazete’de</a:t>
            </a:r>
            <a:r>
              <a:rPr lang="tr-TR" sz="1400" dirty="0">
                <a:solidFill>
                  <a:schemeClr val="lt1"/>
                </a:solidFill>
                <a:latin typeface="Calibri"/>
                <a:ea typeface="Calibri"/>
                <a:cs typeface="Calibri"/>
                <a:sym typeface="Calibri"/>
              </a:rPr>
              <a:t> yayımlanan Yönetmelik ile birlikte yurt dışındaki yükseköğretim kurumları ile ülkemizdeki yükseköğretim kurumları arasında öğrenci ve öğretim elemanı değişiminin önü açılmıştır.</a:t>
            </a:r>
            <a:endParaRPr dirty="0"/>
          </a:p>
          <a:p>
            <a:pPr marL="0" marR="0" lvl="0" indent="0" algn="l" rtl="0">
              <a:spcBef>
                <a:spcPct val="0"/>
              </a:spcBef>
              <a:spcAft>
                <a:spcPct val="0"/>
              </a:spcAft>
              <a:buNone/>
            </a:pPr>
            <a:r>
              <a:rPr lang="tr-TR" sz="1400" dirty="0">
                <a:solidFill>
                  <a:schemeClr val="lt1"/>
                </a:solidFill>
                <a:latin typeface="Calibri"/>
                <a:ea typeface="Calibri"/>
                <a:cs typeface="Calibri"/>
                <a:sym typeface="Calibri"/>
              </a:rPr>
              <a:t>Değişim programına katılmak isteyen öğrenciler en az bir en fazla iki yarıyıl eğitim için; öğretim elemanları ise en az 1 hafta en fazla 3 ay süreyle dünyadaki yükseköğretim kurumlarında ders vermek üzere programdan faydalanabilirler. Benzer şekilde dünyanın bütün bölgelerinden de öğrenci ve öğretim elemanları Türkiye’deki yükseköğretim kurumlarına program kapsamında gelerek eğitim-öğretim faaliyetlerine katılabilirler.</a:t>
            </a:r>
            <a:r>
              <a:rPr lang="tr-TR" sz="1800" dirty="0">
                <a:solidFill>
                  <a:schemeClr val="lt1"/>
                </a:solidFill>
                <a:latin typeface="Calibri"/>
                <a:ea typeface="Calibri"/>
                <a:cs typeface="Calibri"/>
                <a:sym typeface="Calibri"/>
              </a:rPr>
              <a:t/>
            </a:r>
            <a:br>
              <a:rPr lang="tr-TR" sz="1800" dirty="0">
                <a:solidFill>
                  <a:schemeClr val="lt1"/>
                </a:solidFill>
                <a:latin typeface="Calibri"/>
                <a:ea typeface="Calibri"/>
                <a:cs typeface="Calibri"/>
                <a:sym typeface="Calibri"/>
              </a:rPr>
            </a:br>
            <a:r>
              <a:rPr lang="tr-TR" sz="1800" dirty="0">
                <a:solidFill>
                  <a:schemeClr val="lt1"/>
                </a:solidFill>
                <a:latin typeface="Calibri"/>
                <a:ea typeface="Calibri"/>
                <a:cs typeface="Calibri"/>
                <a:sym typeface="Calibri"/>
              </a:rPr>
              <a:t/>
            </a:r>
            <a:br>
              <a:rPr lang="tr-TR" sz="1800" dirty="0">
                <a:solidFill>
                  <a:schemeClr val="lt1"/>
                </a:solidFill>
                <a:latin typeface="Calibri"/>
                <a:ea typeface="Calibri"/>
                <a:cs typeface="Calibri"/>
                <a:sym typeface="Calibri"/>
              </a:rPr>
            </a:br>
            <a:r>
              <a:rPr lang="tr-TR" sz="1800" dirty="0">
                <a:solidFill>
                  <a:schemeClr val="lt1"/>
                </a:solidFill>
                <a:latin typeface="Calibri"/>
                <a:ea typeface="Calibri"/>
                <a:cs typeface="Calibri"/>
                <a:sym typeface="Calibri"/>
              </a:rPr>
              <a:t>Detaylı Bilgi ve Duyurular İçin: </a:t>
            </a:r>
            <a:r>
              <a:rPr lang="tr-TR" sz="1800" u="sng" dirty="0">
                <a:solidFill>
                  <a:schemeClr val="lt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https://mevlana.bartin.edu.tr/</a:t>
            </a:r>
            <a:r>
              <a:rPr lang="tr-TR" sz="1800" dirty="0">
                <a:solidFill>
                  <a:schemeClr val="lt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
            </a:r>
            <a:br>
              <a:rPr lang="tr-TR" sz="1800" dirty="0">
                <a:solidFill>
                  <a:schemeClr val="lt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br>
            <a:endParaRPr sz="1800" dirty="0">
              <a:solidFill>
                <a:schemeClr val="lt1"/>
              </a:solidFill>
              <a:latin typeface="Calibri"/>
              <a:ea typeface="Calibri"/>
              <a:cs typeface="Calibri"/>
              <a:sym typeface="Calibri"/>
            </a:endParaRPr>
          </a:p>
          <a:p>
            <a:pPr marL="0" marR="0" lvl="0" indent="0" algn="l" rtl="0">
              <a:spcBef>
                <a:spcPct val="0"/>
              </a:spcBef>
              <a:spcAft>
                <a:spcPct val="0"/>
              </a:spcAft>
              <a:buNone/>
            </a:pPr>
            <a:r>
              <a:rPr lang="tr-TR" sz="2000" dirty="0">
                <a:solidFill>
                  <a:schemeClr val="lt1"/>
                </a:solidFill>
                <a:latin typeface="Calibri"/>
                <a:ea typeface="Calibri"/>
                <a:cs typeface="Calibri"/>
                <a:sym typeface="Calibri"/>
              </a:rPr>
              <a:t>Yeni öğrenci alan bölümümüz için planladığımız uygulamalar,  önümüzdeki yıllarda aktif hale gelecektir. </a:t>
            </a:r>
            <a:endParaRPr dirty="0"/>
          </a:p>
          <a:p>
            <a:pPr marL="0" marR="0" lvl="0" indent="0" algn="l" rtl="0">
              <a:spcBef>
                <a:spcPct val="0"/>
              </a:spcBef>
              <a:spcAft>
                <a:spcPct val="0"/>
              </a:spcAft>
              <a:buNone/>
            </a:pPr>
            <a:endParaRPr sz="1800" dirty="0">
              <a:solidFill>
                <a:schemeClr val="lt1"/>
              </a:solidFill>
              <a:latin typeface="Calibri"/>
              <a:ea typeface="Calibri"/>
              <a:cs typeface="Calibri"/>
              <a:sym typeface="Calibri"/>
            </a:endParaRPr>
          </a:p>
          <a:p>
            <a:pPr marL="0" marR="0" lvl="0" indent="0" algn="l" rtl="0">
              <a:spcBef>
                <a:spcPct val="0"/>
              </a:spcBef>
              <a:spcAft>
                <a:spcPct val="0"/>
              </a:spcAft>
              <a:buNone/>
            </a:pPr>
            <a:r>
              <a:rPr lang="tr-TR" sz="1800" dirty="0">
                <a:solidFill>
                  <a:schemeClr val="lt1"/>
                </a:solidFill>
                <a:latin typeface="Calibri"/>
                <a:ea typeface="Calibri"/>
                <a:cs typeface="Calibri"/>
                <a:sym typeface="Calibri"/>
              </a:rPr>
              <a:t/>
            </a:r>
            <a:br>
              <a:rPr lang="tr-TR" sz="1800" dirty="0">
                <a:solidFill>
                  <a:schemeClr val="lt1"/>
                </a:solidFill>
                <a:latin typeface="Calibri"/>
                <a:ea typeface="Calibri"/>
                <a:cs typeface="Calibri"/>
                <a:sym typeface="Calibri"/>
              </a:rPr>
            </a:br>
            <a:endParaRPr sz="2800" b="1" dirty="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4593">
        <p14:ferris dir="l"/>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Click="0" advTm="24593">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2060"/>
            </a:gs>
            <a:gs pos="67000">
              <a:srgbClr val="002060"/>
            </a:gs>
            <a:gs pos="99000">
              <a:srgbClr val="ECEAD8"/>
            </a:gs>
            <a:gs pos="100000">
              <a:srgbClr val="000000">
                <a:alpha val="80784"/>
              </a:srgbClr>
            </a:gs>
          </a:gsLst>
          <a:path path="circle">
            <a:fillToRect l="50000" t="50000" r="50000" b="50000"/>
          </a:path>
        </a:gradFill>
        <a:effectLst/>
      </p:bgPr>
    </p:bg>
    <p:spTree>
      <p:nvGrpSpPr>
        <p:cNvPr id="1" name="Shape 121"/>
        <p:cNvGrpSpPr/>
        <p:nvPr/>
      </p:nvGrpSpPr>
      <p:grpSpPr>
        <a:xfrm>
          <a:off x="0" y="0"/>
          <a:ext cx="0" cy="0"/>
          <a:chOff x="0" y="0"/>
          <a:chExt cx="0" cy="0"/>
        </a:xfrm>
      </p:grpSpPr>
      <p:sp>
        <p:nvSpPr>
          <p:cNvPr id="122" name="Google Shape;122;p3"/>
          <p:cNvSpPr txBox="1"/>
          <p:nvPr/>
        </p:nvSpPr>
        <p:spPr>
          <a:xfrm>
            <a:off x="2235199" y="183979"/>
            <a:ext cx="7789333" cy="646331"/>
          </a:xfrm>
          <a:prstGeom prst="rect">
            <a:avLst/>
          </a:prstGeom>
          <a:no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sz="3600" b="1" i="0" u="none" strike="noStrike" cap="none">
                <a:solidFill>
                  <a:schemeClr val="lt1"/>
                </a:solidFill>
                <a:latin typeface="Calibri"/>
                <a:ea typeface="Calibri"/>
                <a:cs typeface="Calibri"/>
                <a:sym typeface="Calibri"/>
              </a:rPr>
              <a:t>ÜNİVERSİTEMİZ HAKKINDA</a:t>
            </a:r>
            <a:endParaRPr sz="3600" b="1" i="0" u="none" strike="noStrike" cap="none">
              <a:solidFill>
                <a:schemeClr val="lt1"/>
              </a:solidFill>
              <a:latin typeface="Calibri"/>
              <a:ea typeface="Calibri"/>
              <a:cs typeface="Calibri"/>
              <a:sym typeface="Calibri"/>
            </a:endParaRPr>
          </a:p>
        </p:txBody>
      </p:sp>
      <p:sp>
        <p:nvSpPr>
          <p:cNvPr id="123" name="Google Shape;123;p3"/>
          <p:cNvSpPr txBox="1"/>
          <p:nvPr/>
        </p:nvSpPr>
        <p:spPr>
          <a:xfrm>
            <a:off x="1845733" y="1797798"/>
            <a:ext cx="8568266" cy="369332"/>
          </a:xfrm>
          <a:prstGeom prst="rect">
            <a:avLst/>
          </a:prstGeom>
          <a:noFill/>
          <a:ln>
            <a:noFill/>
          </a:ln>
        </p:spPr>
        <p:txBody>
          <a:bodyPr spcFirstLastPara="1" wrap="square" lIns="91425" tIns="45700" rIns="91425" bIns="45700" anchor="t" anchorCtr="0">
            <a:spAutoFit/>
          </a:bodyPr>
          <a:lstStyle/>
          <a:p>
            <a:pPr marL="0" marR="0" lvl="0" indent="0" algn="ctr" rtl="0">
              <a:spcBef>
                <a:spcPct val="0"/>
              </a:spcBef>
              <a:spcAft>
                <a:spcPct val="0"/>
              </a:spcAft>
              <a:buNone/>
            </a:pPr>
            <a:endParaRPr sz="1800" b="0" i="0" u="none" strike="noStrike" cap="none">
              <a:solidFill>
                <a:schemeClr val="lt1"/>
              </a:solidFill>
              <a:latin typeface="Calibri"/>
              <a:ea typeface="Calibri"/>
              <a:cs typeface="Calibri"/>
              <a:sym typeface="Calibri"/>
            </a:endParaRPr>
          </a:p>
        </p:txBody>
      </p:sp>
      <p:pic>
        <p:nvPicPr>
          <p:cNvPr id="124" name="Google Shape;124;p3"/>
          <p:cNvPicPr preferRelativeResize="0"/>
          <p:nvPr/>
        </p:nvPicPr>
        <p:blipFill>
          <a:blip r:embed="rId3">
            <a:alphaModFix/>
          </a:blip>
          <a:srcRect l="6372" t="9218" r="6228" b="7160"/>
          <a:stretch>
            <a:fillRect/>
          </a:stretch>
        </p:blipFill>
        <p:spPr>
          <a:xfrm>
            <a:off x="519289" y="812112"/>
            <a:ext cx="5639178" cy="4719444"/>
          </a:xfrm>
          <a:prstGeom prst="rect">
            <a:avLst/>
          </a:prstGeom>
          <a:noFill/>
          <a:ln>
            <a:noFill/>
          </a:ln>
        </p:spPr>
      </p:pic>
      <p:pic>
        <p:nvPicPr>
          <p:cNvPr id="125" name="Google Shape;125;p3"/>
          <p:cNvPicPr preferRelativeResize="0"/>
          <p:nvPr/>
        </p:nvPicPr>
        <p:blipFill>
          <a:blip r:embed="rId4">
            <a:alphaModFix/>
          </a:blip>
          <a:srcRect l="6012" t="6473" r="6110" b="7414"/>
          <a:stretch>
            <a:fillRect/>
          </a:stretch>
        </p:blipFill>
        <p:spPr>
          <a:xfrm>
            <a:off x="6389513" y="812112"/>
            <a:ext cx="5506018" cy="4719444"/>
          </a:xfrm>
          <a:prstGeom prst="rect">
            <a:avLst/>
          </a:prstGeom>
          <a:noFill/>
          <a:ln>
            <a:noFill/>
          </a:ln>
        </p:spPr>
      </p:pic>
      <p:sp>
        <p:nvSpPr>
          <p:cNvPr id="126" name="Google Shape;126;p3"/>
          <p:cNvSpPr txBox="1"/>
          <p:nvPr/>
        </p:nvSpPr>
        <p:spPr>
          <a:xfrm>
            <a:off x="519289" y="4944533"/>
            <a:ext cx="1930400" cy="369332"/>
          </a:xfrm>
          <a:prstGeom prst="rect">
            <a:avLst/>
          </a:prstGeom>
          <a:noFill/>
          <a:ln>
            <a:noFill/>
          </a:ln>
        </p:spPr>
        <p:txBody>
          <a:bodyPr spcFirstLastPara="1" wrap="square" lIns="91425" tIns="45700" rIns="91425" bIns="45700" anchor="t" anchorCtr="0">
            <a:spAutoFit/>
          </a:bodyPr>
          <a:lstStyle/>
          <a:p>
            <a:pPr marL="0" marR="0" lvl="0" indent="0" algn="l" rtl="0">
              <a:spcBef>
                <a:spcPct val="0"/>
              </a:spcBef>
              <a:spcAft>
                <a:spcPct val="0"/>
              </a:spcAft>
              <a:buNone/>
            </a:pPr>
            <a:r>
              <a:rPr lang="tr-TR" sz="1800" b="1" i="0" u="none" strike="noStrike" cap="none">
                <a:solidFill>
                  <a:schemeClr val="lt1"/>
                </a:solidFill>
                <a:latin typeface="Calibri"/>
                <a:ea typeface="Calibri"/>
                <a:cs typeface="Calibri"/>
                <a:sym typeface="Calibri"/>
              </a:rPr>
              <a:t>Ağdacı Yerleşkesi</a:t>
            </a:r>
            <a:endParaRPr sz="1800" b="1">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4593">
        <p14:ferris dir="l"/>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Click="0" advTm="24593">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2060"/>
            </a:gs>
            <a:gs pos="67000">
              <a:srgbClr val="002060"/>
            </a:gs>
            <a:gs pos="99000">
              <a:srgbClr val="ECEAD8"/>
            </a:gs>
            <a:gs pos="100000">
              <a:srgbClr val="000000">
                <a:alpha val="80784"/>
              </a:srgbClr>
            </a:gs>
          </a:gsLst>
          <a:path path="circle">
            <a:fillToRect l="50000" t="50000" r="50000" b="50000"/>
          </a:path>
        </a:gradFill>
        <a:effectLst/>
      </p:bgPr>
    </p:bg>
    <p:spTree>
      <p:nvGrpSpPr>
        <p:cNvPr id="1" name="Shape 382"/>
        <p:cNvGrpSpPr/>
        <p:nvPr/>
      </p:nvGrpSpPr>
      <p:grpSpPr>
        <a:xfrm>
          <a:off x="0" y="0"/>
          <a:ext cx="0" cy="0"/>
          <a:chOff x="0" y="0"/>
          <a:chExt cx="0" cy="0"/>
        </a:xfrm>
      </p:grpSpPr>
      <p:sp>
        <p:nvSpPr>
          <p:cNvPr id="383" name="Google Shape;383;p31"/>
          <p:cNvSpPr txBox="1"/>
          <p:nvPr/>
        </p:nvSpPr>
        <p:spPr>
          <a:xfrm>
            <a:off x="1441938" y="704361"/>
            <a:ext cx="9407770" cy="5201384"/>
          </a:xfrm>
          <a:prstGeom prst="rect">
            <a:avLst/>
          </a:prstGeom>
          <a:no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sz="1800" b="1" dirty="0">
                <a:solidFill>
                  <a:schemeClr val="lt1"/>
                </a:solidFill>
                <a:latin typeface="Calibri"/>
                <a:ea typeface="Calibri"/>
                <a:cs typeface="Calibri"/>
                <a:sym typeface="Calibri"/>
              </a:rPr>
              <a:t>Farabi Değişim Programı</a:t>
            </a:r>
            <a:endParaRPr dirty="0"/>
          </a:p>
          <a:p>
            <a:pPr marL="0" marR="0" lvl="0" indent="0" algn="l" rtl="0">
              <a:spcBef>
                <a:spcPct val="0"/>
              </a:spcBef>
              <a:spcAft>
                <a:spcPct val="0"/>
              </a:spcAft>
              <a:buNone/>
            </a:pPr>
            <a:r>
              <a:rPr lang="tr-TR" sz="1800" dirty="0">
                <a:solidFill>
                  <a:schemeClr val="lt1"/>
                </a:solidFill>
                <a:latin typeface="Calibri"/>
                <a:ea typeface="Calibri"/>
                <a:cs typeface="Calibri"/>
                <a:sym typeface="Calibri"/>
              </a:rPr>
              <a:t>Bartın Üniversitesi Edebiyat Fakültesinde Farabi Değişim Programı uygulanmaktadır.</a:t>
            </a:r>
            <a:br>
              <a:rPr lang="tr-TR" sz="1800" dirty="0">
                <a:solidFill>
                  <a:schemeClr val="lt1"/>
                </a:solidFill>
                <a:latin typeface="Calibri"/>
                <a:ea typeface="Calibri"/>
                <a:cs typeface="Calibri"/>
                <a:sym typeface="Calibri"/>
              </a:rPr>
            </a:br>
            <a:r>
              <a:rPr lang="tr-TR" sz="1800" dirty="0">
                <a:solidFill>
                  <a:schemeClr val="lt1"/>
                </a:solidFill>
                <a:latin typeface="Calibri"/>
                <a:ea typeface="Calibri"/>
                <a:cs typeface="Calibri"/>
                <a:sym typeface="Calibri"/>
              </a:rPr>
              <a:t/>
            </a:r>
            <a:br>
              <a:rPr lang="tr-TR" sz="1800" dirty="0">
                <a:solidFill>
                  <a:schemeClr val="lt1"/>
                </a:solidFill>
                <a:latin typeface="Calibri"/>
                <a:ea typeface="Calibri"/>
                <a:cs typeface="Calibri"/>
                <a:sym typeface="Calibri"/>
              </a:rPr>
            </a:br>
            <a:r>
              <a:rPr lang="tr-TR" sz="1400" dirty="0">
                <a:solidFill>
                  <a:schemeClr val="lt1"/>
                </a:solidFill>
                <a:latin typeface="Calibri"/>
                <a:ea typeface="Calibri"/>
                <a:cs typeface="Calibri"/>
                <a:sym typeface="Calibri"/>
              </a:rPr>
              <a:t>Kısaca "Farabi Değişim Programı" olarak adlandırılan Yükseköğretim Kurumları Arasında Öğrenci ve Öğretim Üyesi Değişim Programı, üniversite ve yüksek teknoloji enstitüleri bünyesinde ön lisans, lisans, yüksek lisans ve doktora düzeyinde eğitim-öğretim yapan yükseköğretim kurumları arasında öğrenci ve öğretim üyesi değişim programıdır.</a:t>
            </a:r>
            <a:endParaRPr dirty="0"/>
          </a:p>
          <a:p>
            <a:pPr marL="0" marR="0" lvl="0" indent="0" algn="l" rtl="0">
              <a:spcBef>
                <a:spcPct val="0"/>
              </a:spcBef>
              <a:spcAft>
                <a:spcPct val="0"/>
              </a:spcAft>
              <a:buNone/>
            </a:pPr>
            <a:r>
              <a:rPr lang="tr-TR" sz="1400" dirty="0">
                <a:solidFill>
                  <a:schemeClr val="lt1"/>
                </a:solidFill>
                <a:latin typeface="Calibri"/>
                <a:ea typeface="Calibri"/>
                <a:cs typeface="Calibri"/>
                <a:sym typeface="Calibri"/>
              </a:rPr>
              <a:t>Farabi Değişim Programı, öğrenci veya öğretim üyelerinin bir veya iki yarıyıl süresince kendi kurumlarının dışında bir yükseköğretim kurumunda eğitim ve öğretim faaliyetlerine devam etmelerini amaçlamaktadır.</a:t>
            </a:r>
            <a:endParaRPr dirty="0"/>
          </a:p>
          <a:p>
            <a:pPr marL="0" marR="0" lvl="0" indent="0" algn="l" rtl="0">
              <a:spcBef>
                <a:spcPct val="0"/>
              </a:spcBef>
              <a:spcAft>
                <a:spcPct val="0"/>
              </a:spcAft>
              <a:buNone/>
            </a:pPr>
            <a:r>
              <a:rPr lang="tr-TR" sz="1400" dirty="0">
                <a:solidFill>
                  <a:schemeClr val="lt1"/>
                </a:solidFill>
                <a:latin typeface="Calibri"/>
                <a:ea typeface="Calibri"/>
                <a:cs typeface="Calibri"/>
                <a:sym typeface="Calibri"/>
              </a:rPr>
              <a:t>Farabi Değişim Programının uygulanmasına ilişkin ilkeler, Yönetmelik ve Esas ve Usuller tarafından ayrıntılarıyla belirlenmiştir.</a:t>
            </a:r>
            <a:r>
              <a:rPr lang="tr-TR" sz="1800" dirty="0">
                <a:solidFill>
                  <a:schemeClr val="lt1"/>
                </a:solidFill>
                <a:latin typeface="Calibri"/>
                <a:ea typeface="Calibri"/>
                <a:cs typeface="Calibri"/>
                <a:sym typeface="Calibri"/>
              </a:rPr>
              <a:t/>
            </a:r>
            <a:br>
              <a:rPr lang="tr-TR" sz="1800" dirty="0">
                <a:solidFill>
                  <a:schemeClr val="lt1"/>
                </a:solidFill>
                <a:latin typeface="Calibri"/>
                <a:ea typeface="Calibri"/>
                <a:cs typeface="Calibri"/>
                <a:sym typeface="Calibri"/>
              </a:rPr>
            </a:br>
            <a:r>
              <a:rPr lang="tr-TR" sz="1800" dirty="0">
                <a:solidFill>
                  <a:schemeClr val="lt1"/>
                </a:solidFill>
                <a:latin typeface="Calibri"/>
                <a:ea typeface="Calibri"/>
                <a:cs typeface="Calibri"/>
                <a:sym typeface="Calibri"/>
              </a:rPr>
              <a:t/>
            </a:r>
            <a:br>
              <a:rPr lang="tr-TR" sz="1800" dirty="0">
                <a:solidFill>
                  <a:schemeClr val="lt1"/>
                </a:solidFill>
                <a:latin typeface="Calibri"/>
                <a:ea typeface="Calibri"/>
                <a:cs typeface="Calibri"/>
                <a:sym typeface="Calibri"/>
              </a:rPr>
            </a:br>
            <a:r>
              <a:rPr lang="tr-TR" sz="1800" u="sng" dirty="0">
                <a:solidFill>
                  <a:schemeClr val="lt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Farabi İş Akış Şeması</a:t>
            </a:r>
            <a:r>
              <a:rPr lang="tr-TR" sz="1800" dirty="0">
                <a:solidFill>
                  <a:schemeClr val="lt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
            </a:r>
            <a:br>
              <a:rPr lang="tr-TR" sz="1800" dirty="0">
                <a:solidFill>
                  <a:schemeClr val="lt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br>
            <a:r>
              <a:rPr lang="tr-TR" sz="1800" dirty="0">
                <a:solidFill>
                  <a:schemeClr val="lt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
            </a:r>
            <a:br>
              <a:rPr lang="tr-TR" sz="1800" dirty="0">
                <a:solidFill>
                  <a:schemeClr val="lt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br>
            <a:r>
              <a:rPr lang="tr-TR" sz="1800" dirty="0">
                <a:solidFill>
                  <a:schemeClr val="lt1"/>
                </a:solidFill>
                <a:latin typeface="Calibri"/>
                <a:ea typeface="Calibri"/>
                <a:cs typeface="Calibri"/>
                <a:sym typeface="Calibri"/>
              </a:rPr>
              <a:t>Detaylı Bilgi ve Duyurular İçin: </a:t>
            </a:r>
            <a:r>
              <a:rPr lang="tr-TR" sz="1800" u="sng" dirty="0">
                <a:solidFill>
                  <a:schemeClr val="lt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https://farabi.bartin.edu.tr/</a:t>
            </a:r>
            <a:r>
              <a:rPr lang="tr-TR" sz="1800" dirty="0">
                <a:solidFill>
                  <a:schemeClr val="lt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
            </a:r>
            <a:br>
              <a:rPr lang="tr-TR" sz="1800" dirty="0">
                <a:solidFill>
                  <a:schemeClr val="lt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br>
            <a:r>
              <a:rPr lang="tr-TR" sz="1800" dirty="0">
                <a:solidFill>
                  <a:schemeClr val="lt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
            </a:r>
            <a:br>
              <a:rPr lang="tr-TR" sz="1800" dirty="0">
                <a:solidFill>
                  <a:schemeClr val="lt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br>
            <a:r>
              <a:rPr lang="tr-TR" sz="2000" dirty="0">
                <a:solidFill>
                  <a:schemeClr val="lt1"/>
                </a:solidFill>
                <a:latin typeface="Calibri"/>
                <a:ea typeface="Calibri"/>
                <a:cs typeface="Calibri"/>
                <a:sym typeface="Calibri"/>
              </a:rPr>
              <a:t>Yeni öğrenci alan bölümümüz için planladığımız uygulamalar,  önümüzdeki yıllarda aktif hale gelecektir. </a:t>
            </a:r>
            <a:endParaRPr dirty="0"/>
          </a:p>
          <a:p>
            <a:pPr marL="0" marR="0" lvl="0" indent="0" algn="l" rtl="0">
              <a:spcBef>
                <a:spcPct val="0"/>
              </a:spcBef>
              <a:spcAft>
                <a:spcPct val="0"/>
              </a:spcAft>
              <a:buNone/>
            </a:pPr>
            <a:endParaRPr sz="1800" dirty="0">
              <a:solidFill>
                <a:schemeClr val="lt1"/>
              </a:solidFill>
              <a:latin typeface="Calibri"/>
              <a:ea typeface="Calibri"/>
              <a:cs typeface="Calibri"/>
              <a:sym typeface="Calibri"/>
            </a:endParaRPr>
          </a:p>
          <a:p>
            <a:pPr marL="0" marR="0" lvl="0" indent="0" algn="l" rtl="0">
              <a:spcBef>
                <a:spcPct val="0"/>
              </a:spcBef>
              <a:spcAft>
                <a:spcPct val="0"/>
              </a:spcAft>
              <a:buNone/>
            </a:pPr>
            <a:r>
              <a:rPr lang="tr-TR" sz="1800" dirty="0">
                <a:solidFill>
                  <a:schemeClr val="lt1"/>
                </a:solidFill>
                <a:latin typeface="Calibri"/>
                <a:ea typeface="Calibri"/>
                <a:cs typeface="Calibri"/>
                <a:sym typeface="Calibri"/>
              </a:rPr>
              <a:t/>
            </a:r>
            <a:br>
              <a:rPr lang="tr-TR" sz="1800" dirty="0">
                <a:solidFill>
                  <a:schemeClr val="lt1"/>
                </a:solidFill>
                <a:latin typeface="Calibri"/>
                <a:ea typeface="Calibri"/>
                <a:cs typeface="Calibri"/>
                <a:sym typeface="Calibri"/>
              </a:rPr>
            </a:br>
            <a:endParaRPr sz="2800" b="1" dirty="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4593">
        <p14:ferris dir="l"/>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Click="0" advTm="24593">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2060"/>
            </a:gs>
            <a:gs pos="67000">
              <a:srgbClr val="002060"/>
            </a:gs>
            <a:gs pos="99000">
              <a:srgbClr val="ECEAD8"/>
            </a:gs>
            <a:gs pos="100000">
              <a:srgbClr val="000000">
                <a:alpha val="80784"/>
              </a:srgbClr>
            </a:gs>
          </a:gsLst>
          <a:path path="circle">
            <a:fillToRect l="50000" t="50000" r="50000" b="50000"/>
          </a:path>
        </a:gradFill>
        <a:effectLst/>
      </p:bgPr>
    </p:bg>
    <p:spTree>
      <p:nvGrpSpPr>
        <p:cNvPr id="1" name="Shape 388"/>
        <p:cNvGrpSpPr/>
        <p:nvPr/>
      </p:nvGrpSpPr>
      <p:grpSpPr>
        <a:xfrm>
          <a:off x="0" y="0"/>
          <a:ext cx="0" cy="0"/>
          <a:chOff x="0" y="0"/>
          <a:chExt cx="0" cy="0"/>
        </a:xfrm>
      </p:grpSpPr>
      <p:sp>
        <p:nvSpPr>
          <p:cNvPr id="389" name="Google Shape;389;p32"/>
          <p:cNvSpPr txBox="1"/>
          <p:nvPr/>
        </p:nvSpPr>
        <p:spPr>
          <a:xfrm>
            <a:off x="2246489" y="812800"/>
            <a:ext cx="7789333" cy="954107"/>
          </a:xfrm>
          <a:prstGeom prst="rect">
            <a:avLst/>
          </a:prstGeom>
          <a:noFill/>
          <a:ln>
            <a:noFill/>
          </a:ln>
        </p:spPr>
        <p:txBody>
          <a:bodyPr spcFirstLastPara="1" wrap="square" lIns="91425" tIns="45700" rIns="91425" bIns="45700" anchor="t" anchorCtr="0">
            <a:spAutoFit/>
          </a:bodyPr>
          <a:lstStyle/>
          <a:p>
            <a:pPr marL="0" marR="0" lvl="0" indent="0" algn="ctr" rtl="0">
              <a:spcBef>
                <a:spcPct val="0"/>
              </a:spcBef>
              <a:spcAft>
                <a:spcPct val="0"/>
              </a:spcAft>
              <a:buNone/>
            </a:pPr>
            <a:endParaRPr sz="2800" b="1">
              <a:solidFill>
                <a:schemeClr val="lt1"/>
              </a:solidFill>
              <a:latin typeface="Calibri"/>
              <a:ea typeface="Calibri"/>
              <a:cs typeface="Calibri"/>
              <a:sym typeface="Calibri"/>
            </a:endParaRPr>
          </a:p>
          <a:p>
            <a:pPr marL="0" marR="0" lvl="0" indent="0" algn="ctr" rtl="0">
              <a:spcBef>
                <a:spcPct val="0"/>
              </a:spcBef>
              <a:spcAft>
                <a:spcPct val="0"/>
              </a:spcAft>
              <a:buNone/>
            </a:pPr>
            <a:r>
              <a:rPr lang="tr-TR" sz="2800" b="1">
                <a:solidFill>
                  <a:schemeClr val="lt1"/>
                </a:solidFill>
                <a:latin typeface="Calibri"/>
                <a:ea typeface="Calibri"/>
                <a:cs typeface="Calibri"/>
                <a:sym typeface="Calibri"/>
              </a:rPr>
              <a:t>YURTİÇİ STAJ İMKANLARI</a:t>
            </a:r>
            <a:endParaRPr/>
          </a:p>
        </p:txBody>
      </p:sp>
      <p:sp>
        <p:nvSpPr>
          <p:cNvPr id="390" name="Google Shape;390;p32"/>
          <p:cNvSpPr txBox="1"/>
          <p:nvPr/>
        </p:nvSpPr>
        <p:spPr>
          <a:xfrm>
            <a:off x="1434558" y="1076785"/>
            <a:ext cx="9186550" cy="632476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ct val="0"/>
              </a:spcBef>
              <a:spcAft>
                <a:spcPct val="0"/>
              </a:spcAft>
              <a:buNone/>
            </a:pPr>
            <a:endParaRPr sz="2400" dirty="0">
              <a:solidFill>
                <a:schemeClr val="lt1"/>
              </a:solidFill>
              <a:latin typeface="Calibri"/>
              <a:ea typeface="Calibri"/>
              <a:cs typeface="Calibri"/>
              <a:sym typeface="Calibri"/>
            </a:endParaRPr>
          </a:p>
          <a:p>
            <a:pPr marL="0" marR="0" lvl="0" indent="0" algn="l" rtl="0">
              <a:lnSpc>
                <a:spcPct val="150000"/>
              </a:lnSpc>
              <a:spcBef>
                <a:spcPct val="0"/>
              </a:spcBef>
              <a:spcAft>
                <a:spcPct val="0"/>
              </a:spcAft>
              <a:buNone/>
            </a:pPr>
            <a:r>
              <a:rPr lang="tr-TR" sz="2400" dirty="0">
                <a:solidFill>
                  <a:schemeClr val="lt1"/>
                </a:solidFill>
                <a:latin typeface="Calibri"/>
                <a:ea typeface="Calibri"/>
                <a:cs typeface="Calibri"/>
                <a:sym typeface="Calibri"/>
              </a:rPr>
              <a:t>5. YARIYIL (3. sınıf / güz dönemi)</a:t>
            </a:r>
            <a:endParaRPr dirty="0"/>
          </a:p>
          <a:p>
            <a:pPr marL="0" marR="0" lvl="0" indent="0" algn="l" rtl="0">
              <a:lnSpc>
                <a:spcPct val="150000"/>
              </a:lnSpc>
              <a:spcBef>
                <a:spcPct val="0"/>
              </a:spcBef>
              <a:spcAft>
                <a:spcPct val="0"/>
              </a:spcAft>
              <a:buNone/>
            </a:pPr>
            <a:r>
              <a:rPr lang="tr-TR" sz="1800" dirty="0">
                <a:solidFill>
                  <a:schemeClr val="lt1"/>
                </a:solidFill>
                <a:latin typeface="Calibri"/>
                <a:ea typeface="Calibri"/>
                <a:cs typeface="Calibri"/>
                <a:sym typeface="Calibri"/>
              </a:rPr>
              <a:t>Öğrenci, ilgili dönem boyunca öğrenci üniversite, araştırma ve halk kütüphanelerinde 21 gün 8 saat boyunca staj yapar</a:t>
            </a:r>
            <a:endParaRPr dirty="0"/>
          </a:p>
          <a:p>
            <a:pPr marL="0" marR="0" lvl="0" indent="0" algn="l" rtl="0">
              <a:lnSpc>
                <a:spcPct val="150000"/>
              </a:lnSpc>
              <a:spcBef>
                <a:spcPct val="0"/>
              </a:spcBef>
              <a:spcAft>
                <a:spcPct val="0"/>
              </a:spcAft>
              <a:buNone/>
            </a:pPr>
            <a:endParaRPr sz="2400" dirty="0">
              <a:solidFill>
                <a:schemeClr val="lt1"/>
              </a:solidFill>
              <a:latin typeface="Calibri"/>
              <a:ea typeface="Calibri"/>
              <a:cs typeface="Calibri"/>
              <a:sym typeface="Calibri"/>
            </a:endParaRPr>
          </a:p>
          <a:p>
            <a:pPr marL="0" marR="0" lvl="0" indent="0" algn="l" rtl="0">
              <a:lnSpc>
                <a:spcPct val="150000"/>
              </a:lnSpc>
              <a:spcBef>
                <a:spcPct val="0"/>
              </a:spcBef>
              <a:spcAft>
                <a:spcPct val="0"/>
              </a:spcAft>
              <a:buNone/>
            </a:pPr>
            <a:r>
              <a:rPr lang="tr-TR" sz="2400" dirty="0">
                <a:solidFill>
                  <a:schemeClr val="lt1"/>
                </a:solidFill>
                <a:latin typeface="Calibri"/>
                <a:ea typeface="Calibri"/>
                <a:cs typeface="Calibri"/>
                <a:sym typeface="Calibri"/>
              </a:rPr>
              <a:t>7. YARIYIL (4. sınıf / güz dönemi)</a:t>
            </a:r>
            <a:endParaRPr dirty="0"/>
          </a:p>
          <a:p>
            <a:pPr marL="0" marR="0" lvl="0" indent="0" algn="l" rtl="0">
              <a:lnSpc>
                <a:spcPct val="150000"/>
              </a:lnSpc>
              <a:spcBef>
                <a:spcPct val="0"/>
              </a:spcBef>
              <a:spcAft>
                <a:spcPct val="0"/>
              </a:spcAft>
              <a:buNone/>
            </a:pPr>
            <a:r>
              <a:rPr lang="tr-TR" sz="1800" dirty="0">
                <a:solidFill>
                  <a:schemeClr val="lt1"/>
                </a:solidFill>
                <a:latin typeface="Calibri"/>
                <a:ea typeface="Calibri"/>
                <a:cs typeface="Calibri"/>
                <a:sym typeface="Calibri"/>
              </a:rPr>
              <a:t>Öğrenci, ilgili dönem boyunca öğrenci Bartın ili sınırlarındaki üniversite, araştırma ve halk kütüphanelerinde 21 gün 8 saat boyunca staj yapar</a:t>
            </a:r>
          </a:p>
          <a:p>
            <a:pPr marL="0" marR="0" lvl="0" indent="0" algn="l" rtl="0">
              <a:lnSpc>
                <a:spcPct val="150000"/>
              </a:lnSpc>
              <a:spcBef>
                <a:spcPct val="0"/>
              </a:spcBef>
              <a:spcAft>
                <a:spcPct val="0"/>
              </a:spcAft>
              <a:buNone/>
            </a:pPr>
            <a:endParaRPr lang="tr-TR" sz="1800" dirty="0">
              <a:solidFill>
                <a:schemeClr val="lt1"/>
              </a:solidFill>
              <a:latin typeface="Calibri"/>
              <a:cs typeface="Calibri"/>
              <a:sym typeface="Calibri"/>
            </a:endParaRPr>
          </a:p>
          <a:p>
            <a:pPr lvl="0">
              <a:lnSpc>
                <a:spcPct val="150000"/>
              </a:lnSpc>
            </a:pPr>
            <a:r>
              <a:rPr lang="tr-TR" sz="1800" b="1" dirty="0">
                <a:solidFill>
                  <a:schemeClr val="lt1"/>
                </a:solidFill>
                <a:latin typeface="Calibri"/>
                <a:cs typeface="Calibri"/>
                <a:sym typeface="Calibri"/>
              </a:rPr>
              <a:t>Bartın Üniversitesi Edebiyat Fakültesi Staj Yönergesi:</a:t>
            </a:r>
            <a:r>
              <a:rPr lang="tr-TR" sz="1800" dirty="0">
                <a:solidFill>
                  <a:schemeClr val="lt1"/>
                </a:solidFill>
                <a:latin typeface="Calibri"/>
                <a:cs typeface="Calibri"/>
                <a:sym typeface="Calibri"/>
              </a:rPr>
              <a:t> </a:t>
            </a:r>
            <a:r>
              <a:rPr lang="tr-TR" sz="1800" dirty="0">
                <a:solidFill>
                  <a:schemeClr val="lt1"/>
                </a:solidFill>
                <a:latin typeface="Calibri"/>
                <a:cs typeface="Calibri"/>
                <a:sym typeface="Calibri"/>
                <a:hlinkClick r:id="rId3"/>
              </a:rPr>
              <a:t>https://cdn.bartin.edu.tr/bilgibelge/ac87b12be44fcfa08217f1e52bcf5a3d/staj-yonergesi.pdf</a:t>
            </a:r>
            <a:r>
              <a:rPr lang="tr-TR" sz="1800" dirty="0">
                <a:solidFill>
                  <a:schemeClr val="lt1"/>
                </a:solidFill>
                <a:latin typeface="Calibri"/>
                <a:cs typeface="Calibri"/>
                <a:sym typeface="Calibri"/>
              </a:rPr>
              <a:t> </a:t>
            </a:r>
            <a:endParaRPr dirty="0"/>
          </a:p>
          <a:p>
            <a:pPr marL="0" marR="0" lvl="0" indent="0" algn="l" rtl="0">
              <a:lnSpc>
                <a:spcPct val="150000"/>
              </a:lnSpc>
              <a:spcBef>
                <a:spcPct val="0"/>
              </a:spcBef>
              <a:spcAft>
                <a:spcPct val="0"/>
              </a:spcAft>
              <a:buNone/>
            </a:pPr>
            <a:endParaRPr sz="2400" dirty="0">
              <a:solidFill>
                <a:schemeClr val="lt1"/>
              </a:solidFill>
              <a:latin typeface="Calibri"/>
              <a:ea typeface="Calibri"/>
              <a:cs typeface="Calibri"/>
              <a:sym typeface="Calibri"/>
            </a:endParaRPr>
          </a:p>
          <a:p>
            <a:pPr marL="0" marR="0" lvl="0" indent="0" algn="l" rtl="0">
              <a:lnSpc>
                <a:spcPct val="150000"/>
              </a:lnSpc>
              <a:spcBef>
                <a:spcPct val="0"/>
              </a:spcBef>
              <a:spcAft>
                <a:spcPct val="0"/>
              </a:spcAft>
              <a:buNone/>
            </a:pPr>
            <a:endParaRPr sz="2400" dirty="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4593">
        <p14:ferris dir="l"/>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Click="0" advTm="24593">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2060"/>
            </a:gs>
            <a:gs pos="67000">
              <a:srgbClr val="002060"/>
            </a:gs>
            <a:gs pos="99000">
              <a:srgbClr val="ECEAD8"/>
            </a:gs>
            <a:gs pos="100000">
              <a:srgbClr val="000000">
                <a:alpha val="80784"/>
              </a:srgbClr>
            </a:gs>
          </a:gsLst>
          <a:path path="circle">
            <a:fillToRect l="50000" t="50000" r="50000" b="50000"/>
          </a:path>
        </a:gradFill>
        <a:effectLst/>
      </p:bgPr>
    </p:bg>
    <p:spTree>
      <p:nvGrpSpPr>
        <p:cNvPr id="1" name="Shape 395"/>
        <p:cNvGrpSpPr/>
        <p:nvPr/>
      </p:nvGrpSpPr>
      <p:grpSpPr>
        <a:xfrm>
          <a:off x="0" y="0"/>
          <a:ext cx="0" cy="0"/>
          <a:chOff x="0" y="0"/>
          <a:chExt cx="0" cy="0"/>
        </a:xfrm>
      </p:grpSpPr>
      <p:sp>
        <p:nvSpPr>
          <p:cNvPr id="396" name="Google Shape;396;p33"/>
          <p:cNvSpPr txBox="1"/>
          <p:nvPr/>
        </p:nvSpPr>
        <p:spPr>
          <a:xfrm>
            <a:off x="2103781" y="745066"/>
            <a:ext cx="7789333" cy="1323439"/>
          </a:xfrm>
          <a:prstGeom prst="rect">
            <a:avLst/>
          </a:prstGeom>
          <a:no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sz="2000" b="1" dirty="0">
                <a:solidFill>
                  <a:schemeClr val="lt1"/>
                </a:solidFill>
                <a:latin typeface="Calibri"/>
                <a:ea typeface="Calibri"/>
                <a:cs typeface="Calibri"/>
                <a:sym typeface="Calibri"/>
              </a:rPr>
              <a:t>UBYS üzerinden yapılan anketler </a:t>
            </a:r>
            <a:endParaRPr dirty="0"/>
          </a:p>
          <a:p>
            <a:pPr marL="0" marR="0" lvl="0" indent="0" algn="ctr" rtl="0">
              <a:spcBef>
                <a:spcPct val="0"/>
              </a:spcBef>
              <a:spcAft>
                <a:spcPct val="0"/>
              </a:spcAft>
              <a:buNone/>
            </a:pPr>
            <a:r>
              <a:rPr lang="tr-TR" sz="2000" b="1" dirty="0">
                <a:solidFill>
                  <a:schemeClr val="lt1"/>
                </a:solidFill>
                <a:latin typeface="Calibri"/>
                <a:ea typeface="Calibri"/>
                <a:cs typeface="Calibri"/>
                <a:sym typeface="Calibri"/>
              </a:rPr>
              <a:t>(Yemekhane, Ders Değerlendirme, Öğrenci Memnuniyet Anketleri)</a:t>
            </a:r>
            <a:endParaRPr dirty="0"/>
          </a:p>
          <a:p>
            <a:pPr marL="0" marR="0" lvl="0" indent="0" algn="ctr" rtl="0">
              <a:spcBef>
                <a:spcPct val="0"/>
              </a:spcBef>
              <a:spcAft>
                <a:spcPct val="0"/>
              </a:spcAft>
              <a:buNone/>
            </a:pPr>
            <a:endParaRPr sz="2000" b="1" dirty="0">
              <a:solidFill>
                <a:schemeClr val="lt1"/>
              </a:solidFill>
              <a:latin typeface="Calibri"/>
              <a:ea typeface="Calibri"/>
              <a:cs typeface="Calibri"/>
              <a:sym typeface="Calibri"/>
            </a:endParaRPr>
          </a:p>
          <a:p>
            <a:pPr marL="0" marR="0" lvl="0" indent="0" algn="ctr" rtl="0">
              <a:spcBef>
                <a:spcPct val="0"/>
              </a:spcBef>
              <a:spcAft>
                <a:spcPct val="0"/>
              </a:spcAft>
              <a:buNone/>
            </a:pPr>
            <a:r>
              <a:rPr lang="tr-TR" sz="2000" b="1" dirty="0">
                <a:solidFill>
                  <a:schemeClr val="lt1"/>
                </a:solidFill>
                <a:latin typeface="Calibri"/>
                <a:ea typeface="Calibri"/>
                <a:cs typeface="Calibri"/>
                <a:sym typeface="Calibri"/>
              </a:rPr>
              <a:t>ubys.bartin.edu.tr</a:t>
            </a:r>
            <a:endParaRPr dirty="0"/>
          </a:p>
        </p:txBody>
      </p:sp>
      <p:pic>
        <p:nvPicPr>
          <p:cNvPr id="397" name="Google Shape;397;p33"/>
          <p:cNvPicPr preferRelativeResize="0"/>
          <p:nvPr/>
        </p:nvPicPr>
        <p:blipFill>
          <a:blip r:embed="rId3">
            <a:alphaModFix/>
          </a:blip>
          <a:stretch>
            <a:fillRect/>
          </a:stretch>
        </p:blipFill>
        <p:spPr>
          <a:xfrm>
            <a:off x="1682044" y="2068505"/>
            <a:ext cx="8632806" cy="398829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24593">
        <p14:ferris dir="l"/>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Click="0" advTm="24593">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2060"/>
            </a:gs>
            <a:gs pos="67000">
              <a:srgbClr val="002060"/>
            </a:gs>
            <a:gs pos="99000">
              <a:srgbClr val="ECEAD8"/>
            </a:gs>
            <a:gs pos="100000">
              <a:srgbClr val="000000">
                <a:alpha val="80784"/>
              </a:srgbClr>
            </a:gs>
          </a:gsLst>
          <a:path path="circle">
            <a:fillToRect l="50000" t="50000" r="50000" b="50000"/>
          </a:path>
        </a:gradFill>
        <a:effectLst/>
      </p:bgPr>
    </p:bg>
    <p:spTree>
      <p:nvGrpSpPr>
        <p:cNvPr id="1" name="Shape 388"/>
        <p:cNvGrpSpPr/>
        <p:nvPr/>
      </p:nvGrpSpPr>
      <p:grpSpPr>
        <a:xfrm>
          <a:off x="0" y="0"/>
          <a:ext cx="0" cy="0"/>
          <a:chOff x="0" y="0"/>
          <a:chExt cx="0" cy="0"/>
        </a:xfrm>
      </p:grpSpPr>
      <p:sp>
        <p:nvSpPr>
          <p:cNvPr id="389" name="Google Shape;389;p32"/>
          <p:cNvSpPr txBox="1"/>
          <p:nvPr/>
        </p:nvSpPr>
        <p:spPr>
          <a:xfrm>
            <a:off x="2178755" y="184201"/>
            <a:ext cx="7789333" cy="1384954"/>
          </a:xfrm>
          <a:prstGeom prst="rect">
            <a:avLst/>
          </a:prstGeom>
          <a:noFill/>
          <a:ln>
            <a:noFill/>
          </a:ln>
        </p:spPr>
        <p:txBody>
          <a:bodyPr spcFirstLastPara="1" wrap="square" lIns="91425" tIns="45700" rIns="91425" bIns="45700" anchor="t" anchorCtr="0">
            <a:spAutoFit/>
          </a:bodyPr>
          <a:lstStyle/>
          <a:p>
            <a:pPr algn="ctr"/>
            <a:r>
              <a:rPr lang="tr-TR" sz="2800" b="1">
                <a:solidFill>
                  <a:schemeClr val="lt1"/>
                </a:solidFill>
                <a:latin typeface="Calibri"/>
                <a:ea typeface="Calibri"/>
                <a:cs typeface="Calibri"/>
              </a:rPr>
              <a:t>Psikolojik Danışma ve Rehberlik Uygulama ve Araştırma Merkezi </a:t>
            </a:r>
          </a:p>
          <a:p>
            <a:pPr algn="ctr"/>
            <a:r>
              <a:rPr lang="tr-TR" sz="2800" b="1">
                <a:solidFill>
                  <a:schemeClr val="lt1"/>
                </a:solidFill>
                <a:latin typeface="Calibri"/>
                <a:ea typeface="Calibri"/>
                <a:cs typeface="Calibri"/>
              </a:rPr>
              <a:t>(PDREM)</a:t>
            </a:r>
          </a:p>
        </p:txBody>
      </p:sp>
      <p:sp>
        <p:nvSpPr>
          <p:cNvPr id="390" name="Google Shape;390;p32"/>
          <p:cNvSpPr txBox="1"/>
          <p:nvPr/>
        </p:nvSpPr>
        <p:spPr>
          <a:xfrm>
            <a:off x="1151792" y="1747575"/>
            <a:ext cx="9996854" cy="3939500"/>
          </a:xfrm>
          <a:prstGeom prst="rect">
            <a:avLst/>
          </a:prstGeom>
          <a:noFill/>
          <a:ln>
            <a:noFill/>
          </a:ln>
        </p:spPr>
        <p:txBody>
          <a:bodyPr spcFirstLastPara="1" wrap="square" lIns="91425" tIns="45700" rIns="91425" bIns="45700" anchor="t" anchorCtr="0">
            <a:spAutoFit/>
          </a:bodyPr>
          <a:lstStyle/>
          <a:p>
            <a:pPr algn="just"/>
            <a:r>
              <a:rPr lang="tr-TR" sz="2400" dirty="0">
                <a:solidFill>
                  <a:schemeClr val="bg1"/>
                </a:solidFill>
              </a:rPr>
              <a:t>PDREM, </a:t>
            </a:r>
            <a:r>
              <a:rPr lang="tr-TR" sz="2400" dirty="0" err="1">
                <a:solidFill>
                  <a:schemeClr val="bg1"/>
                </a:solidFill>
              </a:rPr>
              <a:t>Kutlubey</a:t>
            </a:r>
            <a:r>
              <a:rPr lang="tr-TR" sz="2400" dirty="0">
                <a:solidFill>
                  <a:schemeClr val="bg1"/>
                </a:solidFill>
              </a:rPr>
              <a:t> Kampüsü Eğitim Fakültesi binası 3. Katta yer almaktadır. Merkezin hedefi bireylerin sosyal-duygusal, akademik ve kariyer gelişimlerini desteklemek, problemlerini sağlıklı bir şekilde çözmelerine ve iletişimlerini güçlendirmelerine yardımcı olmaktır. Merkezimizin çalışma saatleri hafta içi 09.00-17.00 saatleri arasındadır. </a:t>
            </a:r>
          </a:p>
          <a:p>
            <a:pPr algn="just"/>
            <a:endParaRPr lang="tr-TR" sz="2400" dirty="0">
              <a:solidFill>
                <a:schemeClr val="bg1"/>
              </a:solidFill>
            </a:endParaRPr>
          </a:p>
          <a:p>
            <a:pPr algn="just"/>
            <a:r>
              <a:rPr lang="tr-TR" sz="2400" dirty="0">
                <a:solidFill>
                  <a:schemeClr val="bg1"/>
                </a:solidFill>
              </a:rPr>
              <a:t>Merkezin çalışmaları hakkında detaylı bilgi edinmek isteyen </a:t>
            </a:r>
          </a:p>
          <a:p>
            <a:pPr algn="just"/>
            <a:r>
              <a:rPr lang="tr-TR" sz="2400" dirty="0">
                <a:solidFill>
                  <a:schemeClr val="bg1"/>
                </a:solidFill>
              </a:rPr>
              <a:t>öğrencilerimiz </a:t>
            </a:r>
            <a:r>
              <a:rPr lang="tr-TR" sz="2400" b="1" i="1" dirty="0">
                <a:solidFill>
                  <a:srgbClr val="0070C0"/>
                </a:solidFill>
              </a:rPr>
              <a:t>https://pdrem.bartin.edu.tr/ </a:t>
            </a:r>
            <a:r>
              <a:rPr lang="tr-TR" sz="2400" dirty="0">
                <a:solidFill>
                  <a:schemeClr val="bg1"/>
                </a:solidFill>
              </a:rPr>
              <a:t>sayfasını inceleyebilir ve randevu alabilir.</a:t>
            </a:r>
          </a:p>
          <a:p>
            <a:pPr algn="just"/>
            <a:endParaRPr lang="tr-TR" sz="2000" dirty="0">
              <a:solidFill>
                <a:schemeClr val="bg1"/>
              </a:solidFill>
            </a:endParaRPr>
          </a:p>
          <a:p>
            <a:endParaRPr lang="tr-TR" dirty="0">
              <a:solidFill>
                <a:schemeClr val="bg1"/>
              </a:solidFill>
            </a:endParaRPr>
          </a:p>
        </p:txBody>
      </p:sp>
    </p:spTree>
    <p:extLst>
      <p:ext uri="{BB962C8B-B14F-4D97-AF65-F5344CB8AC3E}">
        <p14:creationId xmlns:p14="http://schemas.microsoft.com/office/powerpoint/2010/main" val="2630057690"/>
      </p:ext>
    </p:extLst>
  </p:cSld>
  <p:clrMapOvr>
    <a:masterClrMapping/>
  </p:clrMapOvr>
  <mc:AlternateContent xmlns:mc="http://schemas.openxmlformats.org/markup-compatibility/2006" xmlns:p14="http://schemas.microsoft.com/office/powerpoint/2010/main">
    <mc:Choice Requires="p14">
      <p:transition spd="slow" p14:dur="2000" advClick="0" advTm="24593">
        <p14:ferris dir="l"/>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Click="0" advTm="24593">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342" y="127000"/>
            <a:ext cx="5873457" cy="6086425"/>
          </a:xfrm>
          <a:prstGeom prst="rect">
            <a:avLst/>
          </a:prstGeom>
        </p:spPr>
      </p:pic>
    </p:spTree>
    <p:extLst>
      <p:ext uri="{BB962C8B-B14F-4D97-AF65-F5344CB8AC3E}">
        <p14:creationId xmlns:p14="http://schemas.microsoft.com/office/powerpoint/2010/main" val="421871532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0"/>
            <a:ext cx="7086600" cy="6216329"/>
          </a:xfrm>
          <a:prstGeom prst="rect">
            <a:avLst/>
          </a:prstGeom>
        </p:spPr>
      </p:pic>
    </p:spTree>
    <p:extLst>
      <p:ext uri="{BB962C8B-B14F-4D97-AF65-F5344CB8AC3E}">
        <p14:creationId xmlns:p14="http://schemas.microsoft.com/office/powerpoint/2010/main" val="100000604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5512" y="112386"/>
            <a:ext cx="6599588" cy="6148762"/>
          </a:xfrm>
          <a:prstGeom prst="rect">
            <a:avLst/>
          </a:prstGeom>
        </p:spPr>
      </p:pic>
    </p:spTree>
    <p:extLst>
      <p:ext uri="{BB962C8B-B14F-4D97-AF65-F5344CB8AC3E}">
        <p14:creationId xmlns:p14="http://schemas.microsoft.com/office/powerpoint/2010/main" val="36389682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67000">
              <a:srgbClr val="002060"/>
            </a:gs>
            <a:gs pos="99000">
              <a:srgbClr val="ECEAD8"/>
            </a:gs>
            <a:gs pos="100000">
              <a:srgbClr val="000000">
                <a:alpha val="80784"/>
              </a:srgbClr>
            </a:gs>
          </a:gsLst>
          <a:path path="circle">
            <a:fillToRect l="50000" t="50000" r="50000" b="50000"/>
          </a:path>
        </a:gradFill>
        <a:effectLst/>
      </p:bgPr>
    </p:bg>
    <p:spTree>
      <p:nvGrpSpPr>
        <p:cNvPr id="1" name="Shape 388"/>
        <p:cNvGrpSpPr/>
        <p:nvPr/>
      </p:nvGrpSpPr>
      <p:grpSpPr>
        <a:xfrm>
          <a:off x="0" y="0"/>
          <a:ext cx="0" cy="0"/>
          <a:chOff x="0" y="0"/>
          <a:chExt cx="0" cy="0"/>
        </a:xfrm>
      </p:grpSpPr>
      <p:sp>
        <p:nvSpPr>
          <p:cNvPr id="389" name="Google Shape;389;p32"/>
          <p:cNvSpPr txBox="1"/>
          <p:nvPr/>
        </p:nvSpPr>
        <p:spPr>
          <a:xfrm>
            <a:off x="2178754" y="235001"/>
            <a:ext cx="7789333" cy="523180"/>
          </a:xfrm>
          <a:prstGeom prst="rect">
            <a:avLst/>
          </a:prstGeom>
          <a:noFill/>
          <a:ln>
            <a:noFill/>
          </a:ln>
        </p:spPr>
        <p:txBody>
          <a:bodyPr spcFirstLastPara="1" wrap="square" lIns="91425" tIns="45700" rIns="91425" bIns="45700" anchor="t" anchorCtr="0">
            <a:spAutoFit/>
          </a:bodyPr>
          <a:lstStyle/>
          <a:p>
            <a:pPr algn="ctr"/>
            <a:r>
              <a:rPr lang="tr-TR" sz="2800" b="1" u="sng" dirty="0">
                <a:solidFill>
                  <a:schemeClr val="lt1"/>
                </a:solidFill>
                <a:latin typeface="Calibri"/>
                <a:ea typeface="Calibri"/>
                <a:cs typeface="Calibri"/>
              </a:rPr>
              <a:t>ÖĞRENCİ PROJELERİ (TÜBİTAK)</a:t>
            </a:r>
          </a:p>
        </p:txBody>
      </p:sp>
      <p:sp>
        <p:nvSpPr>
          <p:cNvPr id="4" name="Google Shape;390;p32"/>
          <p:cNvSpPr txBox="1"/>
          <p:nvPr/>
        </p:nvSpPr>
        <p:spPr>
          <a:xfrm>
            <a:off x="1074993" y="963639"/>
            <a:ext cx="10593998" cy="4493497"/>
          </a:xfrm>
          <a:prstGeom prst="rect">
            <a:avLst/>
          </a:prstGeom>
          <a:noFill/>
          <a:ln>
            <a:noFill/>
          </a:ln>
        </p:spPr>
        <p:txBody>
          <a:bodyPr spcFirstLastPara="1" wrap="square" lIns="91425" tIns="45700" rIns="91425" bIns="45700" anchor="t" anchorCtr="0">
            <a:spAutoFit/>
          </a:bodyPr>
          <a:lstStyle/>
          <a:p>
            <a:pPr algn="just"/>
            <a:r>
              <a:rPr lang="tr-TR" sz="2000" b="1" dirty="0">
                <a:solidFill>
                  <a:schemeClr val="bg1"/>
                </a:solidFill>
              </a:rPr>
              <a:t>Türkiye’nin en fazla öğrenci projesi üreten yükseköğretim kurumlarından biri Bartın Üniversitesi</a:t>
            </a:r>
          </a:p>
          <a:p>
            <a:pPr algn="just"/>
            <a:endParaRPr lang="tr-TR" sz="2400" b="1" dirty="0">
              <a:solidFill>
                <a:schemeClr val="bg1"/>
              </a:solidFill>
            </a:endParaRPr>
          </a:p>
          <a:p>
            <a:pPr algn="just"/>
            <a:r>
              <a:rPr lang="tr-TR" sz="1800" dirty="0">
                <a:solidFill>
                  <a:schemeClr val="bg1"/>
                </a:solidFill>
              </a:rPr>
              <a:t>TÜBİTAK Bilim İnsanı Destek Programları Başkanlığı (BİDEB) tarafından yürütülen “2209-A Üniversite Öğrencileri Araştırma Projeleri Destekleme Programı” kapsamında başvurular yapılmaktadır.</a:t>
            </a:r>
          </a:p>
          <a:p>
            <a:pPr algn="just"/>
            <a:endParaRPr lang="tr-TR" sz="1800" b="1" dirty="0">
              <a:solidFill>
                <a:schemeClr val="bg1"/>
              </a:solidFill>
            </a:endParaRPr>
          </a:p>
          <a:p>
            <a:pPr algn="just"/>
            <a:r>
              <a:rPr lang="tr-TR" sz="1800" b="1" dirty="0">
                <a:solidFill>
                  <a:schemeClr val="bg1"/>
                </a:solidFill>
              </a:rPr>
              <a:t>Bölümümüzde kabul edilen 1 adet proje bulunmaktadır.</a:t>
            </a:r>
          </a:p>
          <a:p>
            <a:pPr algn="just"/>
            <a:endParaRPr lang="tr-TR" sz="1800" b="1" dirty="0">
              <a:solidFill>
                <a:schemeClr val="bg1"/>
              </a:solidFill>
            </a:endParaRPr>
          </a:p>
          <a:p>
            <a:pPr marL="285750" indent="-285750" algn="just">
              <a:buFont typeface="Wingdings" panose="05000000000000000000" pitchFamily="2" charset="2"/>
              <a:buChar char="q"/>
            </a:pPr>
            <a:r>
              <a:rPr lang="tr-TR" sz="1600" dirty="0">
                <a:solidFill>
                  <a:schemeClr val="bg1"/>
                </a:solidFill>
              </a:rPr>
              <a:t>4. sınıf öğrencilerinden </a:t>
            </a:r>
            <a:r>
              <a:rPr lang="tr-TR" sz="1600" b="1" dirty="0">
                <a:solidFill>
                  <a:schemeClr val="bg1"/>
                </a:solidFill>
              </a:rPr>
              <a:t>Sezen KAYA </a:t>
            </a:r>
            <a:r>
              <a:rPr lang="tr-TR" sz="1600" dirty="0">
                <a:solidFill>
                  <a:schemeClr val="bg1"/>
                </a:solidFill>
              </a:rPr>
              <a:t>yürütücülüğünde </a:t>
            </a:r>
            <a:r>
              <a:rPr lang="tr-TR" sz="1600" b="1" dirty="0">
                <a:solidFill>
                  <a:schemeClr val="bg1"/>
                </a:solidFill>
              </a:rPr>
              <a:t>Doç. Dr. Huriye ÇOLAKLAR </a:t>
            </a:r>
            <a:r>
              <a:rPr lang="tr-TR" sz="1600" dirty="0">
                <a:solidFill>
                  <a:schemeClr val="bg1"/>
                </a:solidFill>
              </a:rPr>
              <a:t>danışmanlığında "</a:t>
            </a:r>
            <a:r>
              <a:rPr lang="tr-TR" sz="1600" i="1" dirty="0">
                <a:solidFill>
                  <a:schemeClr val="bg1"/>
                </a:solidFill>
              </a:rPr>
              <a:t>Bartın İl Halk Kütüphanesinde Çocuk Bölümünde Ödünç Verme İstatistiklerinin Değerlendirilmesi</a:t>
            </a:r>
            <a:r>
              <a:rPr lang="tr-TR" sz="1600" dirty="0">
                <a:solidFill>
                  <a:schemeClr val="bg1"/>
                </a:solidFill>
              </a:rPr>
              <a:t>" başlıklı </a:t>
            </a:r>
            <a:r>
              <a:rPr lang="tr-TR" sz="1600" b="1" dirty="0">
                <a:solidFill>
                  <a:schemeClr val="bg1"/>
                </a:solidFill>
              </a:rPr>
              <a:t>TÜBİTAK 2209-A</a:t>
            </a:r>
            <a:r>
              <a:rPr lang="tr-TR" sz="1600" dirty="0">
                <a:solidFill>
                  <a:schemeClr val="bg1"/>
                </a:solidFill>
              </a:rPr>
              <a:t> öğrenci projesi desteklenmeye hak kazanmıştır</a:t>
            </a:r>
            <a:r>
              <a:rPr lang="tr-TR" sz="1600" dirty="0"/>
              <a:t>.</a:t>
            </a:r>
          </a:p>
          <a:p>
            <a:pPr marL="285750" indent="-285750" algn="just">
              <a:buFont typeface="Wingdings" panose="05000000000000000000" pitchFamily="2" charset="2"/>
              <a:buChar char="q"/>
            </a:pPr>
            <a:endParaRPr lang="tr-TR" sz="1600" dirty="0"/>
          </a:p>
          <a:p>
            <a:pPr marL="285750" marR="0" lvl="0" indent="-285750" algn="just" defTabSz="914400" rtl="0" eaLnBrk="1" fontAlgn="auto" latinLnBrk="0" hangingPunct="1">
              <a:lnSpc>
                <a:spcPct val="100000"/>
              </a:lnSpc>
              <a:spcBef>
                <a:spcPct val="0"/>
              </a:spcBef>
              <a:spcAft>
                <a:spcPct val="0"/>
              </a:spcAft>
              <a:buClr>
                <a:srgbClr val="000000"/>
              </a:buClr>
              <a:buSzTx/>
              <a:buFont typeface="Wingdings" panose="05000000000000000000" pitchFamily="2" charset="2"/>
              <a:buChar char="q"/>
              <a:tabLst/>
              <a:defRPr/>
            </a:pPr>
            <a:r>
              <a:rPr kumimoji="0" lang="tr-TR" sz="1600" b="0" i="0" u="none" strike="noStrike" kern="0" cap="none" spc="0" normalizeH="0" baseline="0" noProof="0" dirty="0">
                <a:ln>
                  <a:noFill/>
                </a:ln>
                <a:solidFill>
                  <a:srgbClr val="FFFFFF"/>
                </a:solidFill>
                <a:effectLst/>
                <a:uLnTx/>
                <a:uFillTx/>
                <a:latin typeface="Arial"/>
                <a:cs typeface="Arial"/>
                <a:sym typeface="Arial"/>
              </a:rPr>
              <a:t>3. sınıf öğrencilerinden </a:t>
            </a:r>
            <a:r>
              <a:rPr kumimoji="0" lang="tr-TR" sz="1600" b="1" i="0" u="none" strike="noStrike" kern="0" cap="none" spc="0" normalizeH="0" baseline="0" noProof="0" dirty="0">
                <a:ln>
                  <a:noFill/>
                </a:ln>
                <a:solidFill>
                  <a:srgbClr val="FFFFFF"/>
                </a:solidFill>
                <a:effectLst/>
                <a:uLnTx/>
                <a:uFillTx/>
                <a:latin typeface="Arial"/>
                <a:cs typeface="Arial"/>
                <a:sym typeface="Arial"/>
              </a:rPr>
              <a:t>Erdem DEMİR </a:t>
            </a:r>
            <a:r>
              <a:rPr kumimoji="0" lang="tr-TR" sz="1600" b="0" i="0" u="none" strike="noStrike" kern="0" cap="none" spc="0" normalizeH="0" baseline="0" noProof="0" dirty="0">
                <a:ln>
                  <a:noFill/>
                </a:ln>
                <a:solidFill>
                  <a:srgbClr val="FFFFFF"/>
                </a:solidFill>
                <a:effectLst/>
                <a:uLnTx/>
                <a:uFillTx/>
                <a:latin typeface="Arial"/>
                <a:cs typeface="Arial"/>
                <a:sym typeface="Arial"/>
              </a:rPr>
              <a:t>yürütücülüğünde </a:t>
            </a:r>
            <a:r>
              <a:rPr kumimoji="0" lang="tr-TR" sz="1600" b="1" i="0" u="none" strike="noStrike" kern="0" cap="none" spc="0" normalizeH="0" baseline="0" noProof="0" dirty="0">
                <a:ln>
                  <a:noFill/>
                </a:ln>
                <a:solidFill>
                  <a:srgbClr val="FFFFFF"/>
                </a:solidFill>
                <a:effectLst/>
                <a:uLnTx/>
                <a:uFillTx/>
                <a:latin typeface="Arial"/>
                <a:cs typeface="Arial"/>
                <a:sym typeface="Arial"/>
              </a:rPr>
              <a:t>Arş. </a:t>
            </a:r>
            <a:r>
              <a:rPr lang="tr-TR" sz="1600" b="1" dirty="0">
                <a:solidFill>
                  <a:srgbClr val="FFFFFF"/>
                </a:solidFill>
              </a:rPr>
              <a:t>Gör. Hasan ÖZTÜRK </a:t>
            </a:r>
            <a:r>
              <a:rPr kumimoji="0" lang="tr-TR" sz="1600" b="0" i="0" u="none" strike="noStrike" kern="0" cap="none" spc="0" normalizeH="0" baseline="0" noProof="0" dirty="0">
                <a:ln>
                  <a:noFill/>
                </a:ln>
                <a:solidFill>
                  <a:srgbClr val="FFFFFF"/>
                </a:solidFill>
                <a:effectLst/>
                <a:uLnTx/>
                <a:uFillTx/>
                <a:latin typeface="Arial"/>
                <a:cs typeface="Arial"/>
                <a:sym typeface="Arial"/>
              </a:rPr>
              <a:t>danışmanlığında "Z-Kütüphanesi Olan İlk ve Orta Okullardaki Öğretmenlerin Z-Kütüphane Algılarının Değerlendirilmesi: Bartın İli </a:t>
            </a:r>
            <a:r>
              <a:rPr kumimoji="0" lang="tr-TR" sz="1600" b="0" i="0" u="none" strike="noStrike" kern="0" cap="none" spc="0" normalizeH="0" baseline="0" noProof="0" dirty="0" err="1">
                <a:ln>
                  <a:noFill/>
                </a:ln>
                <a:solidFill>
                  <a:srgbClr val="FFFFFF"/>
                </a:solidFill>
                <a:effectLst/>
                <a:uLnTx/>
                <a:uFillTx/>
                <a:latin typeface="Arial"/>
                <a:cs typeface="Arial"/>
                <a:sym typeface="Arial"/>
              </a:rPr>
              <a:t>Örneği</a:t>
            </a:r>
            <a:r>
              <a:rPr kumimoji="0" lang="tr-TR" sz="1600" b="0" i="1" u="none" strike="noStrike" kern="0" cap="none" spc="0" normalizeH="0" baseline="0" noProof="0" dirty="0" err="1">
                <a:ln>
                  <a:noFill/>
                </a:ln>
                <a:solidFill>
                  <a:srgbClr val="FFFFFF"/>
                </a:solidFill>
                <a:effectLst/>
                <a:uLnTx/>
                <a:uFillTx/>
                <a:latin typeface="Arial"/>
                <a:cs typeface="Arial"/>
                <a:sym typeface="Arial"/>
              </a:rPr>
              <a:t>i</a:t>
            </a:r>
            <a:r>
              <a:rPr kumimoji="0" lang="tr-TR" sz="1600" b="0" i="0" u="none" strike="noStrike" kern="0" cap="none" spc="0" normalizeH="0" baseline="0" noProof="0" dirty="0">
                <a:ln>
                  <a:noFill/>
                </a:ln>
                <a:solidFill>
                  <a:srgbClr val="FFFFFF"/>
                </a:solidFill>
                <a:effectLst/>
                <a:uLnTx/>
                <a:uFillTx/>
                <a:latin typeface="Arial"/>
                <a:cs typeface="Arial"/>
                <a:sym typeface="Arial"/>
              </a:rPr>
              <a:t>" başlıklı </a:t>
            </a:r>
            <a:r>
              <a:rPr kumimoji="0" lang="tr-TR" sz="1600" b="1" i="0" u="none" strike="noStrike" kern="0" cap="none" spc="0" normalizeH="0" baseline="0" noProof="0" dirty="0">
                <a:ln>
                  <a:noFill/>
                </a:ln>
                <a:solidFill>
                  <a:srgbClr val="FFFFFF"/>
                </a:solidFill>
                <a:effectLst/>
                <a:uLnTx/>
                <a:uFillTx/>
                <a:latin typeface="Arial"/>
                <a:cs typeface="Arial"/>
                <a:sym typeface="Arial"/>
              </a:rPr>
              <a:t>TÜBİTAK 2209-A</a:t>
            </a:r>
            <a:r>
              <a:rPr kumimoji="0" lang="tr-TR" sz="1600" b="0" i="0" u="none" strike="noStrike" kern="0" cap="none" spc="0" normalizeH="0" baseline="0" noProof="0" dirty="0">
                <a:ln>
                  <a:noFill/>
                </a:ln>
                <a:solidFill>
                  <a:srgbClr val="FFFFFF"/>
                </a:solidFill>
                <a:effectLst/>
                <a:uLnTx/>
                <a:uFillTx/>
                <a:latin typeface="Arial"/>
                <a:cs typeface="Arial"/>
                <a:sym typeface="Arial"/>
              </a:rPr>
              <a:t> öğrenci projesi desteklenmeye hak kazanmıştır</a:t>
            </a:r>
            <a:r>
              <a:rPr kumimoji="0" lang="tr-TR" sz="1600" b="0" i="0" u="none" strike="noStrike" kern="0" cap="none" spc="0" normalizeH="0" baseline="0" noProof="0" dirty="0">
                <a:ln>
                  <a:noFill/>
                </a:ln>
                <a:solidFill>
                  <a:srgbClr val="000000"/>
                </a:solidFill>
                <a:effectLst/>
                <a:uLnTx/>
                <a:uFillTx/>
                <a:latin typeface="Arial"/>
                <a:cs typeface="Arial"/>
                <a:sym typeface="Arial"/>
              </a:rPr>
              <a:t>.</a:t>
            </a:r>
          </a:p>
          <a:p>
            <a:pPr algn="just"/>
            <a:endParaRPr lang="tr-TR" sz="2000" b="1" dirty="0">
              <a:solidFill>
                <a:schemeClr val="bg1"/>
              </a:solidFill>
            </a:endParaRPr>
          </a:p>
        </p:txBody>
      </p:sp>
    </p:spTree>
    <p:extLst>
      <p:ext uri="{BB962C8B-B14F-4D97-AF65-F5344CB8AC3E}">
        <p14:creationId xmlns:p14="http://schemas.microsoft.com/office/powerpoint/2010/main" val="1095833216"/>
      </p:ext>
    </p:extLst>
  </p:cSld>
  <p:clrMapOvr>
    <a:overrideClrMapping bg1="lt1" tx1="dk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24593">
        <p14:ferris dir="l"/>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Click="0" advTm="24593">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idx="1"/>
          </p:nvPr>
        </p:nvSpPr>
        <p:spPr>
          <a:xfrm>
            <a:off x="1071880" y="2214034"/>
            <a:ext cx="10058400" cy="4023360"/>
          </a:xfrm>
        </p:spPr>
        <p:txBody>
          <a:bodyPr/>
          <a:lstStyle/>
          <a:p>
            <a:endParaRPr lang="tr-TR" dirty="0"/>
          </a:p>
          <a:p>
            <a:endParaRPr lang="tr-TR" dirty="0"/>
          </a:p>
          <a:p>
            <a:endParaRPr lang="tr-TR" dirty="0"/>
          </a:p>
          <a:p>
            <a:r>
              <a:rPr lang="tr-TR" sz="2800" dirty="0"/>
              <a:t>Bir proje fikriniz varsa çalışmak istediğiniz hocalara teklifte bulunabilirsiniz. </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00" y="218992"/>
            <a:ext cx="4572000" cy="2880360"/>
          </a:xfrm>
          <a:prstGeom prst="rect">
            <a:avLst/>
          </a:prstGeom>
        </p:spPr>
      </p:pic>
    </p:spTree>
    <p:extLst>
      <p:ext uri="{BB962C8B-B14F-4D97-AF65-F5344CB8AC3E}">
        <p14:creationId xmlns:p14="http://schemas.microsoft.com/office/powerpoint/2010/main" val="285946050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2060"/>
            </a:gs>
            <a:gs pos="67000">
              <a:srgbClr val="002060"/>
            </a:gs>
            <a:gs pos="99000">
              <a:srgbClr val="ECEAD8"/>
            </a:gs>
            <a:gs pos="100000">
              <a:srgbClr val="000000">
                <a:alpha val="80784"/>
              </a:srgbClr>
            </a:gs>
          </a:gsLst>
          <a:path path="circle">
            <a:fillToRect l="50000" t="50000" r="50000" b="50000"/>
          </a:path>
        </a:gradFill>
        <a:effectLst/>
      </p:bgPr>
    </p:bg>
    <p:spTree>
      <p:nvGrpSpPr>
        <p:cNvPr id="1" name="Shape 388"/>
        <p:cNvGrpSpPr/>
        <p:nvPr/>
      </p:nvGrpSpPr>
      <p:grpSpPr>
        <a:xfrm>
          <a:off x="0" y="0"/>
          <a:ext cx="0" cy="0"/>
          <a:chOff x="0" y="0"/>
          <a:chExt cx="0" cy="0"/>
        </a:xfrm>
      </p:grpSpPr>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0"/>
            <a:ext cx="9573512" cy="6857999"/>
          </a:xfrm>
          <a:prstGeom prst="rect">
            <a:avLst/>
          </a:prstGeom>
        </p:spPr>
      </p:pic>
    </p:spTree>
    <p:extLst>
      <p:ext uri="{BB962C8B-B14F-4D97-AF65-F5344CB8AC3E}">
        <p14:creationId xmlns:p14="http://schemas.microsoft.com/office/powerpoint/2010/main" val="719134376"/>
      </p:ext>
    </p:extLst>
  </p:cSld>
  <p:clrMapOvr>
    <a:masterClrMapping/>
  </p:clrMapOvr>
  <mc:AlternateContent xmlns:mc="http://schemas.openxmlformats.org/markup-compatibility/2006" xmlns:p14="http://schemas.microsoft.com/office/powerpoint/2010/main">
    <mc:Choice Requires="p14">
      <p:transition spd="slow" p14:dur="2000" advClick="0" advTm="24593">
        <p14:ferris dir="l"/>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Click="0" advTm="24593">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2060"/>
            </a:gs>
            <a:gs pos="67000">
              <a:srgbClr val="002060"/>
            </a:gs>
            <a:gs pos="99000">
              <a:srgbClr val="ECEAD8"/>
            </a:gs>
            <a:gs pos="100000">
              <a:srgbClr val="000000">
                <a:alpha val="80784"/>
              </a:srgbClr>
            </a:gs>
          </a:gsLst>
          <a:path path="circle">
            <a:fillToRect l="50000" t="50000" r="50000" b="50000"/>
          </a:path>
        </a:gradFill>
        <a:effectLst/>
      </p:bgPr>
    </p:bg>
    <p:spTree>
      <p:nvGrpSpPr>
        <p:cNvPr id="1" name="Shape 131"/>
        <p:cNvGrpSpPr/>
        <p:nvPr/>
      </p:nvGrpSpPr>
      <p:grpSpPr>
        <a:xfrm>
          <a:off x="0" y="0"/>
          <a:ext cx="0" cy="0"/>
          <a:chOff x="0" y="0"/>
          <a:chExt cx="0" cy="0"/>
        </a:xfrm>
      </p:grpSpPr>
      <p:sp>
        <p:nvSpPr>
          <p:cNvPr id="132" name="Google Shape;132;p4"/>
          <p:cNvSpPr txBox="1"/>
          <p:nvPr/>
        </p:nvSpPr>
        <p:spPr>
          <a:xfrm>
            <a:off x="2201334" y="237067"/>
            <a:ext cx="7789333" cy="400110"/>
          </a:xfrm>
          <a:prstGeom prst="rect">
            <a:avLst/>
          </a:prstGeom>
          <a:no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sz="2000" b="1">
                <a:solidFill>
                  <a:schemeClr val="lt1"/>
                </a:solidFill>
                <a:latin typeface="Calibri"/>
                <a:ea typeface="Calibri"/>
                <a:cs typeface="Calibri"/>
                <a:sym typeface="Calibri"/>
              </a:rPr>
              <a:t>ÜNİVERSİTEMİZ HAKKINDA</a:t>
            </a:r>
            <a:endParaRPr sz="2000" b="1">
              <a:solidFill>
                <a:schemeClr val="lt1"/>
              </a:solidFill>
              <a:latin typeface="Calibri"/>
              <a:ea typeface="Calibri"/>
              <a:cs typeface="Calibri"/>
              <a:sym typeface="Calibri"/>
            </a:endParaRPr>
          </a:p>
        </p:txBody>
      </p:sp>
      <p:pic>
        <p:nvPicPr>
          <p:cNvPr id="133" name="Google Shape;133;p4"/>
          <p:cNvPicPr preferRelativeResize="0"/>
          <p:nvPr/>
        </p:nvPicPr>
        <p:blipFill>
          <a:blip r:embed="rId3">
            <a:alphaModFix/>
          </a:blip>
          <a:stretch>
            <a:fillRect/>
          </a:stretch>
        </p:blipFill>
        <p:spPr>
          <a:xfrm>
            <a:off x="3533256" y="637177"/>
            <a:ext cx="5763143" cy="622082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24593">
        <p14:ferris dir="l"/>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Click="0" advTm="24593">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a:stretch>
            <a:fillRect/>
          </a:stretch>
        </p:blipFill>
        <p:spPr>
          <a:xfrm>
            <a:off x="939339" y="656705"/>
            <a:ext cx="10274530" cy="5153545"/>
          </a:xfrm>
          <a:prstGeom prst="rect">
            <a:avLst/>
          </a:prstGeom>
        </p:spPr>
      </p:pic>
    </p:spTree>
    <p:extLst>
      <p:ext uri="{BB962C8B-B14F-4D97-AF65-F5344CB8AC3E}">
        <p14:creationId xmlns:p14="http://schemas.microsoft.com/office/powerpoint/2010/main" val="185813232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97280" y="286604"/>
            <a:ext cx="8994371" cy="735861"/>
          </a:xfrm>
        </p:spPr>
        <p:txBody>
          <a:bodyPr>
            <a:normAutofit/>
          </a:bodyPr>
          <a:lstStyle/>
          <a:p>
            <a:pPr algn="ctr"/>
            <a:r>
              <a:rPr lang="tr-TR">
                <a:solidFill>
                  <a:srgbClr val="FF0000"/>
                </a:solidFill>
                <a:latin typeface="SSS"/>
              </a:rPr>
              <a:t>EDUROAM</a:t>
            </a:r>
            <a:endParaRPr lang="tr-TR">
              <a:solidFill>
                <a:srgbClr val="FF0000"/>
              </a:solidFill>
            </a:endParaRPr>
          </a:p>
        </p:txBody>
      </p:sp>
      <p:sp>
        <p:nvSpPr>
          <p:cNvPr id="3" name="İçerik Yer Tutucusu 2"/>
          <p:cNvSpPr>
            <a:spLocks noGrp="1"/>
          </p:cNvSpPr>
          <p:nvPr>
            <p:ph idx="1"/>
          </p:nvPr>
        </p:nvSpPr>
        <p:spPr>
          <a:xfrm>
            <a:off x="1022465" y="1022465"/>
            <a:ext cx="10058400" cy="4023360"/>
          </a:xfrm>
        </p:spPr>
        <p:txBody>
          <a:bodyPr>
            <a:normAutofit/>
          </a:bodyPr>
          <a:lstStyle/>
          <a:p>
            <a:pPr marL="0" indent="0" algn="ctr">
              <a:buNone/>
            </a:pPr>
            <a:r>
              <a:rPr lang="tr-TR" sz="6000">
                <a:hlinkClick r:id="rId2"/>
              </a:rPr>
              <a:t>https://bim.bartin.edu.tr/#!</a:t>
            </a:r>
            <a:endParaRPr lang="tr-TR" sz="6000"/>
          </a:p>
        </p:txBody>
      </p:sp>
      <p:pic>
        <p:nvPicPr>
          <p:cNvPr id="4" name="Resim 3"/>
          <p:cNvPicPr>
            <a:picLocks noChangeAspect="1"/>
          </p:cNvPicPr>
          <p:nvPr/>
        </p:nvPicPr>
        <p:blipFill>
          <a:blip r:embed="rId3"/>
          <a:stretch>
            <a:fillRect/>
          </a:stretch>
        </p:blipFill>
        <p:spPr>
          <a:xfrm>
            <a:off x="1097280" y="1859923"/>
            <a:ext cx="9917083" cy="4474375"/>
          </a:xfrm>
          <a:prstGeom prst="rect">
            <a:avLst/>
          </a:prstGeom>
        </p:spPr>
      </p:pic>
    </p:spTree>
    <p:extLst>
      <p:ext uri="{BB962C8B-B14F-4D97-AF65-F5344CB8AC3E}">
        <p14:creationId xmlns:p14="http://schemas.microsoft.com/office/powerpoint/2010/main" val="103457773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14153" y="1749643"/>
            <a:ext cx="10058400" cy="2290342"/>
          </a:xfrm>
        </p:spPr>
        <p:txBody>
          <a:bodyPr>
            <a:noAutofit/>
          </a:bodyPr>
          <a:lstStyle/>
          <a:p>
            <a:pPr algn="ctr"/>
            <a:r>
              <a:rPr lang="tr-TR" sz="6600" b="1"/>
              <a:t>KISMİ ZAMANLI ÖĞRENCİ İSTİHDAMI</a:t>
            </a:r>
          </a:p>
        </p:txBody>
      </p:sp>
    </p:spTree>
    <p:extLst>
      <p:ext uri="{BB962C8B-B14F-4D97-AF65-F5344CB8AC3E}">
        <p14:creationId xmlns:p14="http://schemas.microsoft.com/office/powerpoint/2010/main" val="222599920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stretch>
            <a:fillRect/>
          </a:stretch>
        </p:blipFill>
        <p:spPr>
          <a:xfrm>
            <a:off x="382384" y="286603"/>
            <a:ext cx="11363499" cy="5582385"/>
          </a:xfrm>
          <a:prstGeom prst="rect">
            <a:avLst/>
          </a:prstGeom>
        </p:spPr>
      </p:pic>
    </p:spTree>
    <p:extLst>
      <p:ext uri="{BB962C8B-B14F-4D97-AF65-F5344CB8AC3E}">
        <p14:creationId xmlns:p14="http://schemas.microsoft.com/office/powerpoint/2010/main" val="32134823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2060"/>
            </a:gs>
            <a:gs pos="67000">
              <a:srgbClr val="002060"/>
            </a:gs>
            <a:gs pos="99000">
              <a:srgbClr val="ECEAD8"/>
            </a:gs>
            <a:gs pos="100000">
              <a:srgbClr val="000000">
                <a:alpha val="80784"/>
              </a:srgbClr>
            </a:gs>
          </a:gsLst>
          <a:path path="circle">
            <a:fillToRect l="50000" t="50000" r="50000" b="50000"/>
          </a:path>
        </a:gradFill>
        <a:effectLst/>
      </p:bgPr>
    </p:bg>
    <p:spTree>
      <p:nvGrpSpPr>
        <p:cNvPr id="1" name="Shape 402"/>
        <p:cNvGrpSpPr/>
        <p:nvPr/>
      </p:nvGrpSpPr>
      <p:grpSpPr>
        <a:xfrm>
          <a:off x="0" y="0"/>
          <a:ext cx="0" cy="0"/>
          <a:chOff x="0" y="0"/>
          <a:chExt cx="0" cy="0"/>
        </a:xfrm>
      </p:grpSpPr>
      <p:sp>
        <p:nvSpPr>
          <p:cNvPr id="403" name="Google Shape;403;p34"/>
          <p:cNvSpPr txBox="1"/>
          <p:nvPr/>
        </p:nvSpPr>
        <p:spPr>
          <a:xfrm>
            <a:off x="2009422" y="101600"/>
            <a:ext cx="7789333" cy="646331"/>
          </a:xfrm>
          <a:prstGeom prst="rect">
            <a:avLst/>
          </a:prstGeom>
          <a:no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sz="3600" b="1">
                <a:solidFill>
                  <a:schemeClr val="lt1"/>
                </a:solidFill>
                <a:latin typeface="Calibri"/>
                <a:ea typeface="Calibri"/>
                <a:cs typeface="Calibri"/>
                <a:sym typeface="Calibri"/>
              </a:rPr>
              <a:t>KÜTÜPHANE TANITIMI</a:t>
            </a:r>
            <a:endParaRPr/>
          </a:p>
        </p:txBody>
      </p:sp>
      <p:pic>
        <p:nvPicPr>
          <p:cNvPr id="404" name="Google Shape;404;p34"/>
          <p:cNvPicPr preferRelativeResize="0"/>
          <p:nvPr/>
        </p:nvPicPr>
        <p:blipFill>
          <a:blip r:embed="rId3">
            <a:alphaModFix/>
          </a:blip>
          <a:srcRect l="6083" t="7078" r="6371" b="7325"/>
          <a:stretch>
            <a:fillRect/>
          </a:stretch>
        </p:blipFill>
        <p:spPr>
          <a:xfrm>
            <a:off x="2562577" y="618066"/>
            <a:ext cx="6683022" cy="571574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24593">
        <p14:ferris dir="l"/>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Click="0" advTm="24593">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2060"/>
            </a:gs>
            <a:gs pos="67000">
              <a:srgbClr val="002060"/>
            </a:gs>
            <a:gs pos="99000">
              <a:srgbClr val="ECEAD8"/>
            </a:gs>
            <a:gs pos="100000">
              <a:srgbClr val="000000">
                <a:alpha val="80784"/>
              </a:srgbClr>
            </a:gs>
          </a:gsLst>
          <a:path path="circle">
            <a:fillToRect l="50000" t="50000" r="50000" b="50000"/>
          </a:path>
        </a:gradFill>
        <a:effectLst/>
      </p:bgPr>
    </p:bg>
    <p:spTree>
      <p:nvGrpSpPr>
        <p:cNvPr id="1" name="Shape 409"/>
        <p:cNvGrpSpPr/>
        <p:nvPr/>
      </p:nvGrpSpPr>
      <p:grpSpPr>
        <a:xfrm>
          <a:off x="0" y="0"/>
          <a:ext cx="0" cy="0"/>
          <a:chOff x="0" y="0"/>
          <a:chExt cx="0" cy="0"/>
        </a:xfrm>
      </p:grpSpPr>
      <p:sp>
        <p:nvSpPr>
          <p:cNvPr id="410" name="Google Shape;410;p35"/>
          <p:cNvSpPr txBox="1"/>
          <p:nvPr/>
        </p:nvSpPr>
        <p:spPr>
          <a:xfrm>
            <a:off x="2065866" y="690286"/>
            <a:ext cx="7789333" cy="646331"/>
          </a:xfrm>
          <a:prstGeom prst="rect">
            <a:avLst/>
          </a:prstGeom>
          <a:no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sz="3600" b="1">
                <a:solidFill>
                  <a:schemeClr val="lt1"/>
                </a:solidFill>
                <a:latin typeface="Calibri"/>
                <a:ea typeface="Calibri"/>
                <a:cs typeface="Calibri"/>
                <a:sym typeface="Calibri"/>
              </a:rPr>
              <a:t>KÜTÜPHANE TANITIMI</a:t>
            </a:r>
            <a:endParaRPr/>
          </a:p>
        </p:txBody>
      </p:sp>
      <p:pic>
        <p:nvPicPr>
          <p:cNvPr id="411" name="Google Shape;411;p35"/>
          <p:cNvPicPr preferRelativeResize="0"/>
          <p:nvPr/>
        </p:nvPicPr>
        <p:blipFill>
          <a:blip r:embed="rId3">
            <a:alphaModFix/>
          </a:blip>
          <a:stretch>
            <a:fillRect/>
          </a:stretch>
        </p:blipFill>
        <p:spPr>
          <a:xfrm>
            <a:off x="5801924" y="1558982"/>
            <a:ext cx="4366129" cy="3101622"/>
          </a:xfrm>
          <a:prstGeom prst="rect">
            <a:avLst/>
          </a:prstGeom>
          <a:noFill/>
          <a:ln>
            <a:noFill/>
          </a:ln>
        </p:spPr>
      </p:pic>
      <p:sp>
        <p:nvSpPr>
          <p:cNvPr id="412" name="Google Shape;412;p35"/>
          <p:cNvSpPr txBox="1"/>
          <p:nvPr/>
        </p:nvSpPr>
        <p:spPr>
          <a:xfrm>
            <a:off x="1749778" y="1558982"/>
            <a:ext cx="4662311" cy="3323987"/>
          </a:xfrm>
          <a:prstGeom prst="rect">
            <a:avLst/>
          </a:prstGeom>
          <a:noFill/>
          <a:ln>
            <a:noFill/>
          </a:ln>
        </p:spPr>
        <p:txBody>
          <a:bodyPr spcFirstLastPara="1" wrap="square" lIns="91425" tIns="45700" rIns="91425" bIns="45700" anchor="t" anchorCtr="0">
            <a:spAutoFit/>
          </a:bodyPr>
          <a:lstStyle/>
          <a:p>
            <a:pPr marL="285750" marR="0" lvl="0" indent="-285750" algn="l" rtl="0">
              <a:spcBef>
                <a:spcPct val="0"/>
              </a:spcBef>
              <a:spcAft>
                <a:spcPct val="0"/>
              </a:spcAft>
              <a:buClr>
                <a:schemeClr val="lt1"/>
              </a:buClr>
              <a:buSzPts val="2400"/>
              <a:buFont typeface="Arial"/>
              <a:buChar char="•"/>
            </a:pPr>
            <a:r>
              <a:rPr lang="tr-TR" sz="2400">
                <a:solidFill>
                  <a:schemeClr val="lt1"/>
                </a:solidFill>
                <a:latin typeface="Calibri"/>
                <a:ea typeface="Calibri"/>
                <a:cs typeface="Calibri"/>
                <a:sym typeface="Calibri"/>
              </a:rPr>
              <a:t>2008 yılında kurulmuştur</a:t>
            </a:r>
            <a:endParaRPr/>
          </a:p>
          <a:p>
            <a:pPr marL="285750" marR="0" lvl="0" indent="-285750" algn="l" rtl="0">
              <a:spcBef>
                <a:spcPct val="0"/>
              </a:spcBef>
              <a:spcAft>
                <a:spcPct val="0"/>
              </a:spcAft>
              <a:buClr>
                <a:schemeClr val="lt1"/>
              </a:buClr>
              <a:buSzPts val="2400"/>
              <a:buFont typeface="Arial"/>
              <a:buChar char="•"/>
            </a:pPr>
            <a:r>
              <a:rPr lang="tr-TR" sz="2400">
                <a:solidFill>
                  <a:schemeClr val="lt1"/>
                </a:solidFill>
                <a:latin typeface="Calibri"/>
                <a:ea typeface="Calibri"/>
                <a:cs typeface="Calibri"/>
                <a:sym typeface="Calibri"/>
              </a:rPr>
              <a:t>Yaklaşık </a:t>
            </a:r>
            <a:r>
              <a:rPr lang="tr-TR" sz="2400" b="1">
                <a:solidFill>
                  <a:schemeClr val="lt1"/>
                </a:solidFill>
                <a:latin typeface="Calibri"/>
                <a:ea typeface="Calibri"/>
                <a:cs typeface="Calibri"/>
                <a:sym typeface="Calibri"/>
              </a:rPr>
              <a:t>83 </a:t>
            </a:r>
            <a:r>
              <a:rPr lang="tr-TR" sz="2400">
                <a:solidFill>
                  <a:schemeClr val="lt1"/>
                </a:solidFill>
                <a:latin typeface="Calibri"/>
                <a:ea typeface="Calibri"/>
                <a:cs typeface="Calibri"/>
                <a:sym typeface="Calibri"/>
              </a:rPr>
              <a:t>bin kitap</a:t>
            </a:r>
            <a:endParaRPr/>
          </a:p>
          <a:p>
            <a:pPr marL="285750" marR="0" lvl="0" indent="-285750" algn="l" rtl="0">
              <a:spcBef>
                <a:spcPct val="0"/>
              </a:spcBef>
              <a:spcAft>
                <a:spcPct val="0"/>
              </a:spcAft>
              <a:buClr>
                <a:schemeClr val="lt1"/>
              </a:buClr>
              <a:buSzPts val="2400"/>
              <a:buFont typeface="Arial"/>
              <a:buChar char="•"/>
            </a:pPr>
            <a:r>
              <a:rPr lang="tr-TR" sz="2400">
                <a:solidFill>
                  <a:schemeClr val="lt1"/>
                </a:solidFill>
                <a:latin typeface="Calibri"/>
                <a:ea typeface="Calibri"/>
                <a:cs typeface="Calibri"/>
                <a:sym typeface="Calibri"/>
              </a:rPr>
              <a:t>33 adet Veri tabanı aboneliği</a:t>
            </a:r>
            <a:endParaRPr sz="1400">
              <a:solidFill>
                <a:schemeClr val="lt1"/>
              </a:solidFill>
              <a:latin typeface="Calibri"/>
              <a:ea typeface="Calibri"/>
              <a:cs typeface="Calibri"/>
              <a:sym typeface="Calibri"/>
            </a:endParaRPr>
          </a:p>
          <a:p>
            <a:pPr marL="285750" marR="0" lvl="0" indent="-285750" algn="l" rtl="0">
              <a:spcBef>
                <a:spcPct val="0"/>
              </a:spcBef>
              <a:spcAft>
                <a:spcPct val="0"/>
              </a:spcAft>
              <a:buClr>
                <a:schemeClr val="lt1"/>
              </a:buClr>
              <a:buSzPts val="2400"/>
              <a:buFont typeface="Arial"/>
              <a:buChar char="•"/>
            </a:pPr>
            <a:r>
              <a:rPr lang="tr-TR" sz="2400">
                <a:solidFill>
                  <a:schemeClr val="lt1"/>
                </a:solidFill>
                <a:latin typeface="Calibri"/>
                <a:ea typeface="Calibri"/>
                <a:cs typeface="Calibri"/>
                <a:sym typeface="Calibri"/>
              </a:rPr>
              <a:t>45 adet basılı dergi aboneliği</a:t>
            </a:r>
            <a:endParaRPr/>
          </a:p>
          <a:p>
            <a:pPr marL="285750" marR="0" lvl="0" indent="-285750" algn="l" rtl="0">
              <a:spcBef>
                <a:spcPct val="0"/>
              </a:spcBef>
              <a:spcAft>
                <a:spcPct val="0"/>
              </a:spcAft>
              <a:buClr>
                <a:schemeClr val="lt1"/>
              </a:buClr>
              <a:buSzPts val="2400"/>
              <a:buFont typeface="Arial"/>
              <a:buChar char="•"/>
            </a:pPr>
            <a:r>
              <a:rPr lang="tr-TR" sz="2400">
                <a:solidFill>
                  <a:schemeClr val="lt1"/>
                </a:solidFill>
                <a:latin typeface="Calibri"/>
                <a:ea typeface="Calibri"/>
                <a:cs typeface="Calibri"/>
                <a:sym typeface="Calibri"/>
              </a:rPr>
              <a:t>6 milyondan fazla E-kaynak</a:t>
            </a:r>
            <a:endParaRPr/>
          </a:p>
          <a:p>
            <a:pPr marL="285750" marR="0" lvl="0" indent="-285750" algn="l" rtl="0">
              <a:spcBef>
                <a:spcPct val="0"/>
              </a:spcBef>
              <a:spcAft>
                <a:spcPct val="0"/>
              </a:spcAft>
              <a:buClr>
                <a:schemeClr val="lt1"/>
              </a:buClr>
              <a:buSzPts val="2400"/>
              <a:buFont typeface="Arial"/>
              <a:buChar char="•"/>
            </a:pPr>
            <a:r>
              <a:rPr lang="tr-TR" sz="2400">
                <a:solidFill>
                  <a:schemeClr val="lt1"/>
                </a:solidFill>
                <a:latin typeface="Calibri"/>
                <a:ea typeface="Calibri"/>
                <a:cs typeface="Calibri"/>
                <a:sym typeface="Calibri"/>
              </a:rPr>
              <a:t>Açık arşiv koleksiyonu</a:t>
            </a:r>
            <a:endParaRPr/>
          </a:p>
          <a:p>
            <a:pPr marL="285750" marR="0" lvl="0" indent="-285750" algn="l" rtl="0">
              <a:spcBef>
                <a:spcPct val="0"/>
              </a:spcBef>
              <a:spcAft>
                <a:spcPct val="0"/>
              </a:spcAft>
              <a:buClr>
                <a:schemeClr val="lt1"/>
              </a:buClr>
              <a:buSzPts val="2400"/>
              <a:buFont typeface="Arial"/>
              <a:buChar char="•"/>
            </a:pPr>
            <a:r>
              <a:rPr lang="tr-TR" sz="2400">
                <a:solidFill>
                  <a:schemeClr val="lt1"/>
                </a:solidFill>
                <a:latin typeface="Calibri"/>
                <a:ea typeface="Calibri"/>
                <a:cs typeface="Calibri"/>
                <a:sym typeface="Calibri"/>
              </a:rPr>
              <a:t>22 adet internet bağlantılı bilgisayar</a:t>
            </a:r>
            <a:endParaRPr sz="2000">
              <a:solidFill>
                <a:schemeClr val="lt1"/>
              </a:solidFill>
              <a:latin typeface="Calibri"/>
              <a:ea typeface="Calibri"/>
              <a:cs typeface="Calibri"/>
              <a:sym typeface="Calibri"/>
            </a:endParaRPr>
          </a:p>
          <a:p>
            <a:pPr marL="0" marR="0" lvl="0" indent="0" algn="l" rtl="0">
              <a:spcBef>
                <a:spcPct val="0"/>
              </a:spcBef>
              <a:spcAft>
                <a:spcPct val="0"/>
              </a:spcAft>
              <a:buNone/>
            </a:pPr>
            <a:endParaRPr sz="18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4593">
        <p14:ferris dir="l"/>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Click="0" advTm="24593">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2060"/>
            </a:gs>
            <a:gs pos="67000">
              <a:srgbClr val="002060"/>
            </a:gs>
            <a:gs pos="99000">
              <a:srgbClr val="ECEAD8"/>
            </a:gs>
            <a:gs pos="100000">
              <a:srgbClr val="000000">
                <a:alpha val="80784"/>
              </a:srgbClr>
            </a:gs>
          </a:gsLst>
          <a:path path="circle">
            <a:fillToRect l="50000" t="50000" r="50000" b="50000"/>
          </a:path>
        </a:gradFill>
        <a:effectLst/>
      </p:bgPr>
    </p:bg>
    <p:spTree>
      <p:nvGrpSpPr>
        <p:cNvPr id="1" name="Shape 417"/>
        <p:cNvGrpSpPr/>
        <p:nvPr/>
      </p:nvGrpSpPr>
      <p:grpSpPr>
        <a:xfrm>
          <a:off x="0" y="0"/>
          <a:ext cx="0" cy="0"/>
          <a:chOff x="0" y="0"/>
          <a:chExt cx="0" cy="0"/>
        </a:xfrm>
      </p:grpSpPr>
      <p:sp>
        <p:nvSpPr>
          <p:cNvPr id="418" name="Google Shape;418;p36"/>
          <p:cNvSpPr txBox="1"/>
          <p:nvPr/>
        </p:nvSpPr>
        <p:spPr>
          <a:xfrm>
            <a:off x="1117600" y="114553"/>
            <a:ext cx="9742311" cy="830997"/>
          </a:xfrm>
          <a:prstGeom prst="rect">
            <a:avLst/>
          </a:prstGeom>
          <a:no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sz="2400" b="1">
                <a:solidFill>
                  <a:schemeClr val="lt1"/>
                </a:solidFill>
                <a:latin typeface="Calibri"/>
                <a:ea typeface="Calibri"/>
                <a:cs typeface="Calibri"/>
                <a:sym typeface="Calibri"/>
              </a:rPr>
              <a:t>KÜTÜPHANE’de </a:t>
            </a:r>
            <a:endParaRPr/>
          </a:p>
          <a:p>
            <a:pPr marL="0" marR="0" lvl="0" indent="0" algn="ctr" rtl="0">
              <a:spcBef>
                <a:spcPct val="0"/>
              </a:spcBef>
              <a:spcAft>
                <a:spcPct val="0"/>
              </a:spcAft>
              <a:buNone/>
            </a:pPr>
            <a:r>
              <a:rPr lang="tr-TR" sz="2400" b="1">
                <a:solidFill>
                  <a:schemeClr val="lt1"/>
                </a:solidFill>
                <a:latin typeface="Calibri"/>
                <a:ea typeface="Calibri"/>
                <a:cs typeface="Calibri"/>
                <a:sym typeface="Calibri"/>
              </a:rPr>
              <a:t>Bölüm Öğrencilerimiz İçin Fırsatlar</a:t>
            </a:r>
            <a:endParaRPr/>
          </a:p>
        </p:txBody>
      </p:sp>
      <p:pic>
        <p:nvPicPr>
          <p:cNvPr id="419" name="Google Shape;419;p36"/>
          <p:cNvPicPr preferRelativeResize="0"/>
          <p:nvPr/>
        </p:nvPicPr>
        <p:blipFill>
          <a:blip r:embed="rId3">
            <a:alphaModFix/>
          </a:blip>
          <a:srcRect l="5413"/>
          <a:stretch>
            <a:fillRect/>
          </a:stretch>
        </p:blipFill>
        <p:spPr>
          <a:xfrm>
            <a:off x="1622206" y="3849510"/>
            <a:ext cx="3627127" cy="2876069"/>
          </a:xfrm>
          <a:prstGeom prst="rect">
            <a:avLst/>
          </a:prstGeom>
          <a:noFill/>
          <a:ln>
            <a:noFill/>
          </a:ln>
        </p:spPr>
      </p:pic>
      <p:pic>
        <p:nvPicPr>
          <p:cNvPr id="420" name="Google Shape;420;p36"/>
          <p:cNvPicPr preferRelativeResize="0"/>
          <p:nvPr/>
        </p:nvPicPr>
        <p:blipFill>
          <a:blip r:embed="rId4">
            <a:alphaModFix/>
          </a:blip>
          <a:stretch>
            <a:fillRect/>
          </a:stretch>
        </p:blipFill>
        <p:spPr>
          <a:xfrm>
            <a:off x="1238384" y="942728"/>
            <a:ext cx="4223114" cy="2813650"/>
          </a:xfrm>
          <a:prstGeom prst="rect">
            <a:avLst/>
          </a:prstGeom>
          <a:noFill/>
          <a:ln>
            <a:noFill/>
          </a:ln>
        </p:spPr>
      </p:pic>
      <p:pic>
        <p:nvPicPr>
          <p:cNvPr id="421" name="Google Shape;421;p36"/>
          <p:cNvPicPr preferRelativeResize="0"/>
          <p:nvPr/>
        </p:nvPicPr>
        <p:blipFill>
          <a:blip r:embed="rId5">
            <a:alphaModFix/>
          </a:blip>
          <a:stretch>
            <a:fillRect/>
          </a:stretch>
        </p:blipFill>
        <p:spPr>
          <a:xfrm>
            <a:off x="6049147" y="942728"/>
            <a:ext cx="4223115" cy="2813650"/>
          </a:xfrm>
          <a:prstGeom prst="rect">
            <a:avLst/>
          </a:prstGeom>
          <a:noFill/>
          <a:ln>
            <a:noFill/>
          </a:ln>
        </p:spPr>
      </p:pic>
      <p:pic>
        <p:nvPicPr>
          <p:cNvPr id="422" name="Google Shape;422;p36"/>
          <p:cNvPicPr preferRelativeResize="0"/>
          <p:nvPr/>
        </p:nvPicPr>
        <p:blipFill>
          <a:blip r:embed="rId6">
            <a:alphaModFix/>
          </a:blip>
          <a:srcRect t="30287"/>
          <a:stretch>
            <a:fillRect/>
          </a:stretch>
        </p:blipFill>
        <p:spPr>
          <a:xfrm>
            <a:off x="6049147" y="3849510"/>
            <a:ext cx="4223115" cy="279422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24593">
        <p14:ferris dir="l"/>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Click="0" advTm="24593">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805" y="12700"/>
            <a:ext cx="10563095" cy="6858000"/>
          </a:xfrm>
          <a:prstGeom prst="rect">
            <a:avLst/>
          </a:prstGeom>
        </p:spPr>
      </p:pic>
    </p:spTree>
    <p:extLst>
      <p:ext uri="{BB962C8B-B14F-4D97-AF65-F5344CB8AC3E}">
        <p14:creationId xmlns:p14="http://schemas.microsoft.com/office/powerpoint/2010/main" val="47280351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80" y="0"/>
            <a:ext cx="9619989" cy="6858000"/>
          </a:xfrm>
          <a:prstGeom prst="rect">
            <a:avLst/>
          </a:prstGeom>
        </p:spPr>
      </p:pic>
    </p:spTree>
    <p:extLst>
      <p:ext uri="{BB962C8B-B14F-4D97-AF65-F5344CB8AC3E}">
        <p14:creationId xmlns:p14="http://schemas.microsoft.com/office/powerpoint/2010/main" val="159915944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80" y="286602"/>
            <a:ext cx="9279775" cy="5918831"/>
          </a:xfrm>
          <a:prstGeom prst="rect">
            <a:avLst/>
          </a:prstGeom>
        </p:spPr>
      </p:pic>
    </p:spTree>
    <p:extLst>
      <p:ext uri="{BB962C8B-B14F-4D97-AF65-F5344CB8AC3E}">
        <p14:creationId xmlns:p14="http://schemas.microsoft.com/office/powerpoint/2010/main" val="19599658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2060"/>
            </a:gs>
            <a:gs pos="31000">
              <a:srgbClr val="002060"/>
            </a:gs>
            <a:gs pos="95000">
              <a:srgbClr val="ECEAD8"/>
            </a:gs>
            <a:gs pos="100000">
              <a:srgbClr val="000000">
                <a:alpha val="80784"/>
              </a:srgbClr>
            </a:gs>
          </a:gsLst>
          <a:path path="circle">
            <a:fillToRect l="50000" t="50000" r="50000" b="50000"/>
          </a:path>
        </a:gradFill>
        <a:effectLst/>
      </p:bgPr>
    </p:bg>
    <p:spTree>
      <p:nvGrpSpPr>
        <p:cNvPr id="1" name="Shape 137"/>
        <p:cNvGrpSpPr/>
        <p:nvPr/>
      </p:nvGrpSpPr>
      <p:grpSpPr>
        <a:xfrm>
          <a:off x="0" y="0"/>
          <a:ext cx="0" cy="0"/>
          <a:chOff x="0" y="0"/>
          <a:chExt cx="0" cy="0"/>
        </a:xfrm>
      </p:grpSpPr>
      <p:sp>
        <p:nvSpPr>
          <p:cNvPr id="138" name="Google Shape;138;p5"/>
          <p:cNvSpPr txBox="1"/>
          <p:nvPr/>
        </p:nvSpPr>
        <p:spPr>
          <a:xfrm>
            <a:off x="1339217" y="5830400"/>
            <a:ext cx="3019592" cy="523220"/>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sz="1400" b="1">
                <a:solidFill>
                  <a:srgbClr val="FFFFFF"/>
                </a:solidFill>
                <a:latin typeface="Calibri"/>
                <a:ea typeface="Calibri"/>
                <a:cs typeface="Calibri"/>
                <a:sym typeface="Calibri"/>
              </a:rPr>
              <a:t>Prof. Dr. Sevim ÇELİK</a:t>
            </a:r>
            <a:endParaRPr/>
          </a:p>
          <a:p>
            <a:pPr marL="0" marR="0" lvl="0" indent="0" algn="ctr" rtl="0">
              <a:spcBef>
                <a:spcPct val="0"/>
              </a:spcBef>
              <a:spcAft>
                <a:spcPct val="0"/>
              </a:spcAft>
              <a:buNone/>
            </a:pPr>
            <a:r>
              <a:rPr lang="tr-TR" sz="1400" b="1">
                <a:solidFill>
                  <a:srgbClr val="FFFFFF"/>
                </a:solidFill>
                <a:latin typeface="Calibri"/>
                <a:ea typeface="Calibri"/>
                <a:cs typeface="Calibri"/>
                <a:sym typeface="Calibri"/>
              </a:rPr>
              <a:t>Rektör Yardımcısı</a:t>
            </a:r>
            <a:endParaRPr/>
          </a:p>
        </p:txBody>
      </p:sp>
      <p:pic>
        <p:nvPicPr>
          <p:cNvPr id="139" name="Google Shape;139;p5"/>
          <p:cNvPicPr preferRelativeResize="0"/>
          <p:nvPr/>
        </p:nvPicPr>
        <p:blipFill>
          <a:blip r:embed="rId3">
            <a:alphaModFix/>
          </a:blip>
          <a:stretch>
            <a:fillRect/>
          </a:stretch>
        </p:blipFill>
        <p:spPr>
          <a:xfrm>
            <a:off x="4258717" y="732141"/>
            <a:ext cx="3824025" cy="2353246"/>
          </a:xfrm>
          <a:prstGeom prst="roundRect">
            <a:avLst>
              <a:gd name="adj" fmla="val 16667"/>
            </a:avLst>
          </a:prstGeom>
          <a:noFill/>
          <a:ln>
            <a:noFill/>
          </a:ln>
          <a:effectLst>
            <a:outerShdw blurRad="149987" dist="250190" dir="8460000" algn="ctr">
              <a:srgbClr val="000000">
                <a:alpha val="27843"/>
              </a:srgbClr>
            </a:outerShdw>
          </a:effectLst>
        </p:spPr>
      </p:pic>
      <p:sp>
        <p:nvSpPr>
          <p:cNvPr id="141" name="Google Shape;141;p5"/>
          <p:cNvSpPr txBox="1"/>
          <p:nvPr/>
        </p:nvSpPr>
        <p:spPr>
          <a:xfrm>
            <a:off x="4957063" y="3096339"/>
            <a:ext cx="2245659" cy="553998"/>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sz="1500" b="1">
                <a:solidFill>
                  <a:srgbClr val="FFFFFF"/>
                </a:solidFill>
                <a:latin typeface="Calibri"/>
                <a:ea typeface="Calibri"/>
                <a:cs typeface="Calibri"/>
                <a:sym typeface="Calibri"/>
              </a:rPr>
              <a:t>Prof. Dr. Orhan UZUN</a:t>
            </a:r>
            <a:endParaRPr/>
          </a:p>
          <a:p>
            <a:pPr marL="0" marR="0" lvl="0" indent="0" algn="ctr" rtl="0">
              <a:spcBef>
                <a:spcPct val="0"/>
              </a:spcBef>
              <a:spcAft>
                <a:spcPct val="0"/>
              </a:spcAft>
              <a:buNone/>
            </a:pPr>
            <a:r>
              <a:rPr lang="tr-TR" sz="1500">
                <a:solidFill>
                  <a:srgbClr val="FFFFFF"/>
                </a:solidFill>
                <a:latin typeface="Calibri"/>
                <a:ea typeface="Calibri"/>
                <a:cs typeface="Calibri"/>
                <a:sym typeface="Calibri"/>
              </a:rPr>
              <a:t>REKTÖR</a:t>
            </a:r>
            <a:endParaRPr sz="1500">
              <a:solidFill>
                <a:srgbClr val="FFFFFF"/>
              </a:solidFill>
              <a:latin typeface="Calibri"/>
              <a:ea typeface="Calibri"/>
              <a:cs typeface="Calibri"/>
              <a:sym typeface="Calibri"/>
            </a:endParaRPr>
          </a:p>
        </p:txBody>
      </p:sp>
      <p:pic>
        <p:nvPicPr>
          <p:cNvPr id="142" name="Google Shape;142;p5"/>
          <p:cNvPicPr preferRelativeResize="0"/>
          <p:nvPr/>
        </p:nvPicPr>
        <p:blipFill>
          <a:blip r:embed="rId4">
            <a:extLst>
              <a:ext uri="{28A0092B-C50C-407E-A947-70E740481C1C}">
                <a14:useLocalDpi xmlns:a14="http://schemas.microsoft.com/office/drawing/2010/main" val="0"/>
              </a:ext>
            </a:extLst>
          </a:blip>
          <a:stretch>
            <a:fillRect/>
          </a:stretch>
        </p:blipFill>
        <p:spPr>
          <a:xfrm>
            <a:off x="1339217" y="3373338"/>
            <a:ext cx="3361280" cy="2226699"/>
          </a:xfrm>
          <a:prstGeom prst="roundRect">
            <a:avLst>
              <a:gd name="adj" fmla="val 16667"/>
            </a:avLst>
          </a:prstGeom>
          <a:noFill/>
          <a:ln>
            <a:noFill/>
          </a:ln>
          <a:effectLst>
            <a:outerShdw blurRad="149987" dist="250190" dir="8460000" algn="ctr">
              <a:srgbClr val="000000">
                <a:alpha val="27843"/>
              </a:srgbClr>
            </a:outerShdw>
          </a:effectLst>
        </p:spPr>
      </p:pic>
      <p:sp>
        <p:nvSpPr>
          <p:cNvPr id="143" name="Google Shape;143;p5"/>
          <p:cNvSpPr/>
          <p:nvPr/>
        </p:nvSpPr>
        <p:spPr>
          <a:xfrm>
            <a:off x="2503305" y="212829"/>
            <a:ext cx="7068844" cy="523220"/>
          </a:xfrm>
          <a:prstGeom prst="rect">
            <a:avLst/>
          </a:prstGeom>
          <a:no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sz="2800" b="1">
                <a:solidFill>
                  <a:srgbClr val="FFFFFF"/>
                </a:solidFill>
                <a:latin typeface="Arial"/>
                <a:ea typeface="Arial"/>
                <a:cs typeface="Arial"/>
                <a:sym typeface="Arial"/>
              </a:rPr>
              <a:t>ÜNİVERSİTE YÖNETİMİ</a:t>
            </a:r>
            <a:endParaRPr/>
          </a:p>
        </p:txBody>
      </p:sp>
      <p:sp>
        <p:nvSpPr>
          <p:cNvPr id="11" name="Google Shape;138;p5"/>
          <p:cNvSpPr txBox="1"/>
          <p:nvPr/>
        </p:nvSpPr>
        <p:spPr>
          <a:xfrm>
            <a:off x="7373566" y="5868361"/>
            <a:ext cx="3019592" cy="523220"/>
          </a:xfrm>
          <a:prstGeom prst="rect">
            <a:avLst/>
          </a:prstGeom>
          <a:solidFill>
            <a:srgbClr val="002060"/>
          </a:solidFill>
          <a:ln>
            <a:noFill/>
          </a:ln>
        </p:spPr>
        <p:txBody>
          <a:bodyPr spcFirstLastPara="1" wrap="square" lIns="91425" tIns="45700" rIns="91425" bIns="45700" anchor="t" anchorCtr="0">
            <a:spAutoFit/>
          </a:bodyPr>
          <a:lstStyle/>
          <a:p>
            <a:pPr lvl="0" algn="ctr"/>
            <a:r>
              <a:rPr lang="tr-TR" b="1">
                <a:solidFill>
                  <a:srgbClr val="FFFFFF"/>
                </a:solidFill>
                <a:latin typeface="Calibri"/>
                <a:ea typeface="Calibri"/>
                <a:cs typeface="Calibri"/>
                <a:sym typeface="Calibri"/>
              </a:rPr>
              <a:t>Prof. Dr. Mehmet ZAHMAKIRAN</a:t>
            </a:r>
          </a:p>
          <a:p>
            <a:pPr lvl="0" algn="ctr"/>
            <a:r>
              <a:rPr lang="tr-TR" b="1">
                <a:solidFill>
                  <a:srgbClr val="FFFFFF"/>
                </a:solidFill>
                <a:latin typeface="Calibri"/>
                <a:ea typeface="Calibri"/>
                <a:cs typeface="Calibri"/>
                <a:sym typeface="Calibri"/>
              </a:rPr>
              <a:t>Rektör Yardımcısı</a:t>
            </a:r>
            <a:endParaRPr/>
          </a:p>
        </p:txBody>
      </p:sp>
      <p:pic>
        <p:nvPicPr>
          <p:cNvPr id="12" name="Google Shape;142;p5"/>
          <p:cNvPicPr preferRelativeResize="0"/>
          <p:nvPr/>
        </p:nvPicPr>
        <p:blipFill>
          <a:blip r:embed="rId5">
            <a:extLst>
              <a:ext uri="{28A0092B-C50C-407E-A947-70E740481C1C}">
                <a14:useLocalDpi xmlns:a14="http://schemas.microsoft.com/office/drawing/2010/main" val="0"/>
              </a:ext>
            </a:extLst>
          </a:blip>
          <a:stretch>
            <a:fillRect/>
          </a:stretch>
        </p:blipFill>
        <p:spPr>
          <a:xfrm>
            <a:off x="7202722" y="3453122"/>
            <a:ext cx="3361280" cy="2226698"/>
          </a:xfrm>
          <a:prstGeom prst="roundRect">
            <a:avLst>
              <a:gd name="adj" fmla="val 16667"/>
            </a:avLst>
          </a:prstGeom>
          <a:noFill/>
          <a:ln>
            <a:noFill/>
          </a:ln>
          <a:effectLst>
            <a:outerShdw blurRad="149987" dist="250190" dir="8460000" algn="ctr">
              <a:srgbClr val="000000">
                <a:alpha val="27843"/>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3" presetClass="exit" presetSubtype="32" fill="hold" nodeType="clickEffect">
                                  <p:stCondLst>
                                    <p:cond delay="0"/>
                                  </p:stCondLst>
                                  <p:childTnLst>
                                    <p:anim calcmode="lin" valueType="num">
                                      <p:cBhvr additive="base">
                                        <p:cTn id="6" dur="750"/>
                                        <p:tgtEl>
                                          <p:spTgt spid="143"/>
                                        </p:tgtEl>
                                        <p:attrNameLst>
                                          <p:attrName>ppt_w</p:attrName>
                                        </p:attrNameLst>
                                      </p:cBhvr>
                                      <p:tavLst>
                                        <p:tav tm="0">
                                          <p:val>
                                            <p:strVal val="#ppt_w"/>
                                          </p:val>
                                        </p:tav>
                                        <p:tav tm="100000">
                                          <p:val>
                                            <p:strVal val="0"/>
                                          </p:val>
                                        </p:tav>
                                      </p:tavLst>
                                    </p:anim>
                                    <p:anim calcmode="lin" valueType="num">
                                      <p:cBhvr additive="base">
                                        <p:cTn id="7" dur="750"/>
                                        <p:tgtEl>
                                          <p:spTgt spid="143"/>
                                        </p:tgtEl>
                                        <p:attrNameLst>
                                          <p:attrName>ppt_h</p:attrName>
                                        </p:attrNameLst>
                                      </p:cBhvr>
                                      <p:tavLst>
                                        <p:tav tm="0">
                                          <p:val>
                                            <p:strVal val="#ppt_h"/>
                                          </p:val>
                                        </p:tav>
                                        <p:tav tm="100000">
                                          <p:val>
                                            <p:strVal val="0"/>
                                          </p:val>
                                        </p:tav>
                                      </p:tavLst>
                                    </p:anim>
                                    <p:set>
                                      <p:cBhvr>
                                        <p:cTn id="8" dur="1" fill="hold">
                                          <p:stCondLst>
                                            <p:cond delay="750"/>
                                          </p:stCondLst>
                                        </p:cTn>
                                        <p:tgtEl>
                                          <p:spTgt spid="143"/>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after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139"/>
                                        </p:tgtEl>
                                        <p:attrNameLst>
                                          <p:attrName>style.visibility</p:attrName>
                                        </p:attrNameLst>
                                      </p:cBhvr>
                                      <p:to>
                                        <p:strVal val="visible"/>
                                      </p:to>
                                    </p:set>
                                    <p:animEffect transition="in" filter="fade">
                                      <p:cBhvr>
                                        <p:cTn id="13" dur="1000"/>
                                        <p:tgtEl>
                                          <p:spTgt spid="139"/>
                                        </p:tgtEl>
                                      </p:cBhvr>
                                    </p:animEffect>
                                  </p:childTnLst>
                                </p:cTn>
                              </p:par>
                              <p:par>
                                <p:cTn id="14" presetID="23" presetClass="entr" presetSubtype="16" fill="hold" nodeType="withEffect">
                                  <p:stCondLst>
                                    <p:cond delay="0"/>
                                  </p:stCondLst>
                                  <p:childTnLst>
                                    <p:set>
                                      <p:cBhvr>
                                        <p:cTn id="15" dur="1" fill="hold">
                                          <p:stCondLst>
                                            <p:cond delay="0"/>
                                          </p:stCondLst>
                                        </p:cTn>
                                        <p:tgtEl>
                                          <p:spTgt spid="141"/>
                                        </p:tgtEl>
                                        <p:attrNameLst>
                                          <p:attrName>style.visibility</p:attrName>
                                        </p:attrNameLst>
                                      </p:cBhvr>
                                      <p:to>
                                        <p:strVal val="visible"/>
                                      </p:to>
                                    </p:set>
                                    <p:anim calcmode="lin" valueType="num">
                                      <p:cBhvr additive="base">
                                        <p:cTn id="16" dur="500"/>
                                        <p:tgtEl>
                                          <p:spTgt spid="141"/>
                                        </p:tgtEl>
                                        <p:attrNameLst>
                                          <p:attrName>ppt_w</p:attrName>
                                        </p:attrNameLst>
                                      </p:cBhvr>
                                      <p:tavLst>
                                        <p:tav tm="0">
                                          <p:val>
                                            <p:strVal val="0"/>
                                          </p:val>
                                        </p:tav>
                                        <p:tav tm="100000">
                                          <p:val>
                                            <p:strVal val="#ppt_w"/>
                                          </p:val>
                                        </p:tav>
                                      </p:tavLst>
                                    </p:anim>
                                    <p:anim calcmode="lin" valueType="num">
                                      <p:cBhvr additive="base">
                                        <p:cTn id="17" dur="500"/>
                                        <p:tgtEl>
                                          <p:spTgt spid="141"/>
                                        </p:tgtEl>
                                        <p:attrNameLst>
                                          <p:attrName>ppt_h</p:attrName>
                                        </p:attrNameLst>
                                      </p:cBhvr>
                                      <p:tavLst>
                                        <p:tav tm="0">
                                          <p:val>
                                            <p:strVal val="0"/>
                                          </p:val>
                                        </p:tav>
                                        <p:tav tm="100000">
                                          <p:val>
                                            <p:strVal val="#ppt_h"/>
                                          </p:val>
                                        </p:tav>
                                      </p:tavLst>
                                    </p:anim>
                                  </p:childTnLst>
                                </p:cTn>
                              </p:par>
                              <p:par>
                                <p:cTn id="18" presetID="23" presetClass="entr" presetSubtype="16" fill="hold" nodeType="withEffect">
                                  <p:stCondLst>
                                    <p:cond delay="0"/>
                                  </p:stCondLst>
                                  <p:childTnLst>
                                    <p:set>
                                      <p:cBhvr>
                                        <p:cTn id="19" dur="1" fill="hold">
                                          <p:stCondLst>
                                            <p:cond delay="0"/>
                                          </p:stCondLst>
                                        </p:cTn>
                                        <p:tgtEl>
                                          <p:spTgt spid="142"/>
                                        </p:tgtEl>
                                        <p:attrNameLst>
                                          <p:attrName>style.visibility</p:attrName>
                                        </p:attrNameLst>
                                      </p:cBhvr>
                                      <p:to>
                                        <p:strVal val="visible"/>
                                      </p:to>
                                    </p:set>
                                    <p:anim calcmode="lin" valueType="num">
                                      <p:cBhvr additive="base">
                                        <p:cTn id="20" dur="500"/>
                                        <p:tgtEl>
                                          <p:spTgt spid="142"/>
                                        </p:tgtEl>
                                        <p:attrNameLst>
                                          <p:attrName>ppt_w</p:attrName>
                                        </p:attrNameLst>
                                      </p:cBhvr>
                                      <p:tavLst>
                                        <p:tav tm="0">
                                          <p:val>
                                            <p:strVal val="0"/>
                                          </p:val>
                                        </p:tav>
                                        <p:tav tm="100000">
                                          <p:val>
                                            <p:strVal val="#ppt_w"/>
                                          </p:val>
                                        </p:tav>
                                      </p:tavLst>
                                    </p:anim>
                                    <p:anim calcmode="lin" valueType="num">
                                      <p:cBhvr additive="base">
                                        <p:cTn id="21" dur="500"/>
                                        <p:tgtEl>
                                          <p:spTgt spid="142"/>
                                        </p:tgtEl>
                                        <p:attrNameLst>
                                          <p:attrName>ppt_h</p:attrName>
                                        </p:attrNameLst>
                                      </p:cBhvr>
                                      <p:tavLst>
                                        <p:tav tm="0">
                                          <p:val>
                                            <p:strVal val="0"/>
                                          </p:val>
                                        </p:tav>
                                        <p:tav tm="100000">
                                          <p:val>
                                            <p:strVal val="#ppt_h"/>
                                          </p:val>
                                        </p:tav>
                                      </p:tavLst>
                                    </p:anim>
                                  </p:childTnLst>
                                </p:cTn>
                              </p:par>
                              <p:par>
                                <p:cTn id="22" presetID="23" presetClass="entr" presetSubtype="16" fill="hold" nodeType="withEffect">
                                  <p:stCondLst>
                                    <p:cond delay="0"/>
                                  </p:stCondLst>
                                  <p:childTnLst>
                                    <p:set>
                                      <p:cBhvr>
                                        <p:cTn id="23" dur="1" fill="hold">
                                          <p:stCondLst>
                                            <p:cond delay="0"/>
                                          </p:stCondLst>
                                        </p:cTn>
                                        <p:tgtEl>
                                          <p:spTgt spid="138"/>
                                        </p:tgtEl>
                                        <p:attrNameLst>
                                          <p:attrName>style.visibility</p:attrName>
                                        </p:attrNameLst>
                                      </p:cBhvr>
                                      <p:to>
                                        <p:strVal val="visible"/>
                                      </p:to>
                                    </p:set>
                                    <p:anim calcmode="lin" valueType="num">
                                      <p:cBhvr additive="base">
                                        <p:cTn id="24" dur="500"/>
                                        <p:tgtEl>
                                          <p:spTgt spid="138"/>
                                        </p:tgtEl>
                                        <p:attrNameLst>
                                          <p:attrName>ppt_w</p:attrName>
                                        </p:attrNameLst>
                                      </p:cBhvr>
                                      <p:tavLst>
                                        <p:tav tm="0">
                                          <p:val>
                                            <p:strVal val="0"/>
                                          </p:val>
                                        </p:tav>
                                        <p:tav tm="100000">
                                          <p:val>
                                            <p:strVal val="#ppt_w"/>
                                          </p:val>
                                        </p:tav>
                                      </p:tavLst>
                                    </p:anim>
                                    <p:anim calcmode="lin" valueType="num">
                                      <p:cBhvr additive="base">
                                        <p:cTn id="25" dur="500"/>
                                        <p:tgtEl>
                                          <p:spTgt spid="138"/>
                                        </p:tgtEl>
                                        <p:attrNameLst>
                                          <p:attrName>ppt_h</p:attrName>
                                        </p:attrNameLst>
                                      </p:cBhvr>
                                      <p:tavLst>
                                        <p:tav tm="0">
                                          <p:val>
                                            <p:strVal val="0"/>
                                          </p:val>
                                        </p:tav>
                                        <p:tav tm="100000">
                                          <p:val>
                                            <p:strVal val="#ppt_h"/>
                                          </p:val>
                                        </p:tav>
                                      </p:tavLst>
                                    </p:anim>
                                  </p:childTnLst>
                                </p:cTn>
                              </p:par>
                              <p:par>
                                <p:cTn id="26" presetID="23"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p:tgtEl>
                                          <p:spTgt spid="12"/>
                                        </p:tgtEl>
                                        <p:attrNameLst>
                                          <p:attrName>ppt_w</p:attrName>
                                        </p:attrNameLst>
                                      </p:cBhvr>
                                      <p:tavLst>
                                        <p:tav tm="0">
                                          <p:val>
                                            <p:strVal val="0"/>
                                          </p:val>
                                        </p:tav>
                                        <p:tav tm="100000">
                                          <p:val>
                                            <p:strVal val="#ppt_w"/>
                                          </p:val>
                                        </p:tav>
                                      </p:tavLst>
                                    </p:anim>
                                    <p:anim calcmode="lin" valueType="num">
                                      <p:cBhvr additive="base">
                                        <p:cTn id="29" dur="500"/>
                                        <p:tgtEl>
                                          <p:spTgt spid="12"/>
                                        </p:tgtEl>
                                        <p:attrNameLst>
                                          <p:attrName>ppt_h</p:attrName>
                                        </p:attrNameLst>
                                      </p:cBhvr>
                                      <p:tavLst>
                                        <p:tav tm="0">
                                          <p:val>
                                            <p:strVal val="0"/>
                                          </p:val>
                                        </p:tav>
                                        <p:tav tm="100000">
                                          <p:val>
                                            <p:strVal val="#ppt_h"/>
                                          </p:val>
                                        </p:tav>
                                      </p:tavLst>
                                    </p:anim>
                                  </p:childTnLst>
                                </p:cTn>
                              </p:par>
                              <p:par>
                                <p:cTn id="30" presetID="2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p:tgtEl>
                                          <p:spTgt spid="11"/>
                                        </p:tgtEl>
                                        <p:attrNameLst>
                                          <p:attrName>ppt_w</p:attrName>
                                        </p:attrNameLst>
                                      </p:cBhvr>
                                      <p:tavLst>
                                        <p:tav tm="0">
                                          <p:val>
                                            <p:strVal val="0"/>
                                          </p:val>
                                        </p:tav>
                                        <p:tav tm="100000">
                                          <p:val>
                                            <p:strVal val="#ppt_w"/>
                                          </p:val>
                                        </p:tav>
                                      </p:tavLst>
                                    </p:anim>
                                    <p:anim calcmode="lin" valueType="num">
                                      <p:cBhvr additive="base">
                                        <p:cTn id="33" dur="500"/>
                                        <p:tgtEl>
                                          <p:spTgt spid="1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1890" y="1366549"/>
            <a:ext cx="5868219" cy="4124901"/>
          </a:xfrm>
          <a:prstGeom prst="rect">
            <a:avLst/>
          </a:prstGeom>
        </p:spPr>
      </p:pic>
    </p:spTree>
    <p:extLst>
      <p:ext uri="{BB962C8B-B14F-4D97-AF65-F5344CB8AC3E}">
        <p14:creationId xmlns:p14="http://schemas.microsoft.com/office/powerpoint/2010/main" val="195874291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0969" y="1380839"/>
            <a:ext cx="5630061" cy="4096322"/>
          </a:xfrm>
          <a:prstGeom prst="rect">
            <a:avLst/>
          </a:prstGeom>
        </p:spPr>
      </p:pic>
    </p:spTree>
    <p:extLst>
      <p:ext uri="{BB962C8B-B14F-4D97-AF65-F5344CB8AC3E}">
        <p14:creationId xmlns:p14="http://schemas.microsoft.com/office/powerpoint/2010/main" val="1246624374"/>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9548" y="1342734"/>
            <a:ext cx="5572903" cy="4172532"/>
          </a:xfrm>
          <a:prstGeom prst="rect">
            <a:avLst/>
          </a:prstGeom>
        </p:spPr>
      </p:pic>
    </p:spTree>
    <p:extLst>
      <p:ext uri="{BB962C8B-B14F-4D97-AF65-F5344CB8AC3E}">
        <p14:creationId xmlns:p14="http://schemas.microsoft.com/office/powerpoint/2010/main" val="35063355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101" y="1423707"/>
            <a:ext cx="5715798" cy="4010585"/>
          </a:xfrm>
          <a:prstGeom prst="rect">
            <a:avLst/>
          </a:prstGeom>
        </p:spPr>
      </p:pic>
    </p:spTree>
    <p:extLst>
      <p:ext uri="{BB962C8B-B14F-4D97-AF65-F5344CB8AC3E}">
        <p14:creationId xmlns:p14="http://schemas.microsoft.com/office/powerpoint/2010/main" val="158821601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5206" y="1314155"/>
            <a:ext cx="6001588" cy="4229690"/>
          </a:xfrm>
          <a:prstGeom prst="rect">
            <a:avLst/>
          </a:prstGeom>
        </p:spPr>
      </p:pic>
    </p:spTree>
    <p:extLst>
      <p:ext uri="{BB962C8B-B14F-4D97-AF65-F5344CB8AC3E}">
        <p14:creationId xmlns:p14="http://schemas.microsoft.com/office/powerpoint/2010/main" val="419375074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1390" y="1352260"/>
            <a:ext cx="6049219" cy="4153480"/>
          </a:xfrm>
          <a:prstGeom prst="rect">
            <a:avLst/>
          </a:prstGeom>
        </p:spPr>
      </p:pic>
    </p:spTree>
    <p:extLst>
      <p:ext uri="{BB962C8B-B14F-4D97-AF65-F5344CB8AC3E}">
        <p14:creationId xmlns:p14="http://schemas.microsoft.com/office/powerpoint/2010/main" val="331579262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4259" y="1328444"/>
            <a:ext cx="5963482" cy="4201111"/>
          </a:xfrm>
          <a:prstGeom prst="rect">
            <a:avLst/>
          </a:prstGeom>
        </p:spPr>
      </p:pic>
    </p:spTree>
    <p:extLst>
      <p:ext uri="{BB962C8B-B14F-4D97-AF65-F5344CB8AC3E}">
        <p14:creationId xmlns:p14="http://schemas.microsoft.com/office/powerpoint/2010/main" val="335832520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1390" y="1290339"/>
            <a:ext cx="6049219" cy="4277322"/>
          </a:xfrm>
          <a:prstGeom prst="rect">
            <a:avLst/>
          </a:prstGeom>
        </p:spPr>
      </p:pic>
    </p:spTree>
    <p:extLst>
      <p:ext uri="{BB962C8B-B14F-4D97-AF65-F5344CB8AC3E}">
        <p14:creationId xmlns:p14="http://schemas.microsoft.com/office/powerpoint/2010/main" val="419021418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8048" y="1295102"/>
            <a:ext cx="6115904" cy="4267796"/>
          </a:xfrm>
          <a:prstGeom prst="rect">
            <a:avLst/>
          </a:prstGeom>
        </p:spPr>
      </p:pic>
    </p:spTree>
    <p:extLst>
      <p:ext uri="{BB962C8B-B14F-4D97-AF65-F5344CB8AC3E}">
        <p14:creationId xmlns:p14="http://schemas.microsoft.com/office/powerpoint/2010/main" val="242516675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095" y="166255"/>
            <a:ext cx="11156020" cy="6093370"/>
          </a:xfrm>
          <a:prstGeom prst="rect">
            <a:avLst/>
          </a:prstGeom>
        </p:spPr>
      </p:pic>
    </p:spTree>
    <p:extLst>
      <p:ext uri="{BB962C8B-B14F-4D97-AF65-F5344CB8AC3E}">
        <p14:creationId xmlns:p14="http://schemas.microsoft.com/office/powerpoint/2010/main" val="137766064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2060"/>
            </a:gs>
            <a:gs pos="67000">
              <a:srgbClr val="002060"/>
            </a:gs>
            <a:gs pos="99000">
              <a:srgbClr val="ECEAD8"/>
            </a:gs>
            <a:gs pos="100000">
              <a:srgbClr val="000000">
                <a:alpha val="80784"/>
              </a:srgbClr>
            </a:gs>
          </a:gsLst>
          <a:path path="circle">
            <a:fillToRect l="50000" t="50000" r="50000" b="50000"/>
          </a:path>
        </a:gradFill>
        <a:effectLst/>
      </p:bgPr>
    </p:bg>
    <p:spTree>
      <p:nvGrpSpPr>
        <p:cNvPr id="1" name="Shape 151"/>
        <p:cNvGrpSpPr/>
        <p:nvPr/>
      </p:nvGrpSpPr>
      <p:grpSpPr>
        <a:xfrm>
          <a:off x="0" y="0"/>
          <a:ext cx="0" cy="0"/>
          <a:chOff x="0" y="0"/>
          <a:chExt cx="0" cy="0"/>
        </a:xfrm>
      </p:grpSpPr>
      <p:sp>
        <p:nvSpPr>
          <p:cNvPr id="152" name="Google Shape;152;p6"/>
          <p:cNvSpPr txBox="1"/>
          <p:nvPr/>
        </p:nvSpPr>
        <p:spPr>
          <a:xfrm>
            <a:off x="2201330" y="149671"/>
            <a:ext cx="7789333" cy="400110"/>
          </a:xfrm>
          <a:prstGeom prst="rect">
            <a:avLst/>
          </a:prstGeom>
          <a:no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sz="2000" b="1">
                <a:solidFill>
                  <a:schemeClr val="lt1"/>
                </a:solidFill>
                <a:latin typeface="Calibri"/>
                <a:ea typeface="Calibri"/>
                <a:cs typeface="Calibri"/>
                <a:sym typeface="Calibri"/>
              </a:rPr>
              <a:t>ÜNİVERSİTEMİZ AKADEMİK BİRİMLER</a:t>
            </a:r>
            <a:endParaRPr sz="2000" b="1">
              <a:solidFill>
                <a:schemeClr val="lt1"/>
              </a:solidFill>
              <a:latin typeface="Calibri"/>
              <a:ea typeface="Calibri"/>
              <a:cs typeface="Calibri"/>
              <a:sym typeface="Calibri"/>
            </a:endParaRPr>
          </a:p>
        </p:txBody>
      </p:sp>
      <p:pic>
        <p:nvPicPr>
          <p:cNvPr id="153" name="Google Shape;153;p6"/>
          <p:cNvPicPr preferRelativeResize="0"/>
          <p:nvPr/>
        </p:nvPicPr>
        <p:blipFill>
          <a:blip r:embed="rId3">
            <a:alphaModFix/>
          </a:blip>
          <a:srcRect l="24083" t="27494" r="23835" b="27072"/>
          <a:stretch>
            <a:fillRect/>
          </a:stretch>
        </p:blipFill>
        <p:spPr>
          <a:xfrm>
            <a:off x="1354665" y="549781"/>
            <a:ext cx="3584751" cy="2735286"/>
          </a:xfrm>
          <a:prstGeom prst="rect">
            <a:avLst/>
          </a:prstGeom>
          <a:noFill/>
          <a:ln>
            <a:noFill/>
          </a:ln>
        </p:spPr>
      </p:pic>
      <p:pic>
        <p:nvPicPr>
          <p:cNvPr id="154" name="Google Shape;154;p6"/>
          <p:cNvPicPr preferRelativeResize="0"/>
          <p:nvPr/>
        </p:nvPicPr>
        <p:blipFill>
          <a:blip r:embed="rId4">
            <a:alphaModFix/>
          </a:blip>
          <a:srcRect l="23409" t="35880" r="22248" b="37210"/>
          <a:stretch>
            <a:fillRect/>
          </a:stretch>
        </p:blipFill>
        <p:spPr>
          <a:xfrm>
            <a:off x="6190906" y="531344"/>
            <a:ext cx="3437621" cy="1489022"/>
          </a:xfrm>
          <a:prstGeom prst="rect">
            <a:avLst/>
          </a:prstGeom>
          <a:noFill/>
          <a:ln>
            <a:noFill/>
          </a:ln>
        </p:spPr>
      </p:pic>
      <p:pic>
        <p:nvPicPr>
          <p:cNvPr id="155" name="Google Shape;155;p6"/>
          <p:cNvPicPr preferRelativeResize="0"/>
          <p:nvPr/>
        </p:nvPicPr>
        <p:blipFill>
          <a:blip r:embed="rId5">
            <a:alphaModFix/>
          </a:blip>
          <a:srcRect l="21521" t="36877" r="21520" b="43190"/>
          <a:stretch>
            <a:fillRect/>
          </a:stretch>
        </p:blipFill>
        <p:spPr>
          <a:xfrm>
            <a:off x="6497679" y="2076082"/>
            <a:ext cx="2824074" cy="898504"/>
          </a:xfrm>
          <a:prstGeom prst="rect">
            <a:avLst/>
          </a:prstGeom>
          <a:noFill/>
          <a:ln>
            <a:noFill/>
          </a:ln>
        </p:spPr>
      </p:pic>
      <p:pic>
        <p:nvPicPr>
          <p:cNvPr id="156" name="Google Shape;156;p6"/>
          <p:cNvPicPr preferRelativeResize="0"/>
          <p:nvPr/>
        </p:nvPicPr>
        <p:blipFill>
          <a:blip r:embed="rId6">
            <a:alphaModFix/>
          </a:blip>
          <a:srcRect l="15214" t="19859" r="12660" b="17860"/>
          <a:stretch>
            <a:fillRect/>
          </a:stretch>
        </p:blipFill>
        <p:spPr>
          <a:xfrm>
            <a:off x="5754462" y="3038940"/>
            <a:ext cx="4310508" cy="3255811"/>
          </a:xfrm>
          <a:prstGeom prst="rect">
            <a:avLst/>
          </a:prstGeom>
          <a:noFill/>
          <a:ln>
            <a:noFill/>
          </a:ln>
        </p:spPr>
      </p:pic>
      <p:pic>
        <p:nvPicPr>
          <p:cNvPr id="157" name="Google Shape;157;p6"/>
          <p:cNvPicPr preferRelativeResize="0"/>
          <p:nvPr/>
        </p:nvPicPr>
        <p:blipFill>
          <a:blip r:embed="rId7">
            <a:alphaModFix/>
          </a:blip>
          <a:srcRect l="6385" t="25051" r="49112" b="24948"/>
          <a:stretch>
            <a:fillRect/>
          </a:stretch>
        </p:blipFill>
        <p:spPr>
          <a:xfrm>
            <a:off x="2336800" y="3485307"/>
            <a:ext cx="2404533" cy="23630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24593">
        <p14:ferris dir="l"/>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Click="0" advTm="24593">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70" y="1042654"/>
            <a:ext cx="11888859" cy="4772691"/>
          </a:xfrm>
          <a:prstGeom prst="rect">
            <a:avLst/>
          </a:prstGeom>
        </p:spPr>
      </p:pic>
    </p:spTree>
    <p:extLst>
      <p:ext uri="{BB962C8B-B14F-4D97-AF65-F5344CB8AC3E}">
        <p14:creationId xmlns:p14="http://schemas.microsoft.com/office/powerpoint/2010/main" val="21061878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807" y="942628"/>
            <a:ext cx="11898385" cy="4972744"/>
          </a:xfrm>
          <a:prstGeom prst="rect">
            <a:avLst/>
          </a:prstGeom>
        </p:spPr>
      </p:pic>
    </p:spTree>
    <p:extLst>
      <p:ext uri="{BB962C8B-B14F-4D97-AF65-F5344CB8AC3E}">
        <p14:creationId xmlns:p14="http://schemas.microsoft.com/office/powerpoint/2010/main" val="371966241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2467" y="428206"/>
            <a:ext cx="8707065" cy="6001588"/>
          </a:xfrm>
          <a:prstGeom prst="rect">
            <a:avLst/>
          </a:prstGeom>
        </p:spPr>
      </p:pic>
    </p:spTree>
    <p:extLst>
      <p:ext uri="{BB962C8B-B14F-4D97-AF65-F5344CB8AC3E}">
        <p14:creationId xmlns:p14="http://schemas.microsoft.com/office/powerpoint/2010/main" val="1354199019"/>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3415" y="423443"/>
            <a:ext cx="8745170" cy="6011114"/>
          </a:xfrm>
          <a:prstGeom prst="rect">
            <a:avLst/>
          </a:prstGeom>
        </p:spPr>
      </p:pic>
    </p:spTree>
    <p:extLst>
      <p:ext uri="{BB962C8B-B14F-4D97-AF65-F5344CB8AC3E}">
        <p14:creationId xmlns:p14="http://schemas.microsoft.com/office/powerpoint/2010/main" val="353711806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887" y="556811"/>
            <a:ext cx="10936226" cy="5744377"/>
          </a:xfrm>
          <a:prstGeom prst="rect">
            <a:avLst/>
          </a:prstGeom>
        </p:spPr>
      </p:pic>
    </p:spTree>
    <p:extLst>
      <p:ext uri="{BB962C8B-B14F-4D97-AF65-F5344CB8AC3E}">
        <p14:creationId xmlns:p14="http://schemas.microsoft.com/office/powerpoint/2010/main" val="2059939344"/>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597" y="413916"/>
            <a:ext cx="10964805" cy="6030167"/>
          </a:xfrm>
          <a:prstGeom prst="rect">
            <a:avLst/>
          </a:prstGeom>
        </p:spPr>
      </p:pic>
    </p:spTree>
    <p:extLst>
      <p:ext uri="{BB962C8B-B14F-4D97-AF65-F5344CB8AC3E}">
        <p14:creationId xmlns:p14="http://schemas.microsoft.com/office/powerpoint/2010/main" val="416232718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702" y="390101"/>
            <a:ext cx="10888595" cy="6077798"/>
          </a:xfrm>
          <a:prstGeom prst="rect">
            <a:avLst/>
          </a:prstGeom>
        </p:spPr>
      </p:pic>
    </p:spTree>
    <p:extLst>
      <p:ext uri="{BB962C8B-B14F-4D97-AF65-F5344CB8AC3E}">
        <p14:creationId xmlns:p14="http://schemas.microsoft.com/office/powerpoint/2010/main" val="3330986502"/>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597" y="456785"/>
            <a:ext cx="10602805" cy="5944430"/>
          </a:xfrm>
          <a:prstGeom prst="rect">
            <a:avLst/>
          </a:prstGeom>
        </p:spPr>
      </p:pic>
    </p:spTree>
    <p:extLst>
      <p:ext uri="{BB962C8B-B14F-4D97-AF65-F5344CB8AC3E}">
        <p14:creationId xmlns:p14="http://schemas.microsoft.com/office/powerpoint/2010/main" val="22407037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597" y="413916"/>
            <a:ext cx="10964805" cy="6030167"/>
          </a:xfrm>
          <a:prstGeom prst="rect">
            <a:avLst/>
          </a:prstGeom>
        </p:spPr>
      </p:pic>
    </p:spTree>
    <p:extLst>
      <p:ext uri="{BB962C8B-B14F-4D97-AF65-F5344CB8AC3E}">
        <p14:creationId xmlns:p14="http://schemas.microsoft.com/office/powerpoint/2010/main" val="2289620170"/>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702" y="390101"/>
            <a:ext cx="10888595" cy="6077798"/>
          </a:xfrm>
          <a:prstGeom prst="rect">
            <a:avLst/>
          </a:prstGeom>
        </p:spPr>
      </p:pic>
    </p:spTree>
    <p:extLst>
      <p:ext uri="{BB962C8B-B14F-4D97-AF65-F5344CB8AC3E}">
        <p14:creationId xmlns:p14="http://schemas.microsoft.com/office/powerpoint/2010/main" val="52905343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2060"/>
            </a:gs>
            <a:gs pos="67000">
              <a:srgbClr val="002060"/>
            </a:gs>
            <a:gs pos="99000">
              <a:srgbClr val="ECEAD8"/>
            </a:gs>
            <a:gs pos="100000">
              <a:srgbClr val="000000">
                <a:alpha val="80784"/>
              </a:srgbClr>
            </a:gs>
          </a:gsLst>
          <a:path path="circle">
            <a:fillToRect l="50000" t="50000" r="50000" b="50000"/>
          </a:path>
        </a:gradFill>
        <a:effectLst/>
      </p:bgPr>
    </p:bg>
    <p:spTree>
      <p:nvGrpSpPr>
        <p:cNvPr id="1" name="Shape 162"/>
        <p:cNvGrpSpPr/>
        <p:nvPr/>
      </p:nvGrpSpPr>
      <p:grpSpPr>
        <a:xfrm>
          <a:off x="0" y="0"/>
          <a:ext cx="0" cy="0"/>
          <a:chOff x="0" y="0"/>
          <a:chExt cx="0" cy="0"/>
        </a:xfrm>
      </p:grpSpPr>
      <p:sp>
        <p:nvSpPr>
          <p:cNvPr id="163" name="Google Shape;163;p7"/>
          <p:cNvSpPr txBox="1"/>
          <p:nvPr/>
        </p:nvSpPr>
        <p:spPr>
          <a:xfrm>
            <a:off x="2201332" y="756356"/>
            <a:ext cx="7789333" cy="400110"/>
          </a:xfrm>
          <a:prstGeom prst="rect">
            <a:avLst/>
          </a:prstGeom>
          <a:no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sz="2000" b="1">
                <a:solidFill>
                  <a:schemeClr val="lt1"/>
                </a:solidFill>
                <a:latin typeface="Calibri"/>
                <a:ea typeface="Calibri"/>
                <a:cs typeface="Calibri"/>
                <a:sym typeface="Calibri"/>
              </a:rPr>
              <a:t>ÜNİVERSİTEMİZ İDARİ BİRİMLER</a:t>
            </a:r>
            <a:endParaRPr sz="2000" b="1">
              <a:solidFill>
                <a:schemeClr val="lt1"/>
              </a:solidFill>
              <a:latin typeface="Calibri"/>
              <a:ea typeface="Calibri"/>
              <a:cs typeface="Calibri"/>
              <a:sym typeface="Calibri"/>
            </a:endParaRPr>
          </a:p>
        </p:txBody>
      </p:sp>
      <p:pic>
        <p:nvPicPr>
          <p:cNvPr id="164" name="Google Shape;164;p7"/>
          <p:cNvPicPr preferRelativeResize="0"/>
          <p:nvPr/>
        </p:nvPicPr>
        <p:blipFill>
          <a:blip r:embed="rId3">
            <a:alphaModFix/>
          </a:blip>
          <a:stretch>
            <a:fillRect/>
          </a:stretch>
        </p:blipFill>
        <p:spPr>
          <a:xfrm>
            <a:off x="1652587" y="1428750"/>
            <a:ext cx="8886825" cy="4000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24593">
        <p14:ferris dir="l"/>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Click="0" advTm="24593">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597" y="456785"/>
            <a:ext cx="10602805" cy="5944430"/>
          </a:xfrm>
          <a:prstGeom prst="rect">
            <a:avLst/>
          </a:prstGeom>
        </p:spPr>
      </p:pic>
    </p:spTree>
    <p:extLst>
      <p:ext uri="{BB962C8B-B14F-4D97-AF65-F5344CB8AC3E}">
        <p14:creationId xmlns:p14="http://schemas.microsoft.com/office/powerpoint/2010/main" val="4288624747"/>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308" y="466311"/>
            <a:ext cx="10993384" cy="5925377"/>
          </a:xfrm>
          <a:prstGeom prst="rect">
            <a:avLst/>
          </a:prstGeom>
        </p:spPr>
      </p:pic>
    </p:spTree>
    <p:extLst>
      <p:ext uri="{BB962C8B-B14F-4D97-AF65-F5344CB8AC3E}">
        <p14:creationId xmlns:p14="http://schemas.microsoft.com/office/powerpoint/2010/main" val="2873139418"/>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360" y="452022"/>
            <a:ext cx="10955279" cy="5953956"/>
          </a:xfrm>
          <a:prstGeom prst="rect">
            <a:avLst/>
          </a:prstGeom>
        </p:spPr>
      </p:pic>
    </p:spTree>
    <p:extLst>
      <p:ext uri="{BB962C8B-B14F-4D97-AF65-F5344CB8AC3E}">
        <p14:creationId xmlns:p14="http://schemas.microsoft.com/office/powerpoint/2010/main" val="1458755353"/>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308" y="642548"/>
            <a:ext cx="10993384" cy="5572903"/>
          </a:xfrm>
          <a:prstGeom prst="rect">
            <a:avLst/>
          </a:prstGeom>
        </p:spPr>
      </p:pic>
    </p:spTree>
    <p:extLst>
      <p:ext uri="{BB962C8B-B14F-4D97-AF65-F5344CB8AC3E}">
        <p14:creationId xmlns:p14="http://schemas.microsoft.com/office/powerpoint/2010/main" val="3273582179"/>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018" y="437732"/>
            <a:ext cx="11021963" cy="5982535"/>
          </a:xfrm>
          <a:prstGeom prst="rect">
            <a:avLst/>
          </a:prstGeom>
        </p:spPr>
      </p:pic>
    </p:spTree>
    <p:extLst>
      <p:ext uri="{BB962C8B-B14F-4D97-AF65-F5344CB8AC3E}">
        <p14:creationId xmlns:p14="http://schemas.microsoft.com/office/powerpoint/2010/main" val="95899082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123" y="461548"/>
            <a:ext cx="10945753" cy="5934903"/>
          </a:xfrm>
          <a:prstGeom prst="rect">
            <a:avLst/>
          </a:prstGeom>
        </p:spPr>
      </p:pic>
    </p:spTree>
    <p:extLst>
      <p:ext uri="{BB962C8B-B14F-4D97-AF65-F5344CB8AC3E}">
        <p14:creationId xmlns:p14="http://schemas.microsoft.com/office/powerpoint/2010/main" val="105516164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466" y="504417"/>
            <a:ext cx="10879068" cy="5849166"/>
          </a:xfrm>
          <a:prstGeom prst="rect">
            <a:avLst/>
          </a:prstGeom>
        </p:spPr>
      </p:pic>
    </p:spTree>
    <p:extLst>
      <p:ext uri="{BB962C8B-B14F-4D97-AF65-F5344CB8AC3E}">
        <p14:creationId xmlns:p14="http://schemas.microsoft.com/office/powerpoint/2010/main" val="10473795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571" y="532996"/>
            <a:ext cx="10802858" cy="5792008"/>
          </a:xfrm>
          <a:prstGeom prst="rect">
            <a:avLst/>
          </a:prstGeom>
        </p:spPr>
      </p:pic>
    </p:spTree>
    <p:extLst>
      <p:ext uri="{BB962C8B-B14F-4D97-AF65-F5344CB8AC3E}">
        <p14:creationId xmlns:p14="http://schemas.microsoft.com/office/powerpoint/2010/main" val="3338728219"/>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808" y="499653"/>
            <a:ext cx="10812384" cy="5858693"/>
          </a:xfrm>
          <a:prstGeom prst="rect">
            <a:avLst/>
          </a:prstGeom>
        </p:spPr>
      </p:pic>
    </p:spTree>
    <p:extLst>
      <p:ext uri="{BB962C8B-B14F-4D97-AF65-F5344CB8AC3E}">
        <p14:creationId xmlns:p14="http://schemas.microsoft.com/office/powerpoint/2010/main" val="317468740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860" y="561575"/>
            <a:ext cx="10774279" cy="5734850"/>
          </a:xfrm>
          <a:prstGeom prst="rect">
            <a:avLst/>
          </a:prstGeom>
        </p:spPr>
      </p:pic>
    </p:spTree>
    <p:extLst>
      <p:ext uri="{BB962C8B-B14F-4D97-AF65-F5344CB8AC3E}">
        <p14:creationId xmlns:p14="http://schemas.microsoft.com/office/powerpoint/2010/main" val="392916005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2060"/>
            </a:gs>
            <a:gs pos="67000">
              <a:srgbClr val="002060"/>
            </a:gs>
            <a:gs pos="99000">
              <a:srgbClr val="ECEAD8"/>
            </a:gs>
            <a:gs pos="100000">
              <a:srgbClr val="000000">
                <a:alpha val="80784"/>
              </a:srgbClr>
            </a:gs>
          </a:gsLst>
          <a:path path="circle">
            <a:fillToRect l="50000" t="50000" r="50000" b="50000"/>
          </a:path>
        </a:gradFill>
        <a:effectLst/>
      </p:bgPr>
    </p:bg>
    <p:spTree>
      <p:nvGrpSpPr>
        <p:cNvPr id="1" name="Shape 169"/>
        <p:cNvGrpSpPr/>
        <p:nvPr/>
      </p:nvGrpSpPr>
      <p:grpSpPr>
        <a:xfrm>
          <a:off x="0" y="0"/>
          <a:ext cx="0" cy="0"/>
          <a:chOff x="0" y="0"/>
          <a:chExt cx="0" cy="0"/>
        </a:xfrm>
      </p:grpSpPr>
      <p:sp>
        <p:nvSpPr>
          <p:cNvPr id="170" name="Google Shape;170;p8"/>
          <p:cNvSpPr txBox="1"/>
          <p:nvPr/>
        </p:nvSpPr>
        <p:spPr>
          <a:xfrm>
            <a:off x="1117600" y="-12584"/>
            <a:ext cx="10126132" cy="584775"/>
          </a:xfrm>
          <a:prstGeom prst="rect">
            <a:avLst/>
          </a:prstGeom>
          <a:no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sz="3200" b="1">
                <a:solidFill>
                  <a:schemeClr val="lt1"/>
                </a:solidFill>
                <a:latin typeface="Calibri"/>
                <a:ea typeface="Calibri"/>
                <a:cs typeface="Calibri"/>
                <a:sym typeface="Calibri"/>
              </a:rPr>
              <a:t>ÜNİVERSİTEMİZİN SOSYAL MEDYA HESAPLARI</a:t>
            </a:r>
            <a:endParaRPr sz="3200" b="1">
              <a:solidFill>
                <a:schemeClr val="lt1"/>
              </a:solidFill>
              <a:latin typeface="Calibri"/>
              <a:ea typeface="Calibri"/>
              <a:cs typeface="Calibri"/>
              <a:sym typeface="Calibri"/>
            </a:endParaRPr>
          </a:p>
        </p:txBody>
      </p:sp>
      <p:pic>
        <p:nvPicPr>
          <p:cNvPr id="171" name="Google Shape;171;p8"/>
          <p:cNvPicPr preferRelativeResize="0"/>
          <p:nvPr/>
        </p:nvPicPr>
        <p:blipFill>
          <a:blip r:embed="rId3">
            <a:alphaModFix/>
          </a:blip>
          <a:srcRect l="44088" t="56758" r="32369" b="16500"/>
          <a:stretch>
            <a:fillRect/>
          </a:stretch>
        </p:blipFill>
        <p:spPr>
          <a:xfrm>
            <a:off x="9877776" y="5617009"/>
            <a:ext cx="1241778" cy="530577"/>
          </a:xfrm>
          <a:prstGeom prst="rect">
            <a:avLst/>
          </a:prstGeom>
          <a:noFill/>
          <a:ln>
            <a:noFill/>
          </a:ln>
        </p:spPr>
      </p:pic>
      <p:pic>
        <p:nvPicPr>
          <p:cNvPr id="172" name="Google Shape;172;p8"/>
          <p:cNvPicPr preferRelativeResize="0"/>
          <p:nvPr/>
        </p:nvPicPr>
        <p:blipFill>
          <a:blip r:embed="rId4">
            <a:alphaModFix/>
          </a:blip>
          <a:stretch>
            <a:fillRect/>
          </a:stretch>
        </p:blipFill>
        <p:spPr>
          <a:xfrm>
            <a:off x="838109" y="572191"/>
            <a:ext cx="3443289" cy="3162668"/>
          </a:xfrm>
          <a:prstGeom prst="rect">
            <a:avLst/>
          </a:prstGeom>
          <a:noFill/>
          <a:ln>
            <a:noFill/>
          </a:ln>
        </p:spPr>
      </p:pic>
      <p:pic>
        <p:nvPicPr>
          <p:cNvPr id="173" name="Google Shape;173;p8"/>
          <p:cNvPicPr preferRelativeResize="0"/>
          <p:nvPr/>
        </p:nvPicPr>
        <p:blipFill>
          <a:blip r:embed="rId5">
            <a:alphaModFix/>
          </a:blip>
          <a:stretch>
            <a:fillRect/>
          </a:stretch>
        </p:blipFill>
        <p:spPr>
          <a:xfrm>
            <a:off x="838109" y="3774971"/>
            <a:ext cx="5122424" cy="2517983"/>
          </a:xfrm>
          <a:prstGeom prst="rect">
            <a:avLst/>
          </a:prstGeom>
          <a:noFill/>
          <a:ln>
            <a:noFill/>
          </a:ln>
        </p:spPr>
      </p:pic>
      <p:pic>
        <p:nvPicPr>
          <p:cNvPr id="174" name="Google Shape;174;p8"/>
          <p:cNvPicPr preferRelativeResize="0"/>
          <p:nvPr/>
        </p:nvPicPr>
        <p:blipFill>
          <a:blip r:embed="rId6">
            <a:alphaModFix/>
          </a:blip>
          <a:stretch>
            <a:fillRect/>
          </a:stretch>
        </p:blipFill>
        <p:spPr>
          <a:xfrm>
            <a:off x="5960533" y="555030"/>
            <a:ext cx="4682392" cy="3162668"/>
          </a:xfrm>
          <a:prstGeom prst="rect">
            <a:avLst/>
          </a:prstGeom>
          <a:noFill/>
          <a:ln>
            <a:noFill/>
          </a:ln>
        </p:spPr>
      </p:pic>
      <p:pic>
        <p:nvPicPr>
          <p:cNvPr id="175" name="Google Shape;175;p8"/>
          <p:cNvPicPr preferRelativeResize="0"/>
          <p:nvPr/>
        </p:nvPicPr>
        <p:blipFill>
          <a:blip r:embed="rId7">
            <a:alphaModFix/>
          </a:blip>
          <a:stretch>
            <a:fillRect/>
          </a:stretch>
        </p:blipFill>
        <p:spPr>
          <a:xfrm>
            <a:off x="6235330" y="3788719"/>
            <a:ext cx="2685714" cy="2500825"/>
          </a:xfrm>
          <a:prstGeom prst="rect">
            <a:avLst/>
          </a:prstGeom>
          <a:noFill/>
          <a:ln>
            <a:noFill/>
          </a:ln>
        </p:spPr>
      </p:pic>
      <p:pic>
        <p:nvPicPr>
          <p:cNvPr id="176" name="Google Shape;176;p8"/>
          <p:cNvPicPr preferRelativeResize="0"/>
          <p:nvPr/>
        </p:nvPicPr>
        <p:blipFill>
          <a:blip r:embed="rId3">
            <a:alphaModFix/>
          </a:blip>
          <a:srcRect l="27961" t="56758" r="55767" b="20620"/>
          <a:stretch>
            <a:fillRect/>
          </a:stretch>
        </p:blipFill>
        <p:spPr>
          <a:xfrm>
            <a:off x="2113842" y="6303277"/>
            <a:ext cx="891822" cy="448837"/>
          </a:xfrm>
          <a:prstGeom prst="rect">
            <a:avLst/>
          </a:prstGeom>
          <a:noFill/>
          <a:ln>
            <a:noFill/>
          </a:ln>
        </p:spPr>
      </p:pic>
      <p:pic>
        <p:nvPicPr>
          <p:cNvPr id="177" name="Google Shape;177;p8"/>
          <p:cNvPicPr preferRelativeResize="0"/>
          <p:nvPr/>
        </p:nvPicPr>
        <p:blipFill>
          <a:blip r:embed="rId3">
            <a:alphaModFix/>
          </a:blip>
          <a:srcRect l="-1" t="56758" r="72093" b="19937"/>
          <a:stretch>
            <a:fillRect/>
          </a:stretch>
        </p:blipFill>
        <p:spPr>
          <a:xfrm>
            <a:off x="4398517" y="813270"/>
            <a:ext cx="1529560" cy="462375"/>
          </a:xfrm>
          <a:prstGeom prst="rect">
            <a:avLst/>
          </a:prstGeom>
          <a:noFill/>
          <a:ln>
            <a:noFill/>
          </a:ln>
        </p:spPr>
      </p:pic>
      <p:pic>
        <p:nvPicPr>
          <p:cNvPr id="178" name="Google Shape;178;p8"/>
          <p:cNvPicPr preferRelativeResize="0"/>
          <p:nvPr/>
        </p:nvPicPr>
        <p:blipFill>
          <a:blip r:embed="rId3">
            <a:alphaModFix/>
          </a:blip>
          <a:srcRect l="67482" t="56758" r="5123" b="22509"/>
          <a:stretch>
            <a:fillRect/>
          </a:stretch>
        </p:blipFill>
        <p:spPr>
          <a:xfrm>
            <a:off x="6800307" y="5878167"/>
            <a:ext cx="1501422" cy="411377"/>
          </a:xfrm>
          <a:prstGeom prst="rect">
            <a:avLst/>
          </a:prstGeom>
          <a:noFill/>
          <a:ln>
            <a:noFill/>
          </a:ln>
        </p:spPr>
      </p:pic>
      <p:pic>
        <p:nvPicPr>
          <p:cNvPr id="179" name="Google Shape;179;p8"/>
          <p:cNvPicPr preferRelativeResize="0"/>
          <p:nvPr/>
        </p:nvPicPr>
        <p:blipFill>
          <a:blip r:embed="rId8">
            <a:alphaModFix/>
          </a:blip>
          <a:stretch>
            <a:fillRect/>
          </a:stretch>
        </p:blipFill>
        <p:spPr>
          <a:xfrm>
            <a:off x="9074678" y="4128745"/>
            <a:ext cx="2847975" cy="14573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24593">
        <p14:ferris dir="l"/>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Click="0" advTm="24593">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597" y="513943"/>
            <a:ext cx="10602805" cy="5830114"/>
          </a:xfrm>
          <a:prstGeom prst="rect">
            <a:avLst/>
          </a:prstGeom>
        </p:spPr>
      </p:pic>
    </p:spTree>
    <p:extLst>
      <p:ext uri="{BB962C8B-B14F-4D97-AF65-F5344CB8AC3E}">
        <p14:creationId xmlns:p14="http://schemas.microsoft.com/office/powerpoint/2010/main" val="1886045272"/>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597" y="566338"/>
            <a:ext cx="10964805" cy="5725324"/>
          </a:xfrm>
          <a:prstGeom prst="rect">
            <a:avLst/>
          </a:prstGeom>
        </p:spPr>
      </p:pic>
    </p:spTree>
    <p:extLst>
      <p:ext uri="{BB962C8B-B14F-4D97-AF65-F5344CB8AC3E}">
        <p14:creationId xmlns:p14="http://schemas.microsoft.com/office/powerpoint/2010/main" val="271883434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834" y="471074"/>
            <a:ext cx="10974332" cy="5915851"/>
          </a:xfrm>
          <a:prstGeom prst="rect">
            <a:avLst/>
          </a:prstGeom>
        </p:spPr>
      </p:pic>
    </p:spTree>
    <p:extLst>
      <p:ext uri="{BB962C8B-B14F-4D97-AF65-F5344CB8AC3E}">
        <p14:creationId xmlns:p14="http://schemas.microsoft.com/office/powerpoint/2010/main" val="206613034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018" y="418680"/>
            <a:ext cx="11021963" cy="6020640"/>
          </a:xfrm>
          <a:prstGeom prst="rect">
            <a:avLst/>
          </a:prstGeom>
        </p:spPr>
      </p:pic>
    </p:spTree>
    <p:extLst>
      <p:ext uri="{BB962C8B-B14F-4D97-AF65-F5344CB8AC3E}">
        <p14:creationId xmlns:p14="http://schemas.microsoft.com/office/powerpoint/2010/main" val="1597886990"/>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544" y="499653"/>
            <a:ext cx="11002911" cy="5858693"/>
          </a:xfrm>
          <a:prstGeom prst="rect">
            <a:avLst/>
          </a:prstGeom>
        </p:spPr>
      </p:pic>
    </p:spTree>
    <p:extLst>
      <p:ext uri="{BB962C8B-B14F-4D97-AF65-F5344CB8AC3E}">
        <p14:creationId xmlns:p14="http://schemas.microsoft.com/office/powerpoint/2010/main" val="2860673497"/>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308" y="485364"/>
            <a:ext cx="10993384" cy="5887272"/>
          </a:xfrm>
          <a:prstGeom prst="rect">
            <a:avLst/>
          </a:prstGeom>
        </p:spPr>
      </p:pic>
    </p:spTree>
    <p:extLst>
      <p:ext uri="{BB962C8B-B14F-4D97-AF65-F5344CB8AC3E}">
        <p14:creationId xmlns:p14="http://schemas.microsoft.com/office/powerpoint/2010/main" val="3351958753"/>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492" y="423443"/>
            <a:ext cx="11041016" cy="6011114"/>
          </a:xfrm>
          <a:prstGeom prst="rect">
            <a:avLst/>
          </a:prstGeom>
        </p:spPr>
      </p:pic>
    </p:spTree>
    <p:extLst>
      <p:ext uri="{BB962C8B-B14F-4D97-AF65-F5344CB8AC3E}">
        <p14:creationId xmlns:p14="http://schemas.microsoft.com/office/powerpoint/2010/main" val="1504484126"/>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229" y="432969"/>
            <a:ext cx="10507541" cy="5992061"/>
          </a:xfrm>
          <a:prstGeom prst="rect">
            <a:avLst/>
          </a:prstGeom>
        </p:spPr>
      </p:pic>
    </p:spTree>
    <p:extLst>
      <p:ext uri="{BB962C8B-B14F-4D97-AF65-F5344CB8AC3E}">
        <p14:creationId xmlns:p14="http://schemas.microsoft.com/office/powerpoint/2010/main" val="3952970609"/>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70" y="1052181"/>
            <a:ext cx="11888859" cy="4753638"/>
          </a:xfrm>
          <a:prstGeom prst="rect">
            <a:avLst/>
          </a:prstGeom>
        </p:spPr>
      </p:pic>
    </p:spTree>
    <p:extLst>
      <p:ext uri="{BB962C8B-B14F-4D97-AF65-F5344CB8AC3E}">
        <p14:creationId xmlns:p14="http://schemas.microsoft.com/office/powerpoint/2010/main" val="1217341622"/>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333" y="971207"/>
            <a:ext cx="11879333" cy="4915586"/>
          </a:xfrm>
          <a:prstGeom prst="rect">
            <a:avLst/>
          </a:prstGeom>
        </p:spPr>
      </p:pic>
    </p:spTree>
    <p:extLst>
      <p:ext uri="{BB962C8B-B14F-4D97-AF65-F5344CB8AC3E}">
        <p14:creationId xmlns:p14="http://schemas.microsoft.com/office/powerpoint/2010/main" val="164860208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2060"/>
            </a:gs>
            <a:gs pos="67000">
              <a:srgbClr val="002060"/>
            </a:gs>
            <a:gs pos="99000">
              <a:srgbClr val="ECEAD8"/>
            </a:gs>
            <a:gs pos="100000">
              <a:srgbClr val="000000">
                <a:alpha val="80784"/>
              </a:srgbClr>
            </a:gs>
          </a:gsLst>
          <a:path path="circle">
            <a:fillToRect l="50000" t="50000" r="50000" b="50000"/>
          </a:path>
        </a:gradFill>
        <a:effectLst/>
      </p:bgPr>
    </p:bg>
    <p:spTree>
      <p:nvGrpSpPr>
        <p:cNvPr id="1" name="Shape 184"/>
        <p:cNvGrpSpPr/>
        <p:nvPr/>
      </p:nvGrpSpPr>
      <p:grpSpPr>
        <a:xfrm>
          <a:off x="0" y="0"/>
          <a:ext cx="0" cy="0"/>
          <a:chOff x="0" y="0"/>
          <a:chExt cx="0" cy="0"/>
        </a:xfrm>
      </p:grpSpPr>
      <p:sp>
        <p:nvSpPr>
          <p:cNvPr id="185" name="Google Shape;185;p9"/>
          <p:cNvSpPr txBox="1"/>
          <p:nvPr/>
        </p:nvSpPr>
        <p:spPr>
          <a:xfrm>
            <a:off x="2252133" y="180623"/>
            <a:ext cx="7789333" cy="646331"/>
          </a:xfrm>
          <a:prstGeom prst="rect">
            <a:avLst/>
          </a:prstGeom>
          <a:no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tr-TR" sz="3600" b="1">
                <a:solidFill>
                  <a:schemeClr val="lt1"/>
                </a:solidFill>
                <a:latin typeface="Calibri"/>
                <a:ea typeface="Calibri"/>
                <a:cs typeface="Calibri"/>
                <a:sym typeface="Calibri"/>
              </a:rPr>
              <a:t>BARTIN İLİNİN KISA TANITIMI</a:t>
            </a:r>
            <a:endParaRPr sz="3600" b="1">
              <a:solidFill>
                <a:schemeClr val="lt1"/>
              </a:solidFill>
              <a:latin typeface="Calibri"/>
              <a:ea typeface="Calibri"/>
              <a:cs typeface="Calibri"/>
              <a:sym typeface="Calibri"/>
            </a:endParaRPr>
          </a:p>
        </p:txBody>
      </p:sp>
      <p:sp>
        <p:nvSpPr>
          <p:cNvPr id="186" name="Google Shape;186;p9"/>
          <p:cNvSpPr txBox="1"/>
          <p:nvPr/>
        </p:nvSpPr>
        <p:spPr>
          <a:xfrm>
            <a:off x="5159022" y="1569156"/>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pic>
        <p:nvPicPr>
          <p:cNvPr id="187" name="Google Shape;187;p9"/>
          <p:cNvPicPr preferRelativeResize="0"/>
          <p:nvPr/>
        </p:nvPicPr>
        <p:blipFill>
          <a:blip r:embed="rId3">
            <a:alphaModFix/>
          </a:blip>
          <a:stretch>
            <a:fillRect/>
          </a:stretch>
        </p:blipFill>
        <p:spPr>
          <a:xfrm>
            <a:off x="489654" y="1470421"/>
            <a:ext cx="5846914" cy="3699890"/>
          </a:xfrm>
          <a:prstGeom prst="rect">
            <a:avLst/>
          </a:prstGeom>
          <a:noFill/>
          <a:ln>
            <a:noFill/>
          </a:ln>
        </p:spPr>
      </p:pic>
      <p:pic>
        <p:nvPicPr>
          <p:cNvPr id="188" name="Google Shape;188;p9"/>
          <p:cNvPicPr preferRelativeResize="0"/>
          <p:nvPr/>
        </p:nvPicPr>
        <p:blipFill>
          <a:blip r:embed="rId4">
            <a:alphaModFix/>
          </a:blip>
          <a:stretch>
            <a:fillRect/>
          </a:stretch>
        </p:blipFill>
        <p:spPr>
          <a:xfrm>
            <a:off x="6918227" y="3123145"/>
            <a:ext cx="4337239" cy="3265489"/>
          </a:xfrm>
          <a:prstGeom prst="rect">
            <a:avLst/>
          </a:prstGeom>
          <a:noFill/>
          <a:ln>
            <a:noFill/>
          </a:ln>
        </p:spPr>
      </p:pic>
      <p:pic>
        <p:nvPicPr>
          <p:cNvPr id="189" name="Google Shape;189;p9"/>
          <p:cNvPicPr preferRelativeResize="0"/>
          <p:nvPr/>
        </p:nvPicPr>
        <p:blipFill>
          <a:blip r:embed="rId5">
            <a:alphaModFix/>
          </a:blip>
          <a:stretch>
            <a:fillRect/>
          </a:stretch>
        </p:blipFill>
        <p:spPr>
          <a:xfrm>
            <a:off x="6506631" y="905708"/>
            <a:ext cx="5160433" cy="221743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24593">
        <p14:ferris dir="l"/>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Click="0" advTm="24593">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887" y="409153"/>
            <a:ext cx="10936226" cy="6039693"/>
          </a:xfrm>
          <a:prstGeom prst="rect">
            <a:avLst/>
          </a:prstGeom>
        </p:spPr>
      </p:pic>
    </p:spTree>
    <p:extLst>
      <p:ext uri="{BB962C8B-B14F-4D97-AF65-F5344CB8AC3E}">
        <p14:creationId xmlns:p14="http://schemas.microsoft.com/office/powerpoint/2010/main" val="1852798387"/>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597" y="366285"/>
            <a:ext cx="10964805" cy="6125430"/>
          </a:xfrm>
          <a:prstGeom prst="rect">
            <a:avLst/>
          </a:prstGeom>
        </p:spPr>
      </p:pic>
    </p:spTree>
    <p:extLst>
      <p:ext uri="{BB962C8B-B14F-4D97-AF65-F5344CB8AC3E}">
        <p14:creationId xmlns:p14="http://schemas.microsoft.com/office/powerpoint/2010/main" val="2891856948"/>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834" y="409153"/>
            <a:ext cx="10974332" cy="6039693"/>
          </a:xfrm>
          <a:prstGeom prst="rect">
            <a:avLst/>
          </a:prstGeom>
        </p:spPr>
      </p:pic>
    </p:spTree>
    <p:extLst>
      <p:ext uri="{BB962C8B-B14F-4D97-AF65-F5344CB8AC3E}">
        <p14:creationId xmlns:p14="http://schemas.microsoft.com/office/powerpoint/2010/main" val="818419838"/>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229" y="452022"/>
            <a:ext cx="10869542" cy="5953956"/>
          </a:xfrm>
          <a:prstGeom prst="rect">
            <a:avLst/>
          </a:prstGeom>
        </p:spPr>
      </p:pic>
    </p:spTree>
    <p:extLst>
      <p:ext uri="{BB962C8B-B14F-4D97-AF65-F5344CB8AC3E}">
        <p14:creationId xmlns:p14="http://schemas.microsoft.com/office/powerpoint/2010/main" val="4086780891"/>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149" y="361522"/>
            <a:ext cx="11469701" cy="6134956"/>
          </a:xfrm>
          <a:prstGeom prst="rect">
            <a:avLst/>
          </a:prstGeom>
        </p:spPr>
      </p:pic>
    </p:spTree>
    <p:extLst>
      <p:ext uri="{BB962C8B-B14F-4D97-AF65-F5344CB8AC3E}">
        <p14:creationId xmlns:p14="http://schemas.microsoft.com/office/powerpoint/2010/main" val="3646669219"/>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307" y="447259"/>
            <a:ext cx="11355385" cy="5963482"/>
          </a:xfrm>
          <a:prstGeom prst="rect">
            <a:avLst/>
          </a:prstGeom>
        </p:spPr>
      </p:pic>
    </p:spTree>
    <p:extLst>
      <p:ext uri="{BB962C8B-B14F-4D97-AF65-F5344CB8AC3E}">
        <p14:creationId xmlns:p14="http://schemas.microsoft.com/office/powerpoint/2010/main" val="186687657"/>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123" y="523469"/>
            <a:ext cx="11669754" cy="5811061"/>
          </a:xfrm>
          <a:prstGeom prst="rect">
            <a:avLst/>
          </a:prstGeom>
        </p:spPr>
      </p:pic>
    </p:spTree>
    <p:extLst>
      <p:ext uri="{BB962C8B-B14F-4D97-AF65-F5344CB8AC3E}">
        <p14:creationId xmlns:p14="http://schemas.microsoft.com/office/powerpoint/2010/main" val="1858217749"/>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728" y="475838"/>
            <a:ext cx="11774543" cy="5906324"/>
          </a:xfrm>
          <a:prstGeom prst="rect">
            <a:avLst/>
          </a:prstGeom>
        </p:spPr>
      </p:pic>
    </p:spTree>
    <p:extLst>
      <p:ext uri="{BB962C8B-B14F-4D97-AF65-F5344CB8AC3E}">
        <p14:creationId xmlns:p14="http://schemas.microsoft.com/office/powerpoint/2010/main" val="1947704153"/>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364" y="318654"/>
            <a:ext cx="11593930" cy="5817128"/>
          </a:xfrm>
          <a:prstGeom prst="rect">
            <a:avLst/>
          </a:prstGeom>
        </p:spPr>
      </p:pic>
    </p:spTree>
    <p:extLst>
      <p:ext uri="{BB962C8B-B14F-4D97-AF65-F5344CB8AC3E}">
        <p14:creationId xmlns:p14="http://schemas.microsoft.com/office/powerpoint/2010/main" val="3659198612"/>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726" y="346364"/>
            <a:ext cx="10839127" cy="5536053"/>
          </a:xfrm>
          <a:prstGeom prst="rect">
            <a:avLst/>
          </a:prstGeom>
        </p:spPr>
      </p:pic>
    </p:spTree>
    <p:extLst>
      <p:ext uri="{BB962C8B-B14F-4D97-AF65-F5344CB8AC3E}">
        <p14:creationId xmlns:p14="http://schemas.microsoft.com/office/powerpoint/2010/main" val="2074873216"/>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6.0.13"/>
  <p:tag name="AS_OS" val="Unix 5.15.0.1036"/>
  <p:tag name="AS_RELEASE_DATE" val="2021.05.14"/>
  <p:tag name="AS_TITLE" val="Aspose.Slides for .NET Standard 2.0"/>
  <p:tag name="AS_VERSION" val="21.5"/>
</p:tagLst>
</file>

<file path=ppt/theme/theme1.xml><?xml version="1.0" encoding="utf-8"?>
<a:theme xmlns:a="http://schemas.openxmlformats.org/drawingml/2006/main" name="Geçmişe bakış">
  <a:themeElements>
    <a:clrScheme name="Geçmişe bakış">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Geçmişe bakış">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docProps/app.xml><?xml version="1.0" encoding="utf-8"?>
<Properties xmlns="http://schemas.openxmlformats.org/officeDocument/2006/extended-properties" xmlns:vt="http://schemas.openxmlformats.org/officeDocument/2006/docPropsVTypes">
  <Template/>
  <TotalTime>261</TotalTime>
  <Words>1044</Words>
  <Application>Microsoft Office PowerPoint</Application>
  <PresentationFormat>Geniş ekran</PresentationFormat>
  <Paragraphs>233</Paragraphs>
  <Slides>104</Slides>
  <Notes>40</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104</vt:i4>
      </vt:variant>
    </vt:vector>
  </HeadingPairs>
  <TitlesOfParts>
    <vt:vector size="112" baseType="lpstr">
      <vt:lpstr>Arial</vt:lpstr>
      <vt:lpstr>Times New Roman</vt:lpstr>
      <vt:lpstr>Bell MT</vt:lpstr>
      <vt:lpstr>Wingdings</vt:lpstr>
      <vt:lpstr>Calibri</vt:lpstr>
      <vt:lpstr>SSS</vt:lpstr>
      <vt:lpstr>Comic Sans MS</vt:lpstr>
      <vt:lpstr>Geçmişe bakış</vt:lpstr>
      <vt:lpstr>           BARTIN ÜNİVERSİTESİ EDEBİYAT FAKÜLTESİ    2023-2024 Akademik Yılı Oryantasyon Eğitimi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EDUROAM</vt:lpstr>
      <vt:lpstr>KISMİ ZAMANLI ÖĞRENCİ İSTİHDAMI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ÖĞRENCİ KULÜBÜ</vt:lpstr>
      <vt:lpstr>Kulüp Sosyal Medya Hesapları</vt:lpstr>
      <vt:lpstr>Bölüm Sosyal Medya Hesapları</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BARTIN ÜNİVERSİTESİ EDEBİYAT FAKÜLTESİ    2021-2022 Akademik Yılı Oryantasyon Eğitimi</dc:title>
  <dc:creator>Şevki Baykuş</dc:creator>
  <cp:lastModifiedBy>User</cp:lastModifiedBy>
  <cp:revision>30</cp:revision>
  <dcterms:created xsi:type="dcterms:W3CDTF">2017-02-20T08:41:54Z</dcterms:created>
  <dcterms:modified xsi:type="dcterms:W3CDTF">2023-10-06T08:51:06Z</dcterms:modified>
</cp:coreProperties>
</file>