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56" r:id="rId1"/>
  </p:sldMasterIdLst>
  <p:notesMasterIdLst>
    <p:notesMasterId r:id="rId74"/>
  </p:notesMasterIdLst>
  <p:handoutMasterIdLst>
    <p:handoutMasterId r:id="rId75"/>
  </p:handoutMasterIdLst>
  <p:sldIdLst>
    <p:sldId id="256" r:id="rId2"/>
    <p:sldId id="626" r:id="rId3"/>
    <p:sldId id="665" r:id="rId4"/>
    <p:sldId id="684" r:id="rId5"/>
    <p:sldId id="630" r:id="rId6"/>
    <p:sldId id="698" r:id="rId7"/>
    <p:sldId id="699" r:id="rId8"/>
    <p:sldId id="700" r:id="rId9"/>
    <p:sldId id="701" r:id="rId10"/>
    <p:sldId id="682" r:id="rId11"/>
    <p:sldId id="702" r:id="rId12"/>
    <p:sldId id="703" r:id="rId13"/>
    <p:sldId id="704" r:id="rId14"/>
    <p:sldId id="755" r:id="rId15"/>
    <p:sldId id="751" r:id="rId16"/>
    <p:sldId id="754" r:id="rId17"/>
    <p:sldId id="713" r:id="rId18"/>
    <p:sldId id="714" r:id="rId19"/>
    <p:sldId id="715" r:id="rId20"/>
    <p:sldId id="716" r:id="rId21"/>
    <p:sldId id="711" r:id="rId22"/>
    <p:sldId id="705" r:id="rId23"/>
    <p:sldId id="706" r:id="rId24"/>
    <p:sldId id="717" r:id="rId25"/>
    <p:sldId id="720" r:id="rId26"/>
    <p:sldId id="721" r:id="rId27"/>
    <p:sldId id="722" r:id="rId28"/>
    <p:sldId id="723" r:id="rId29"/>
    <p:sldId id="724" r:id="rId30"/>
    <p:sldId id="725" r:id="rId31"/>
    <p:sldId id="726" r:id="rId32"/>
    <p:sldId id="727" r:id="rId33"/>
    <p:sldId id="728" r:id="rId34"/>
    <p:sldId id="729" r:id="rId35"/>
    <p:sldId id="730" r:id="rId36"/>
    <p:sldId id="731" r:id="rId37"/>
    <p:sldId id="732" r:id="rId38"/>
    <p:sldId id="733" r:id="rId39"/>
    <p:sldId id="734" r:id="rId40"/>
    <p:sldId id="735" r:id="rId41"/>
    <p:sldId id="736" r:id="rId42"/>
    <p:sldId id="737" r:id="rId43"/>
    <p:sldId id="739" r:id="rId44"/>
    <p:sldId id="740" r:id="rId45"/>
    <p:sldId id="738" r:id="rId46"/>
    <p:sldId id="741" r:id="rId47"/>
    <p:sldId id="742" r:id="rId48"/>
    <p:sldId id="743" r:id="rId49"/>
    <p:sldId id="744" r:id="rId50"/>
    <p:sldId id="804" r:id="rId51"/>
    <p:sldId id="806" r:id="rId52"/>
    <p:sldId id="805" r:id="rId53"/>
    <p:sldId id="809" r:id="rId54"/>
    <p:sldId id="807" r:id="rId55"/>
    <p:sldId id="808" r:id="rId56"/>
    <p:sldId id="810" r:id="rId57"/>
    <p:sldId id="811" r:id="rId58"/>
    <p:sldId id="812" r:id="rId59"/>
    <p:sldId id="813" r:id="rId60"/>
    <p:sldId id="814" r:id="rId61"/>
    <p:sldId id="815" r:id="rId62"/>
    <p:sldId id="816" r:id="rId63"/>
    <p:sldId id="817" r:id="rId64"/>
    <p:sldId id="818" r:id="rId65"/>
    <p:sldId id="819" r:id="rId66"/>
    <p:sldId id="820" r:id="rId67"/>
    <p:sldId id="821" r:id="rId68"/>
    <p:sldId id="822" r:id="rId69"/>
    <p:sldId id="823" r:id="rId70"/>
    <p:sldId id="824" r:id="rId71"/>
    <p:sldId id="825" r:id="rId72"/>
    <p:sldId id="826" r:id="rId7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3300"/>
    <a:srgbClr val="FF6600"/>
    <a:srgbClr val="009999"/>
    <a:srgbClr val="FF9933"/>
    <a:srgbClr val="FF9900"/>
    <a:srgbClr val="0099CC"/>
    <a:srgbClr val="993300"/>
    <a:srgbClr val="996633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4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F51E9B-7FB4-458E-8FBD-EDD965B8E36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8F5B6B2-3BC3-4D30-B38B-8A72BD0354A8}">
      <dgm:prSet/>
      <dgm:spPr/>
      <dgm:t>
        <a:bodyPr/>
        <a:lstStyle/>
        <a:p>
          <a:r>
            <a:rPr lang="tr-TR" dirty="0"/>
            <a:t>BAP Koordinasyon Birimi Tanımı ve İşleyişi</a:t>
          </a:r>
          <a:endParaRPr lang="en-US" dirty="0"/>
        </a:p>
      </dgm:t>
    </dgm:pt>
    <dgm:pt modelId="{A1B637C5-79F9-450B-8215-811433A6B858}" type="parTrans" cxnId="{7D1AD62D-855E-492E-A4D9-3B0181442B9A}">
      <dgm:prSet/>
      <dgm:spPr/>
      <dgm:t>
        <a:bodyPr/>
        <a:lstStyle/>
        <a:p>
          <a:endParaRPr lang="en-US"/>
        </a:p>
      </dgm:t>
    </dgm:pt>
    <dgm:pt modelId="{4D10102F-CBF8-4400-A717-E2EDB5FE97F8}" type="sibTrans" cxnId="{7D1AD62D-855E-492E-A4D9-3B0181442B9A}">
      <dgm:prSet/>
      <dgm:spPr/>
      <dgm:t>
        <a:bodyPr/>
        <a:lstStyle/>
        <a:p>
          <a:endParaRPr lang="en-US"/>
        </a:p>
      </dgm:t>
    </dgm:pt>
    <dgm:pt modelId="{D410DADB-68E2-428B-9F97-AF2E71893B69}">
      <dgm:prSet/>
      <dgm:spPr/>
      <dgm:t>
        <a:bodyPr/>
        <a:lstStyle/>
        <a:p>
          <a:r>
            <a:rPr lang="tr-TR"/>
            <a:t>2021 Yılı I. Dönem BAP Başvuru Şartları</a:t>
          </a:r>
          <a:endParaRPr lang="en-US"/>
        </a:p>
      </dgm:t>
    </dgm:pt>
    <dgm:pt modelId="{62FF89B6-009F-48CB-B323-4CBCA7AFD1E7}" type="parTrans" cxnId="{82C51480-8413-47E3-B3D5-DF15204E8D0C}">
      <dgm:prSet/>
      <dgm:spPr/>
      <dgm:t>
        <a:bodyPr/>
        <a:lstStyle/>
        <a:p>
          <a:endParaRPr lang="en-US"/>
        </a:p>
      </dgm:t>
    </dgm:pt>
    <dgm:pt modelId="{9FF9E817-37B7-485B-B798-B5E874C70636}" type="sibTrans" cxnId="{82C51480-8413-47E3-B3D5-DF15204E8D0C}">
      <dgm:prSet/>
      <dgm:spPr/>
      <dgm:t>
        <a:bodyPr/>
        <a:lstStyle/>
        <a:p>
          <a:endParaRPr lang="en-US"/>
        </a:p>
      </dgm:t>
    </dgm:pt>
    <dgm:pt modelId="{188A8865-74A3-43F8-9FCC-F5D3E4338677}">
      <dgm:prSet/>
      <dgm:spPr/>
      <dgm:t>
        <a:bodyPr/>
        <a:lstStyle/>
        <a:p>
          <a:r>
            <a:rPr lang="tr-TR"/>
            <a:t>UBYS BAP Modülü İşleyişi ve Başvuru Süreci </a:t>
          </a:r>
          <a:endParaRPr lang="en-US"/>
        </a:p>
      </dgm:t>
    </dgm:pt>
    <dgm:pt modelId="{F4DCAA7B-5D96-46C7-A86A-254E3FD3B67A}" type="parTrans" cxnId="{C99B9839-6ACE-45B0-B7FB-C91C18E49E80}">
      <dgm:prSet/>
      <dgm:spPr/>
      <dgm:t>
        <a:bodyPr/>
        <a:lstStyle/>
        <a:p>
          <a:endParaRPr lang="en-US"/>
        </a:p>
      </dgm:t>
    </dgm:pt>
    <dgm:pt modelId="{CC00A9DF-FAE0-4EF0-BE1C-684319108969}" type="sibTrans" cxnId="{C99B9839-6ACE-45B0-B7FB-C91C18E49E80}">
      <dgm:prSet/>
      <dgm:spPr/>
      <dgm:t>
        <a:bodyPr/>
        <a:lstStyle/>
        <a:p>
          <a:endParaRPr lang="en-US"/>
        </a:p>
      </dgm:t>
    </dgm:pt>
    <dgm:pt modelId="{423A1DCF-5302-49C6-BA3A-EA6E2B8CE0C4}">
      <dgm:prSet/>
      <dgm:spPr/>
      <dgm:t>
        <a:bodyPr/>
        <a:lstStyle/>
        <a:p>
          <a:r>
            <a:rPr lang="tr-TR"/>
            <a:t>Rapor Süreçleri</a:t>
          </a:r>
          <a:endParaRPr lang="en-US"/>
        </a:p>
      </dgm:t>
    </dgm:pt>
    <dgm:pt modelId="{28113446-5EC9-4680-B89A-8C8D1F4DDAAC}" type="parTrans" cxnId="{466641EB-2044-43F1-BE3F-D8F58A1E54CF}">
      <dgm:prSet/>
      <dgm:spPr/>
      <dgm:t>
        <a:bodyPr/>
        <a:lstStyle/>
        <a:p>
          <a:endParaRPr lang="en-US"/>
        </a:p>
      </dgm:t>
    </dgm:pt>
    <dgm:pt modelId="{6BD53132-21F3-4E6B-861C-EB5AFF61AA7E}" type="sibTrans" cxnId="{466641EB-2044-43F1-BE3F-D8F58A1E54CF}">
      <dgm:prSet/>
      <dgm:spPr/>
      <dgm:t>
        <a:bodyPr/>
        <a:lstStyle/>
        <a:p>
          <a:endParaRPr lang="en-US"/>
        </a:p>
      </dgm:t>
    </dgm:pt>
    <dgm:pt modelId="{AF9555A4-9B01-4BEB-9F21-8FD68B3667D1}">
      <dgm:prSet/>
      <dgm:spPr/>
      <dgm:t>
        <a:bodyPr/>
        <a:lstStyle/>
        <a:p>
          <a:r>
            <a:rPr lang="tr-TR"/>
            <a:t>Bütçe Harcama İşlemleri</a:t>
          </a:r>
          <a:endParaRPr lang="en-US"/>
        </a:p>
      </dgm:t>
    </dgm:pt>
    <dgm:pt modelId="{D8A61C80-46B2-44F0-9C49-8F83E19FAE1D}" type="parTrans" cxnId="{A303418E-A04C-4493-9490-04FE28B2498B}">
      <dgm:prSet/>
      <dgm:spPr/>
      <dgm:t>
        <a:bodyPr/>
        <a:lstStyle/>
        <a:p>
          <a:endParaRPr lang="en-US"/>
        </a:p>
      </dgm:t>
    </dgm:pt>
    <dgm:pt modelId="{DFD21105-018E-4736-BBBB-8F239FE5C464}" type="sibTrans" cxnId="{A303418E-A04C-4493-9490-04FE28B2498B}">
      <dgm:prSet/>
      <dgm:spPr/>
      <dgm:t>
        <a:bodyPr/>
        <a:lstStyle/>
        <a:p>
          <a:endParaRPr lang="en-US"/>
        </a:p>
      </dgm:t>
    </dgm:pt>
    <dgm:pt modelId="{683150CF-7C48-4209-B3AA-5BD8263DB6DF}" type="pres">
      <dgm:prSet presAssocID="{06F51E9B-7FB4-458E-8FBD-EDD965B8E3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CADF0C1-6793-4000-AEE5-8DBF06332B23}" type="pres">
      <dgm:prSet presAssocID="{B8F5B6B2-3BC3-4D30-B38B-8A72BD0354A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C2A157-1AB6-4AC8-9EBF-445ABB872BB3}" type="pres">
      <dgm:prSet presAssocID="{4D10102F-CBF8-4400-A717-E2EDB5FE97F8}" presName="spacer" presStyleCnt="0"/>
      <dgm:spPr/>
    </dgm:pt>
    <dgm:pt modelId="{0B5F1561-EC2F-4DB7-A9D1-1289D42FE853}" type="pres">
      <dgm:prSet presAssocID="{D410DADB-68E2-428B-9F97-AF2E71893B6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E7B1840-FDDC-4B33-99DE-9E742D5A60C5}" type="pres">
      <dgm:prSet presAssocID="{9FF9E817-37B7-485B-B798-B5E874C70636}" presName="spacer" presStyleCnt="0"/>
      <dgm:spPr/>
    </dgm:pt>
    <dgm:pt modelId="{D755DBE1-5452-4DAF-9692-DEECADA8188D}" type="pres">
      <dgm:prSet presAssocID="{188A8865-74A3-43F8-9FCC-F5D3E433867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B8B9A5-2523-4541-A543-743A4EB87D4A}" type="pres">
      <dgm:prSet presAssocID="{CC00A9DF-FAE0-4EF0-BE1C-684319108969}" presName="spacer" presStyleCnt="0"/>
      <dgm:spPr/>
    </dgm:pt>
    <dgm:pt modelId="{7C3A249E-A061-486B-AB84-4748906E15CD}" type="pres">
      <dgm:prSet presAssocID="{423A1DCF-5302-49C6-BA3A-EA6E2B8CE0C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D2C16D-8CAA-40A1-9202-0D0DFB93A7FC}" type="pres">
      <dgm:prSet presAssocID="{6BD53132-21F3-4E6B-861C-EB5AFF61AA7E}" presName="spacer" presStyleCnt="0"/>
      <dgm:spPr/>
    </dgm:pt>
    <dgm:pt modelId="{F938AF15-55CD-4278-988D-05984151A963}" type="pres">
      <dgm:prSet presAssocID="{AF9555A4-9B01-4BEB-9F21-8FD68B3667D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398614B-0878-4D47-82DB-7652E29F5FED}" type="presOf" srcId="{423A1DCF-5302-49C6-BA3A-EA6E2B8CE0C4}" destId="{7C3A249E-A061-486B-AB84-4748906E15CD}" srcOrd="0" destOrd="0" presId="urn:microsoft.com/office/officeart/2005/8/layout/vList2"/>
    <dgm:cxn modelId="{671946B6-3DE6-4700-84C1-F7B4B6450D60}" type="presOf" srcId="{188A8865-74A3-43F8-9FCC-F5D3E4338677}" destId="{D755DBE1-5452-4DAF-9692-DEECADA8188D}" srcOrd="0" destOrd="0" presId="urn:microsoft.com/office/officeart/2005/8/layout/vList2"/>
    <dgm:cxn modelId="{82C51480-8413-47E3-B3D5-DF15204E8D0C}" srcId="{06F51E9B-7FB4-458E-8FBD-EDD965B8E366}" destId="{D410DADB-68E2-428B-9F97-AF2E71893B69}" srcOrd="1" destOrd="0" parTransId="{62FF89B6-009F-48CB-B323-4CBCA7AFD1E7}" sibTransId="{9FF9E817-37B7-485B-B798-B5E874C70636}"/>
    <dgm:cxn modelId="{A303418E-A04C-4493-9490-04FE28B2498B}" srcId="{06F51E9B-7FB4-458E-8FBD-EDD965B8E366}" destId="{AF9555A4-9B01-4BEB-9F21-8FD68B3667D1}" srcOrd="4" destOrd="0" parTransId="{D8A61C80-46B2-44F0-9C49-8F83E19FAE1D}" sibTransId="{DFD21105-018E-4736-BBBB-8F239FE5C464}"/>
    <dgm:cxn modelId="{7D1AD62D-855E-492E-A4D9-3B0181442B9A}" srcId="{06F51E9B-7FB4-458E-8FBD-EDD965B8E366}" destId="{B8F5B6B2-3BC3-4D30-B38B-8A72BD0354A8}" srcOrd="0" destOrd="0" parTransId="{A1B637C5-79F9-450B-8215-811433A6B858}" sibTransId="{4D10102F-CBF8-4400-A717-E2EDB5FE97F8}"/>
    <dgm:cxn modelId="{C99B9839-6ACE-45B0-B7FB-C91C18E49E80}" srcId="{06F51E9B-7FB4-458E-8FBD-EDD965B8E366}" destId="{188A8865-74A3-43F8-9FCC-F5D3E4338677}" srcOrd="2" destOrd="0" parTransId="{F4DCAA7B-5D96-46C7-A86A-254E3FD3B67A}" sibTransId="{CC00A9DF-FAE0-4EF0-BE1C-684319108969}"/>
    <dgm:cxn modelId="{3DA7525E-35C8-4652-B6C4-A6349EE71094}" type="presOf" srcId="{B8F5B6B2-3BC3-4D30-B38B-8A72BD0354A8}" destId="{8CADF0C1-6793-4000-AEE5-8DBF06332B23}" srcOrd="0" destOrd="0" presId="urn:microsoft.com/office/officeart/2005/8/layout/vList2"/>
    <dgm:cxn modelId="{7ADC6C55-9C8C-4906-8C87-41B3F9C1065B}" type="presOf" srcId="{AF9555A4-9B01-4BEB-9F21-8FD68B3667D1}" destId="{F938AF15-55CD-4278-988D-05984151A963}" srcOrd="0" destOrd="0" presId="urn:microsoft.com/office/officeart/2005/8/layout/vList2"/>
    <dgm:cxn modelId="{BD24887D-6F51-4E94-9005-A3AAC3D00DD2}" type="presOf" srcId="{D410DADB-68E2-428B-9F97-AF2E71893B69}" destId="{0B5F1561-EC2F-4DB7-A9D1-1289D42FE853}" srcOrd="0" destOrd="0" presId="urn:microsoft.com/office/officeart/2005/8/layout/vList2"/>
    <dgm:cxn modelId="{58F234B2-DA93-49A3-99FA-7AD650FFB395}" type="presOf" srcId="{06F51E9B-7FB4-458E-8FBD-EDD965B8E366}" destId="{683150CF-7C48-4209-B3AA-5BD8263DB6DF}" srcOrd="0" destOrd="0" presId="urn:microsoft.com/office/officeart/2005/8/layout/vList2"/>
    <dgm:cxn modelId="{466641EB-2044-43F1-BE3F-D8F58A1E54CF}" srcId="{06F51E9B-7FB4-458E-8FBD-EDD965B8E366}" destId="{423A1DCF-5302-49C6-BA3A-EA6E2B8CE0C4}" srcOrd="3" destOrd="0" parTransId="{28113446-5EC9-4680-B89A-8C8D1F4DDAAC}" sibTransId="{6BD53132-21F3-4E6B-861C-EB5AFF61AA7E}"/>
    <dgm:cxn modelId="{4BCCC7C5-7739-431B-A0FF-E84EBA2919FB}" type="presParOf" srcId="{683150CF-7C48-4209-B3AA-5BD8263DB6DF}" destId="{8CADF0C1-6793-4000-AEE5-8DBF06332B23}" srcOrd="0" destOrd="0" presId="urn:microsoft.com/office/officeart/2005/8/layout/vList2"/>
    <dgm:cxn modelId="{B3E4D3D7-46A8-49C5-9D44-4958935AC645}" type="presParOf" srcId="{683150CF-7C48-4209-B3AA-5BD8263DB6DF}" destId="{96C2A157-1AB6-4AC8-9EBF-445ABB872BB3}" srcOrd="1" destOrd="0" presId="urn:microsoft.com/office/officeart/2005/8/layout/vList2"/>
    <dgm:cxn modelId="{FD9BA1F1-A7FA-462D-A0CB-069FB15521C9}" type="presParOf" srcId="{683150CF-7C48-4209-B3AA-5BD8263DB6DF}" destId="{0B5F1561-EC2F-4DB7-A9D1-1289D42FE853}" srcOrd="2" destOrd="0" presId="urn:microsoft.com/office/officeart/2005/8/layout/vList2"/>
    <dgm:cxn modelId="{E139D943-E514-49F3-A14E-6D71E7C16F67}" type="presParOf" srcId="{683150CF-7C48-4209-B3AA-5BD8263DB6DF}" destId="{7E7B1840-FDDC-4B33-99DE-9E742D5A60C5}" srcOrd="3" destOrd="0" presId="urn:microsoft.com/office/officeart/2005/8/layout/vList2"/>
    <dgm:cxn modelId="{7CA5E208-3A16-4F7B-B5BF-EC4C5C49FADC}" type="presParOf" srcId="{683150CF-7C48-4209-B3AA-5BD8263DB6DF}" destId="{D755DBE1-5452-4DAF-9692-DEECADA8188D}" srcOrd="4" destOrd="0" presId="urn:microsoft.com/office/officeart/2005/8/layout/vList2"/>
    <dgm:cxn modelId="{B46823E4-E40B-4A99-8DB5-FAB14BE854F1}" type="presParOf" srcId="{683150CF-7C48-4209-B3AA-5BD8263DB6DF}" destId="{E1B8B9A5-2523-4541-A543-743A4EB87D4A}" srcOrd="5" destOrd="0" presId="urn:microsoft.com/office/officeart/2005/8/layout/vList2"/>
    <dgm:cxn modelId="{C7104031-BB77-4510-905F-CDDA3040BD78}" type="presParOf" srcId="{683150CF-7C48-4209-B3AA-5BD8263DB6DF}" destId="{7C3A249E-A061-486B-AB84-4748906E15CD}" srcOrd="6" destOrd="0" presId="urn:microsoft.com/office/officeart/2005/8/layout/vList2"/>
    <dgm:cxn modelId="{680C93A1-F35A-4815-B256-66AF38D56DA5}" type="presParOf" srcId="{683150CF-7C48-4209-B3AA-5BD8263DB6DF}" destId="{EED2C16D-8CAA-40A1-9202-0D0DFB93A7FC}" srcOrd="7" destOrd="0" presId="urn:microsoft.com/office/officeart/2005/8/layout/vList2"/>
    <dgm:cxn modelId="{B14E07B1-ABDD-4C5E-8C13-39319B875214}" type="presParOf" srcId="{683150CF-7C48-4209-B3AA-5BD8263DB6DF}" destId="{F938AF15-55CD-4278-988D-05984151A96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AC490E-E1D2-4D80-937C-4876949A2436}" type="doc">
      <dgm:prSet loTypeId="urn:microsoft.com/office/officeart/2005/8/layout/hierarchy1" loCatId="hierarchy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tr-TR"/>
        </a:p>
      </dgm:t>
    </dgm:pt>
    <dgm:pt modelId="{0F3770B3-6203-4AE6-B9E1-E459BF3DBB6B}">
      <dgm:prSet phldrT="[Metin]"/>
      <dgm:spPr/>
      <dgm:t>
        <a:bodyPr/>
        <a:lstStyle/>
        <a:p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Sorumlu Rektör Yardımcısı</a:t>
          </a:r>
        </a:p>
        <a:p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(BAP Komisyon Başkanı)</a:t>
          </a:r>
        </a:p>
      </dgm:t>
    </dgm:pt>
    <dgm:pt modelId="{313CA805-A875-454F-AD69-58290117CA16}" type="parTrans" cxnId="{EDD4981E-E6C5-46E0-807F-5DC2637455DB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F1BEDC-71E9-4F13-8CAB-1B1E35836475}" type="sibTrans" cxnId="{EDD4981E-E6C5-46E0-807F-5DC2637455DB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2F4725-248E-4D0A-B33C-35E7FEAD60B2}">
      <dgm:prSet phldrT="[Metin]"/>
      <dgm:spPr/>
      <dgm:t>
        <a:bodyPr/>
        <a:lstStyle/>
        <a:p>
          <a:r>
            <a:rPr lang="tr-TR">
              <a:latin typeface="Times New Roman" panose="02020603050405020304" pitchFamily="18" charset="0"/>
              <a:cs typeface="Times New Roman" panose="02020603050405020304" pitchFamily="18" charset="0"/>
            </a:rPr>
            <a:t>BAP Komisyonu</a:t>
          </a:r>
        </a:p>
      </dgm:t>
    </dgm:pt>
    <dgm:pt modelId="{C14569B0-F7BF-46F8-965A-FDADFA3FE859}" type="parTrans" cxnId="{433E4726-1B73-4B6E-90AD-E34A59B75C39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6BB84B-B15F-4171-A2C4-234C7278A503}" type="sibTrans" cxnId="{433E4726-1B73-4B6E-90AD-E34A59B75C39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296B33-4C7C-4B8F-9741-262B2812AFB8}">
      <dgm:prSet phldrT="[Metin]"/>
      <dgm:spPr/>
      <dgm:t>
        <a:bodyPr/>
        <a:lstStyle/>
        <a:p>
          <a:r>
            <a:rPr lang="tr-TR">
              <a:latin typeface="Times New Roman" panose="02020603050405020304" pitchFamily="18" charset="0"/>
              <a:cs typeface="Times New Roman" panose="02020603050405020304" pitchFamily="18" charset="0"/>
            </a:rPr>
            <a:t>Fen ve Mühendislik Bilimleri Alt Komisyonu</a:t>
          </a:r>
        </a:p>
      </dgm:t>
    </dgm:pt>
    <dgm:pt modelId="{4F8348D7-BEB6-4277-B186-42B833AD9A9E}" type="parTrans" cxnId="{FB9C212F-C70D-4FE9-80F1-9A78D1D3E1FC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71F406-DDD7-4BA4-903B-530CC00AD17F}" type="sibTrans" cxnId="{FB9C212F-C70D-4FE9-80F1-9A78D1D3E1FC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31C086-61D2-4507-BAF9-D078CC6477D3}">
      <dgm:prSet phldrT="[Metin]"/>
      <dgm:spPr/>
      <dgm:t>
        <a:bodyPr/>
        <a:lstStyle/>
        <a:p>
          <a:r>
            <a:rPr lang="tr-TR">
              <a:latin typeface="Times New Roman" panose="02020603050405020304" pitchFamily="18" charset="0"/>
              <a:cs typeface="Times New Roman" panose="02020603050405020304" pitchFamily="18" charset="0"/>
            </a:rPr>
            <a:t>Sosyal Bilimler Alt Komisyonu</a:t>
          </a:r>
        </a:p>
      </dgm:t>
    </dgm:pt>
    <dgm:pt modelId="{A647C490-4F17-41A0-9F53-2733F353DB3A}" type="parTrans" cxnId="{629D7DE2-9849-4A4B-B2F2-C3345EDD82DB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8346DE-4D2F-4B3B-BD17-A46F1A32A62C}" type="sibTrans" cxnId="{629D7DE2-9849-4A4B-B2F2-C3345EDD82DB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6A5036-07A2-445B-A1C2-CD130CD8F849}">
      <dgm:prSet phldrT="[Metin]"/>
      <dgm:spPr/>
      <dgm:t>
        <a:bodyPr/>
        <a:lstStyle/>
        <a:p>
          <a:r>
            <a:rPr lang="tr-TR">
              <a:latin typeface="Times New Roman" panose="02020603050405020304" pitchFamily="18" charset="0"/>
              <a:cs typeface="Times New Roman" panose="02020603050405020304" pitchFamily="18" charset="0"/>
            </a:rPr>
            <a:t>BAP Koordinasyon Birim Sorumlusu</a:t>
          </a:r>
        </a:p>
      </dgm:t>
    </dgm:pt>
    <dgm:pt modelId="{2993C70F-6027-4D8C-B041-4F199DEF98F7}" type="parTrans" cxnId="{03D5764D-434E-4051-9A83-DF4C5EA17DE5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EAD874-B27E-44A7-BAAF-18A477EBA87F}" type="sibTrans" cxnId="{03D5764D-434E-4051-9A83-DF4C5EA17DE5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BAC7E7-5CB7-447F-915F-18A0606A1A89}">
      <dgm:prSet phldrT="[Metin]"/>
      <dgm:spPr/>
      <dgm:t>
        <a:bodyPr/>
        <a:lstStyle/>
        <a:p>
          <a:r>
            <a:rPr lang="tr-TR">
              <a:latin typeface="Times New Roman" panose="02020603050405020304" pitchFamily="18" charset="0"/>
              <a:cs typeface="Times New Roman" panose="02020603050405020304" pitchFamily="18" charset="0"/>
            </a:rPr>
            <a:t>BAP Koordinasyon Birimi</a:t>
          </a:r>
        </a:p>
      </dgm:t>
    </dgm:pt>
    <dgm:pt modelId="{444E0251-6CFC-4720-B54E-8AEB8E0CF3DE}" type="parTrans" cxnId="{80CB642C-C813-4172-889A-5678B897CE45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FA5C65-9968-4214-9A40-8F4B736776CD}" type="sibTrans" cxnId="{80CB642C-C813-4172-889A-5678B897CE45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D5C7FB-76B8-4E0C-9DAA-A7098B4DB708}" type="pres">
      <dgm:prSet presAssocID="{D0AC490E-E1D2-4D80-937C-4876949A243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F4F73461-E5A3-4EF6-8AE8-5D49BDFF0D58}" type="pres">
      <dgm:prSet presAssocID="{0F3770B3-6203-4AE6-B9E1-E459BF3DBB6B}" presName="hierRoot1" presStyleCnt="0"/>
      <dgm:spPr/>
    </dgm:pt>
    <dgm:pt modelId="{84DE230F-7B43-45B9-8085-9CAC7BEDFAA9}" type="pres">
      <dgm:prSet presAssocID="{0F3770B3-6203-4AE6-B9E1-E459BF3DBB6B}" presName="composite" presStyleCnt="0"/>
      <dgm:spPr/>
    </dgm:pt>
    <dgm:pt modelId="{35D92024-8DB6-4028-B77A-BC0AE621E748}" type="pres">
      <dgm:prSet presAssocID="{0F3770B3-6203-4AE6-B9E1-E459BF3DBB6B}" presName="background" presStyleLbl="node0" presStyleIdx="0" presStyleCnt="1"/>
      <dgm:spPr/>
    </dgm:pt>
    <dgm:pt modelId="{91709A3C-D082-4E98-BA5E-EF35ABA4DBBB}" type="pres">
      <dgm:prSet presAssocID="{0F3770B3-6203-4AE6-B9E1-E459BF3DBB6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8A09B20-D602-4679-ADCB-BD03AB57C11F}" type="pres">
      <dgm:prSet presAssocID="{0F3770B3-6203-4AE6-B9E1-E459BF3DBB6B}" presName="hierChild2" presStyleCnt="0"/>
      <dgm:spPr/>
    </dgm:pt>
    <dgm:pt modelId="{017A9299-5501-4A04-8B51-AB176E3D3651}" type="pres">
      <dgm:prSet presAssocID="{C14569B0-F7BF-46F8-965A-FDADFA3FE859}" presName="Name10" presStyleLbl="parChTrans1D2" presStyleIdx="0" presStyleCnt="2"/>
      <dgm:spPr/>
      <dgm:t>
        <a:bodyPr/>
        <a:lstStyle/>
        <a:p>
          <a:endParaRPr lang="tr-TR"/>
        </a:p>
      </dgm:t>
    </dgm:pt>
    <dgm:pt modelId="{C09F6FD9-61CC-449F-8DD5-9E2352E183DB}" type="pres">
      <dgm:prSet presAssocID="{E22F4725-248E-4D0A-B33C-35E7FEAD60B2}" presName="hierRoot2" presStyleCnt="0"/>
      <dgm:spPr/>
    </dgm:pt>
    <dgm:pt modelId="{D6D00F94-5EF5-4E78-8702-71D637E87613}" type="pres">
      <dgm:prSet presAssocID="{E22F4725-248E-4D0A-B33C-35E7FEAD60B2}" presName="composite2" presStyleCnt="0"/>
      <dgm:spPr/>
    </dgm:pt>
    <dgm:pt modelId="{B13A4C32-DDC6-40B3-B7C9-F472DD2AB88E}" type="pres">
      <dgm:prSet presAssocID="{E22F4725-248E-4D0A-B33C-35E7FEAD60B2}" presName="background2" presStyleLbl="node2" presStyleIdx="0" presStyleCnt="2"/>
      <dgm:spPr/>
    </dgm:pt>
    <dgm:pt modelId="{CBA6F21E-4A7D-4CE6-9231-812A83876E00}" type="pres">
      <dgm:prSet presAssocID="{E22F4725-248E-4D0A-B33C-35E7FEAD60B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E309B3B-B68F-4874-86DD-5338AC22840E}" type="pres">
      <dgm:prSet presAssocID="{E22F4725-248E-4D0A-B33C-35E7FEAD60B2}" presName="hierChild3" presStyleCnt="0"/>
      <dgm:spPr/>
    </dgm:pt>
    <dgm:pt modelId="{B3F68C09-D041-402C-8E75-2EC2E175BF56}" type="pres">
      <dgm:prSet presAssocID="{4F8348D7-BEB6-4277-B186-42B833AD9A9E}" presName="Name17" presStyleLbl="parChTrans1D3" presStyleIdx="0" presStyleCnt="3"/>
      <dgm:spPr/>
      <dgm:t>
        <a:bodyPr/>
        <a:lstStyle/>
        <a:p>
          <a:endParaRPr lang="tr-TR"/>
        </a:p>
      </dgm:t>
    </dgm:pt>
    <dgm:pt modelId="{60E4E0FE-2FC9-4458-84B2-E0A4CEB85137}" type="pres">
      <dgm:prSet presAssocID="{B7296B33-4C7C-4B8F-9741-262B2812AFB8}" presName="hierRoot3" presStyleCnt="0"/>
      <dgm:spPr/>
    </dgm:pt>
    <dgm:pt modelId="{C66992E4-EF60-4885-A047-226409860C80}" type="pres">
      <dgm:prSet presAssocID="{B7296B33-4C7C-4B8F-9741-262B2812AFB8}" presName="composite3" presStyleCnt="0"/>
      <dgm:spPr/>
    </dgm:pt>
    <dgm:pt modelId="{51628FEE-0060-47D2-8AD2-5738EC77E81B}" type="pres">
      <dgm:prSet presAssocID="{B7296B33-4C7C-4B8F-9741-262B2812AFB8}" presName="background3" presStyleLbl="node3" presStyleIdx="0" presStyleCnt="3"/>
      <dgm:spPr/>
    </dgm:pt>
    <dgm:pt modelId="{37BF1D53-4C5B-4441-84F3-4C9A67AABA73}" type="pres">
      <dgm:prSet presAssocID="{B7296B33-4C7C-4B8F-9741-262B2812AFB8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5A78DAA-26ED-4036-BD28-60966B7CF60E}" type="pres">
      <dgm:prSet presAssocID="{B7296B33-4C7C-4B8F-9741-262B2812AFB8}" presName="hierChild4" presStyleCnt="0"/>
      <dgm:spPr/>
    </dgm:pt>
    <dgm:pt modelId="{B009E3BA-FF75-4DB0-A272-024559D20AEB}" type="pres">
      <dgm:prSet presAssocID="{A647C490-4F17-41A0-9F53-2733F353DB3A}" presName="Name17" presStyleLbl="parChTrans1D3" presStyleIdx="1" presStyleCnt="3"/>
      <dgm:spPr/>
      <dgm:t>
        <a:bodyPr/>
        <a:lstStyle/>
        <a:p>
          <a:endParaRPr lang="tr-TR"/>
        </a:p>
      </dgm:t>
    </dgm:pt>
    <dgm:pt modelId="{5767EB01-1C9A-4D49-9163-257FD63E2DF6}" type="pres">
      <dgm:prSet presAssocID="{9431C086-61D2-4507-BAF9-D078CC6477D3}" presName="hierRoot3" presStyleCnt="0"/>
      <dgm:spPr/>
    </dgm:pt>
    <dgm:pt modelId="{A337E201-71A0-443C-B6F9-E8AE374F847C}" type="pres">
      <dgm:prSet presAssocID="{9431C086-61D2-4507-BAF9-D078CC6477D3}" presName="composite3" presStyleCnt="0"/>
      <dgm:spPr/>
    </dgm:pt>
    <dgm:pt modelId="{46332CDA-CF72-4F7B-BCD3-9F1ABED44933}" type="pres">
      <dgm:prSet presAssocID="{9431C086-61D2-4507-BAF9-D078CC6477D3}" presName="background3" presStyleLbl="node3" presStyleIdx="1" presStyleCnt="3"/>
      <dgm:spPr/>
    </dgm:pt>
    <dgm:pt modelId="{3DC7533D-3653-4184-BF0B-749EB74C1CF7}" type="pres">
      <dgm:prSet presAssocID="{9431C086-61D2-4507-BAF9-D078CC6477D3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7FF9FA3-AFCC-4A8C-B1DF-72972D8DEBAA}" type="pres">
      <dgm:prSet presAssocID="{9431C086-61D2-4507-BAF9-D078CC6477D3}" presName="hierChild4" presStyleCnt="0"/>
      <dgm:spPr/>
    </dgm:pt>
    <dgm:pt modelId="{18B291A2-58D6-4B46-AD31-EBC0E226792F}" type="pres">
      <dgm:prSet presAssocID="{2993C70F-6027-4D8C-B041-4F199DEF98F7}" presName="Name10" presStyleLbl="parChTrans1D2" presStyleIdx="1" presStyleCnt="2"/>
      <dgm:spPr/>
      <dgm:t>
        <a:bodyPr/>
        <a:lstStyle/>
        <a:p>
          <a:endParaRPr lang="tr-TR"/>
        </a:p>
      </dgm:t>
    </dgm:pt>
    <dgm:pt modelId="{014BD663-E7E5-43CC-95B2-8AC96205B358}" type="pres">
      <dgm:prSet presAssocID="{4C6A5036-07A2-445B-A1C2-CD130CD8F849}" presName="hierRoot2" presStyleCnt="0"/>
      <dgm:spPr/>
    </dgm:pt>
    <dgm:pt modelId="{C314AC5C-E828-40E6-B32D-2A5234EB8025}" type="pres">
      <dgm:prSet presAssocID="{4C6A5036-07A2-445B-A1C2-CD130CD8F849}" presName="composite2" presStyleCnt="0"/>
      <dgm:spPr/>
    </dgm:pt>
    <dgm:pt modelId="{DFB73CC4-01B8-4894-A5AA-A23602CE274A}" type="pres">
      <dgm:prSet presAssocID="{4C6A5036-07A2-445B-A1C2-CD130CD8F849}" presName="background2" presStyleLbl="node2" presStyleIdx="1" presStyleCnt="2"/>
      <dgm:spPr/>
    </dgm:pt>
    <dgm:pt modelId="{7CE67764-CA35-4E72-9CD8-D8D037ACBE2B}" type="pres">
      <dgm:prSet presAssocID="{4C6A5036-07A2-445B-A1C2-CD130CD8F84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DE62E1B-9396-499D-B7F4-9C6AA6059995}" type="pres">
      <dgm:prSet presAssocID="{4C6A5036-07A2-445B-A1C2-CD130CD8F849}" presName="hierChild3" presStyleCnt="0"/>
      <dgm:spPr/>
    </dgm:pt>
    <dgm:pt modelId="{09B8AA72-CCF5-4953-AB43-4F6D4E96A72E}" type="pres">
      <dgm:prSet presAssocID="{444E0251-6CFC-4720-B54E-8AEB8E0CF3DE}" presName="Name17" presStyleLbl="parChTrans1D3" presStyleIdx="2" presStyleCnt="3"/>
      <dgm:spPr/>
      <dgm:t>
        <a:bodyPr/>
        <a:lstStyle/>
        <a:p>
          <a:endParaRPr lang="tr-TR"/>
        </a:p>
      </dgm:t>
    </dgm:pt>
    <dgm:pt modelId="{301665C7-F67B-40AB-AA6A-C42B0D862B73}" type="pres">
      <dgm:prSet presAssocID="{B7BAC7E7-5CB7-447F-915F-18A0606A1A89}" presName="hierRoot3" presStyleCnt="0"/>
      <dgm:spPr/>
    </dgm:pt>
    <dgm:pt modelId="{611B3638-BBC7-421A-9374-2F2947C44124}" type="pres">
      <dgm:prSet presAssocID="{B7BAC7E7-5CB7-447F-915F-18A0606A1A89}" presName="composite3" presStyleCnt="0"/>
      <dgm:spPr/>
    </dgm:pt>
    <dgm:pt modelId="{B8D9A11D-07E2-40F2-A363-9DFCD683EA61}" type="pres">
      <dgm:prSet presAssocID="{B7BAC7E7-5CB7-447F-915F-18A0606A1A89}" presName="background3" presStyleLbl="node3" presStyleIdx="2" presStyleCnt="3"/>
      <dgm:spPr/>
    </dgm:pt>
    <dgm:pt modelId="{C5ED247D-6850-4A39-88FC-56EE477DB259}" type="pres">
      <dgm:prSet presAssocID="{B7BAC7E7-5CB7-447F-915F-18A0606A1A89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5E98753-7740-4564-AB98-E456B948F16A}" type="pres">
      <dgm:prSet presAssocID="{B7BAC7E7-5CB7-447F-915F-18A0606A1A89}" presName="hierChild4" presStyleCnt="0"/>
      <dgm:spPr/>
    </dgm:pt>
  </dgm:ptLst>
  <dgm:cxnLst>
    <dgm:cxn modelId="{03D5764D-434E-4051-9A83-DF4C5EA17DE5}" srcId="{0F3770B3-6203-4AE6-B9E1-E459BF3DBB6B}" destId="{4C6A5036-07A2-445B-A1C2-CD130CD8F849}" srcOrd="1" destOrd="0" parTransId="{2993C70F-6027-4D8C-B041-4F199DEF98F7}" sibTransId="{B1EAD874-B27E-44A7-BAAF-18A477EBA87F}"/>
    <dgm:cxn modelId="{5064D682-E159-4563-B5A9-4F8E51C4AF3A}" type="presOf" srcId="{C14569B0-F7BF-46F8-965A-FDADFA3FE859}" destId="{017A9299-5501-4A04-8B51-AB176E3D3651}" srcOrd="0" destOrd="0" presId="urn:microsoft.com/office/officeart/2005/8/layout/hierarchy1"/>
    <dgm:cxn modelId="{57B73D5B-BFD8-424F-AD57-B73D54E18AD2}" type="presOf" srcId="{2993C70F-6027-4D8C-B041-4F199DEF98F7}" destId="{18B291A2-58D6-4B46-AD31-EBC0E226792F}" srcOrd="0" destOrd="0" presId="urn:microsoft.com/office/officeart/2005/8/layout/hierarchy1"/>
    <dgm:cxn modelId="{EDD4981E-E6C5-46E0-807F-5DC2637455DB}" srcId="{D0AC490E-E1D2-4D80-937C-4876949A2436}" destId="{0F3770B3-6203-4AE6-B9E1-E459BF3DBB6B}" srcOrd="0" destOrd="0" parTransId="{313CA805-A875-454F-AD69-58290117CA16}" sibTransId="{D4F1BEDC-71E9-4F13-8CAB-1B1E35836475}"/>
    <dgm:cxn modelId="{C973EE85-7869-4D43-93C2-BADD13EF61B1}" type="presOf" srcId="{444E0251-6CFC-4720-B54E-8AEB8E0CF3DE}" destId="{09B8AA72-CCF5-4953-AB43-4F6D4E96A72E}" srcOrd="0" destOrd="0" presId="urn:microsoft.com/office/officeart/2005/8/layout/hierarchy1"/>
    <dgm:cxn modelId="{894F1247-8798-4472-8765-11F20218F41F}" type="presOf" srcId="{9431C086-61D2-4507-BAF9-D078CC6477D3}" destId="{3DC7533D-3653-4184-BF0B-749EB74C1CF7}" srcOrd="0" destOrd="0" presId="urn:microsoft.com/office/officeart/2005/8/layout/hierarchy1"/>
    <dgm:cxn modelId="{FB9C212F-C70D-4FE9-80F1-9A78D1D3E1FC}" srcId="{E22F4725-248E-4D0A-B33C-35E7FEAD60B2}" destId="{B7296B33-4C7C-4B8F-9741-262B2812AFB8}" srcOrd="0" destOrd="0" parTransId="{4F8348D7-BEB6-4277-B186-42B833AD9A9E}" sibTransId="{D071F406-DDD7-4BA4-903B-530CC00AD17F}"/>
    <dgm:cxn modelId="{80CB642C-C813-4172-889A-5678B897CE45}" srcId="{4C6A5036-07A2-445B-A1C2-CD130CD8F849}" destId="{B7BAC7E7-5CB7-447F-915F-18A0606A1A89}" srcOrd="0" destOrd="0" parTransId="{444E0251-6CFC-4720-B54E-8AEB8E0CF3DE}" sibTransId="{3EFA5C65-9968-4214-9A40-8F4B736776CD}"/>
    <dgm:cxn modelId="{855A8750-70E9-4731-A22A-D1343F76090E}" type="presOf" srcId="{D0AC490E-E1D2-4D80-937C-4876949A2436}" destId="{8CD5C7FB-76B8-4E0C-9DAA-A7098B4DB708}" srcOrd="0" destOrd="0" presId="urn:microsoft.com/office/officeart/2005/8/layout/hierarchy1"/>
    <dgm:cxn modelId="{CC347A76-A744-4A80-A2D7-73E2372F89FC}" type="presOf" srcId="{4F8348D7-BEB6-4277-B186-42B833AD9A9E}" destId="{B3F68C09-D041-402C-8E75-2EC2E175BF56}" srcOrd="0" destOrd="0" presId="urn:microsoft.com/office/officeart/2005/8/layout/hierarchy1"/>
    <dgm:cxn modelId="{D4F3E1C1-F35A-46B9-B930-16CCA67E8D7B}" type="presOf" srcId="{E22F4725-248E-4D0A-B33C-35E7FEAD60B2}" destId="{CBA6F21E-4A7D-4CE6-9231-812A83876E00}" srcOrd="0" destOrd="0" presId="urn:microsoft.com/office/officeart/2005/8/layout/hierarchy1"/>
    <dgm:cxn modelId="{CA80D358-48B3-4B24-8608-1B0E5F0CCA62}" type="presOf" srcId="{B7BAC7E7-5CB7-447F-915F-18A0606A1A89}" destId="{C5ED247D-6850-4A39-88FC-56EE477DB259}" srcOrd="0" destOrd="0" presId="urn:microsoft.com/office/officeart/2005/8/layout/hierarchy1"/>
    <dgm:cxn modelId="{3FF4F86D-8F45-4DF8-B02C-3D928794C9FD}" type="presOf" srcId="{4C6A5036-07A2-445B-A1C2-CD130CD8F849}" destId="{7CE67764-CA35-4E72-9CD8-D8D037ACBE2B}" srcOrd="0" destOrd="0" presId="urn:microsoft.com/office/officeart/2005/8/layout/hierarchy1"/>
    <dgm:cxn modelId="{610BC640-BA36-4000-8485-B2181E9C2B1F}" type="presOf" srcId="{A647C490-4F17-41A0-9F53-2733F353DB3A}" destId="{B009E3BA-FF75-4DB0-A272-024559D20AEB}" srcOrd="0" destOrd="0" presId="urn:microsoft.com/office/officeart/2005/8/layout/hierarchy1"/>
    <dgm:cxn modelId="{629D7DE2-9849-4A4B-B2F2-C3345EDD82DB}" srcId="{E22F4725-248E-4D0A-B33C-35E7FEAD60B2}" destId="{9431C086-61D2-4507-BAF9-D078CC6477D3}" srcOrd="1" destOrd="0" parTransId="{A647C490-4F17-41A0-9F53-2733F353DB3A}" sibTransId="{EE8346DE-4D2F-4B3B-BD17-A46F1A32A62C}"/>
    <dgm:cxn modelId="{E40CCB97-E4CB-40E7-9E46-20A2DD8BB6C5}" type="presOf" srcId="{B7296B33-4C7C-4B8F-9741-262B2812AFB8}" destId="{37BF1D53-4C5B-4441-84F3-4C9A67AABA73}" srcOrd="0" destOrd="0" presId="urn:microsoft.com/office/officeart/2005/8/layout/hierarchy1"/>
    <dgm:cxn modelId="{9CC17ED0-63B9-43A6-99E5-4FEAE41E3E3C}" type="presOf" srcId="{0F3770B3-6203-4AE6-B9E1-E459BF3DBB6B}" destId="{91709A3C-D082-4E98-BA5E-EF35ABA4DBBB}" srcOrd="0" destOrd="0" presId="urn:microsoft.com/office/officeart/2005/8/layout/hierarchy1"/>
    <dgm:cxn modelId="{433E4726-1B73-4B6E-90AD-E34A59B75C39}" srcId="{0F3770B3-6203-4AE6-B9E1-E459BF3DBB6B}" destId="{E22F4725-248E-4D0A-B33C-35E7FEAD60B2}" srcOrd="0" destOrd="0" parTransId="{C14569B0-F7BF-46F8-965A-FDADFA3FE859}" sibTransId="{6D6BB84B-B15F-4171-A2C4-234C7278A503}"/>
    <dgm:cxn modelId="{9677E652-4025-4110-8164-859543E1BEFE}" type="presParOf" srcId="{8CD5C7FB-76B8-4E0C-9DAA-A7098B4DB708}" destId="{F4F73461-E5A3-4EF6-8AE8-5D49BDFF0D58}" srcOrd="0" destOrd="0" presId="urn:microsoft.com/office/officeart/2005/8/layout/hierarchy1"/>
    <dgm:cxn modelId="{DFB44D18-7AB4-4181-96B3-C5B9FBC2E267}" type="presParOf" srcId="{F4F73461-E5A3-4EF6-8AE8-5D49BDFF0D58}" destId="{84DE230F-7B43-45B9-8085-9CAC7BEDFAA9}" srcOrd="0" destOrd="0" presId="urn:microsoft.com/office/officeart/2005/8/layout/hierarchy1"/>
    <dgm:cxn modelId="{6B10454C-1A90-4EBC-BCAA-F86DF9F7AB5C}" type="presParOf" srcId="{84DE230F-7B43-45B9-8085-9CAC7BEDFAA9}" destId="{35D92024-8DB6-4028-B77A-BC0AE621E748}" srcOrd="0" destOrd="0" presId="urn:microsoft.com/office/officeart/2005/8/layout/hierarchy1"/>
    <dgm:cxn modelId="{A4AFEBBF-77DB-4484-A3B3-D43CF370B27C}" type="presParOf" srcId="{84DE230F-7B43-45B9-8085-9CAC7BEDFAA9}" destId="{91709A3C-D082-4E98-BA5E-EF35ABA4DBBB}" srcOrd="1" destOrd="0" presId="urn:microsoft.com/office/officeart/2005/8/layout/hierarchy1"/>
    <dgm:cxn modelId="{C7097253-BA72-4071-B668-9D11B32AF609}" type="presParOf" srcId="{F4F73461-E5A3-4EF6-8AE8-5D49BDFF0D58}" destId="{88A09B20-D602-4679-ADCB-BD03AB57C11F}" srcOrd="1" destOrd="0" presId="urn:microsoft.com/office/officeart/2005/8/layout/hierarchy1"/>
    <dgm:cxn modelId="{22C25376-EE21-497D-9C58-21ED29FC23E5}" type="presParOf" srcId="{88A09B20-D602-4679-ADCB-BD03AB57C11F}" destId="{017A9299-5501-4A04-8B51-AB176E3D3651}" srcOrd="0" destOrd="0" presId="urn:microsoft.com/office/officeart/2005/8/layout/hierarchy1"/>
    <dgm:cxn modelId="{0143F66D-35AF-470A-B472-BD886CCA3BC8}" type="presParOf" srcId="{88A09B20-D602-4679-ADCB-BD03AB57C11F}" destId="{C09F6FD9-61CC-449F-8DD5-9E2352E183DB}" srcOrd="1" destOrd="0" presId="urn:microsoft.com/office/officeart/2005/8/layout/hierarchy1"/>
    <dgm:cxn modelId="{2BEDE56D-7309-45DC-85D1-F07F1EA8B7B3}" type="presParOf" srcId="{C09F6FD9-61CC-449F-8DD5-9E2352E183DB}" destId="{D6D00F94-5EF5-4E78-8702-71D637E87613}" srcOrd="0" destOrd="0" presId="urn:microsoft.com/office/officeart/2005/8/layout/hierarchy1"/>
    <dgm:cxn modelId="{CC734AA1-7898-487F-B7CD-9DE3A19DCFCC}" type="presParOf" srcId="{D6D00F94-5EF5-4E78-8702-71D637E87613}" destId="{B13A4C32-DDC6-40B3-B7C9-F472DD2AB88E}" srcOrd="0" destOrd="0" presId="urn:microsoft.com/office/officeart/2005/8/layout/hierarchy1"/>
    <dgm:cxn modelId="{7C0EE4FE-5435-4D65-9D4B-4423E58DC566}" type="presParOf" srcId="{D6D00F94-5EF5-4E78-8702-71D637E87613}" destId="{CBA6F21E-4A7D-4CE6-9231-812A83876E00}" srcOrd="1" destOrd="0" presId="urn:microsoft.com/office/officeart/2005/8/layout/hierarchy1"/>
    <dgm:cxn modelId="{79E50D18-BA01-4CAC-AA4B-9690C303D508}" type="presParOf" srcId="{C09F6FD9-61CC-449F-8DD5-9E2352E183DB}" destId="{FE309B3B-B68F-4874-86DD-5338AC22840E}" srcOrd="1" destOrd="0" presId="urn:microsoft.com/office/officeart/2005/8/layout/hierarchy1"/>
    <dgm:cxn modelId="{1E38BE96-B9CA-4DB4-9987-EF14657FE014}" type="presParOf" srcId="{FE309B3B-B68F-4874-86DD-5338AC22840E}" destId="{B3F68C09-D041-402C-8E75-2EC2E175BF56}" srcOrd="0" destOrd="0" presId="urn:microsoft.com/office/officeart/2005/8/layout/hierarchy1"/>
    <dgm:cxn modelId="{822723F0-9870-40BD-A0FC-AEF24D9A300F}" type="presParOf" srcId="{FE309B3B-B68F-4874-86DD-5338AC22840E}" destId="{60E4E0FE-2FC9-4458-84B2-E0A4CEB85137}" srcOrd="1" destOrd="0" presId="urn:microsoft.com/office/officeart/2005/8/layout/hierarchy1"/>
    <dgm:cxn modelId="{DDC28FB6-7809-4AB1-9613-41DAEBA8EBE1}" type="presParOf" srcId="{60E4E0FE-2FC9-4458-84B2-E0A4CEB85137}" destId="{C66992E4-EF60-4885-A047-226409860C80}" srcOrd="0" destOrd="0" presId="urn:microsoft.com/office/officeart/2005/8/layout/hierarchy1"/>
    <dgm:cxn modelId="{FE2A6D8B-D3F9-4390-A698-8461C386278E}" type="presParOf" srcId="{C66992E4-EF60-4885-A047-226409860C80}" destId="{51628FEE-0060-47D2-8AD2-5738EC77E81B}" srcOrd="0" destOrd="0" presId="urn:microsoft.com/office/officeart/2005/8/layout/hierarchy1"/>
    <dgm:cxn modelId="{EEBECD76-ABA5-41B3-85CA-F15EA8A73F38}" type="presParOf" srcId="{C66992E4-EF60-4885-A047-226409860C80}" destId="{37BF1D53-4C5B-4441-84F3-4C9A67AABA73}" srcOrd="1" destOrd="0" presId="urn:microsoft.com/office/officeart/2005/8/layout/hierarchy1"/>
    <dgm:cxn modelId="{CB419D3D-8D52-40ED-BA12-1AE12B50D73C}" type="presParOf" srcId="{60E4E0FE-2FC9-4458-84B2-E0A4CEB85137}" destId="{C5A78DAA-26ED-4036-BD28-60966B7CF60E}" srcOrd="1" destOrd="0" presId="urn:microsoft.com/office/officeart/2005/8/layout/hierarchy1"/>
    <dgm:cxn modelId="{FD8BC65C-57D7-4B12-BC7D-CBB55A3CC69E}" type="presParOf" srcId="{FE309B3B-B68F-4874-86DD-5338AC22840E}" destId="{B009E3BA-FF75-4DB0-A272-024559D20AEB}" srcOrd="2" destOrd="0" presId="urn:microsoft.com/office/officeart/2005/8/layout/hierarchy1"/>
    <dgm:cxn modelId="{1CCFA9B3-56F7-42F9-8987-B34E1AED521D}" type="presParOf" srcId="{FE309B3B-B68F-4874-86DD-5338AC22840E}" destId="{5767EB01-1C9A-4D49-9163-257FD63E2DF6}" srcOrd="3" destOrd="0" presId="urn:microsoft.com/office/officeart/2005/8/layout/hierarchy1"/>
    <dgm:cxn modelId="{B41E8AFC-A1A9-4C97-ACA4-EBA65AE64650}" type="presParOf" srcId="{5767EB01-1C9A-4D49-9163-257FD63E2DF6}" destId="{A337E201-71A0-443C-B6F9-E8AE374F847C}" srcOrd="0" destOrd="0" presId="urn:microsoft.com/office/officeart/2005/8/layout/hierarchy1"/>
    <dgm:cxn modelId="{AAC4BC1B-B067-405B-9272-F94BA8BC70AC}" type="presParOf" srcId="{A337E201-71A0-443C-B6F9-E8AE374F847C}" destId="{46332CDA-CF72-4F7B-BCD3-9F1ABED44933}" srcOrd="0" destOrd="0" presId="urn:microsoft.com/office/officeart/2005/8/layout/hierarchy1"/>
    <dgm:cxn modelId="{C3021B5D-C4DA-4FEB-8EB4-F4843F308279}" type="presParOf" srcId="{A337E201-71A0-443C-B6F9-E8AE374F847C}" destId="{3DC7533D-3653-4184-BF0B-749EB74C1CF7}" srcOrd="1" destOrd="0" presId="urn:microsoft.com/office/officeart/2005/8/layout/hierarchy1"/>
    <dgm:cxn modelId="{01D57EDD-072B-4D52-A62C-8B247627B048}" type="presParOf" srcId="{5767EB01-1C9A-4D49-9163-257FD63E2DF6}" destId="{D7FF9FA3-AFCC-4A8C-B1DF-72972D8DEBAA}" srcOrd="1" destOrd="0" presId="urn:microsoft.com/office/officeart/2005/8/layout/hierarchy1"/>
    <dgm:cxn modelId="{03392633-74AC-4DA4-B770-E75BC270C2AB}" type="presParOf" srcId="{88A09B20-D602-4679-ADCB-BD03AB57C11F}" destId="{18B291A2-58D6-4B46-AD31-EBC0E226792F}" srcOrd="2" destOrd="0" presId="urn:microsoft.com/office/officeart/2005/8/layout/hierarchy1"/>
    <dgm:cxn modelId="{99F091C7-B43C-4B04-8F3F-F1A6BCE72A37}" type="presParOf" srcId="{88A09B20-D602-4679-ADCB-BD03AB57C11F}" destId="{014BD663-E7E5-43CC-95B2-8AC96205B358}" srcOrd="3" destOrd="0" presId="urn:microsoft.com/office/officeart/2005/8/layout/hierarchy1"/>
    <dgm:cxn modelId="{EF3D786F-FC7E-4A83-9660-1404684C795C}" type="presParOf" srcId="{014BD663-E7E5-43CC-95B2-8AC96205B358}" destId="{C314AC5C-E828-40E6-B32D-2A5234EB8025}" srcOrd="0" destOrd="0" presId="urn:microsoft.com/office/officeart/2005/8/layout/hierarchy1"/>
    <dgm:cxn modelId="{33E614B6-17F4-43A7-9B26-AC8DC824CEE5}" type="presParOf" srcId="{C314AC5C-E828-40E6-B32D-2A5234EB8025}" destId="{DFB73CC4-01B8-4894-A5AA-A23602CE274A}" srcOrd="0" destOrd="0" presId="urn:microsoft.com/office/officeart/2005/8/layout/hierarchy1"/>
    <dgm:cxn modelId="{18A6BBAC-5D49-472F-A753-4A9A88D14F95}" type="presParOf" srcId="{C314AC5C-E828-40E6-B32D-2A5234EB8025}" destId="{7CE67764-CA35-4E72-9CD8-D8D037ACBE2B}" srcOrd="1" destOrd="0" presId="urn:microsoft.com/office/officeart/2005/8/layout/hierarchy1"/>
    <dgm:cxn modelId="{C575ACE4-840A-491E-8365-21961E9F58E4}" type="presParOf" srcId="{014BD663-E7E5-43CC-95B2-8AC96205B358}" destId="{1DE62E1B-9396-499D-B7F4-9C6AA6059995}" srcOrd="1" destOrd="0" presId="urn:microsoft.com/office/officeart/2005/8/layout/hierarchy1"/>
    <dgm:cxn modelId="{5260E4BA-C5CA-490E-8D8A-974AD17CD242}" type="presParOf" srcId="{1DE62E1B-9396-499D-B7F4-9C6AA6059995}" destId="{09B8AA72-CCF5-4953-AB43-4F6D4E96A72E}" srcOrd="0" destOrd="0" presId="urn:microsoft.com/office/officeart/2005/8/layout/hierarchy1"/>
    <dgm:cxn modelId="{93EA593E-AB2E-492B-B110-61724B7E2BB3}" type="presParOf" srcId="{1DE62E1B-9396-499D-B7F4-9C6AA6059995}" destId="{301665C7-F67B-40AB-AA6A-C42B0D862B73}" srcOrd="1" destOrd="0" presId="urn:microsoft.com/office/officeart/2005/8/layout/hierarchy1"/>
    <dgm:cxn modelId="{5F4B8039-A369-4577-8B87-F0F41B1ADECB}" type="presParOf" srcId="{301665C7-F67B-40AB-AA6A-C42B0D862B73}" destId="{611B3638-BBC7-421A-9374-2F2947C44124}" srcOrd="0" destOrd="0" presId="urn:microsoft.com/office/officeart/2005/8/layout/hierarchy1"/>
    <dgm:cxn modelId="{D1E8C7EC-78BB-4344-B10A-CB781A5B47AA}" type="presParOf" srcId="{611B3638-BBC7-421A-9374-2F2947C44124}" destId="{B8D9A11D-07E2-40F2-A363-9DFCD683EA61}" srcOrd="0" destOrd="0" presId="urn:microsoft.com/office/officeart/2005/8/layout/hierarchy1"/>
    <dgm:cxn modelId="{D149D352-227E-4581-B5F8-D77CAD568755}" type="presParOf" srcId="{611B3638-BBC7-421A-9374-2F2947C44124}" destId="{C5ED247D-6850-4A39-88FC-56EE477DB259}" srcOrd="1" destOrd="0" presId="urn:microsoft.com/office/officeart/2005/8/layout/hierarchy1"/>
    <dgm:cxn modelId="{BDB6FBB5-71D2-428B-877C-83A3473BA439}" type="presParOf" srcId="{301665C7-F67B-40AB-AA6A-C42B0D862B73}" destId="{35E98753-7740-4564-AB98-E456B948F1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DF0C1-6793-4000-AEE5-8DBF06332B23}">
      <dsp:nvSpPr>
        <dsp:cNvPr id="0" name=""/>
        <dsp:cNvSpPr/>
      </dsp:nvSpPr>
      <dsp:spPr>
        <a:xfrm>
          <a:off x="0" y="59075"/>
          <a:ext cx="8171528" cy="5996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/>
            <a:t>BAP Koordinasyon Birimi Tanımı ve İşleyişi</a:t>
          </a:r>
          <a:endParaRPr lang="en-US" sz="2500" kern="1200" dirty="0"/>
        </a:p>
      </dsp:txBody>
      <dsp:txXfrm>
        <a:off x="29271" y="88346"/>
        <a:ext cx="8112986" cy="541083"/>
      </dsp:txXfrm>
    </dsp:sp>
    <dsp:sp modelId="{0B5F1561-EC2F-4DB7-A9D1-1289D42FE853}">
      <dsp:nvSpPr>
        <dsp:cNvPr id="0" name=""/>
        <dsp:cNvSpPr/>
      </dsp:nvSpPr>
      <dsp:spPr>
        <a:xfrm>
          <a:off x="0" y="730700"/>
          <a:ext cx="8171528" cy="599625"/>
        </a:xfrm>
        <a:prstGeom prst="roundRect">
          <a:avLst/>
        </a:prstGeom>
        <a:solidFill>
          <a:schemeClr val="accent5">
            <a:hueOff val="1827658"/>
            <a:satOff val="199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2021 Yılı I. Dönem BAP Başvuru Şartları</a:t>
          </a:r>
          <a:endParaRPr lang="en-US" sz="2500" kern="1200"/>
        </a:p>
      </dsp:txBody>
      <dsp:txXfrm>
        <a:off x="29271" y="759971"/>
        <a:ext cx="8112986" cy="541083"/>
      </dsp:txXfrm>
    </dsp:sp>
    <dsp:sp modelId="{D755DBE1-5452-4DAF-9692-DEECADA8188D}">
      <dsp:nvSpPr>
        <dsp:cNvPr id="0" name=""/>
        <dsp:cNvSpPr/>
      </dsp:nvSpPr>
      <dsp:spPr>
        <a:xfrm>
          <a:off x="0" y="1402326"/>
          <a:ext cx="8171528" cy="599625"/>
        </a:xfrm>
        <a:prstGeom prst="roundRect">
          <a:avLst/>
        </a:prstGeom>
        <a:solidFill>
          <a:schemeClr val="accent5">
            <a:hueOff val="3655316"/>
            <a:satOff val="397"/>
            <a:lumOff val="-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UBYS BAP Modülü İşleyişi ve Başvuru Süreci </a:t>
          </a:r>
          <a:endParaRPr lang="en-US" sz="2500" kern="1200"/>
        </a:p>
      </dsp:txBody>
      <dsp:txXfrm>
        <a:off x="29271" y="1431597"/>
        <a:ext cx="8112986" cy="541083"/>
      </dsp:txXfrm>
    </dsp:sp>
    <dsp:sp modelId="{7C3A249E-A061-486B-AB84-4748906E15CD}">
      <dsp:nvSpPr>
        <dsp:cNvPr id="0" name=""/>
        <dsp:cNvSpPr/>
      </dsp:nvSpPr>
      <dsp:spPr>
        <a:xfrm>
          <a:off x="0" y="2073951"/>
          <a:ext cx="8171528" cy="599625"/>
        </a:xfrm>
        <a:prstGeom prst="roundRect">
          <a:avLst/>
        </a:prstGeom>
        <a:solidFill>
          <a:schemeClr val="accent5">
            <a:hueOff val="5482974"/>
            <a:satOff val="596"/>
            <a:lumOff val="-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Rapor Süreçleri</a:t>
          </a:r>
          <a:endParaRPr lang="en-US" sz="2500" kern="1200"/>
        </a:p>
      </dsp:txBody>
      <dsp:txXfrm>
        <a:off x="29271" y="2103222"/>
        <a:ext cx="8112986" cy="541083"/>
      </dsp:txXfrm>
    </dsp:sp>
    <dsp:sp modelId="{F938AF15-55CD-4278-988D-05984151A963}">
      <dsp:nvSpPr>
        <dsp:cNvPr id="0" name=""/>
        <dsp:cNvSpPr/>
      </dsp:nvSpPr>
      <dsp:spPr>
        <a:xfrm>
          <a:off x="0" y="2745575"/>
          <a:ext cx="8171528" cy="599625"/>
        </a:xfrm>
        <a:prstGeom prst="roundRect">
          <a:avLst/>
        </a:prstGeom>
        <a:solidFill>
          <a:schemeClr val="accent5">
            <a:hueOff val="7310632"/>
            <a:satOff val="795"/>
            <a:lumOff val="-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Bütçe Harcama İşlemleri</a:t>
          </a:r>
          <a:endParaRPr lang="en-US" sz="2500" kern="1200"/>
        </a:p>
      </dsp:txBody>
      <dsp:txXfrm>
        <a:off x="29271" y="2774846"/>
        <a:ext cx="8112986" cy="541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8AA72-CCF5-4953-AB43-4F6D4E96A72E}">
      <dsp:nvSpPr>
        <dsp:cNvPr id="0" name=""/>
        <dsp:cNvSpPr/>
      </dsp:nvSpPr>
      <dsp:spPr>
        <a:xfrm>
          <a:off x="5194427" y="2525500"/>
          <a:ext cx="91440" cy="4699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9952"/>
              </a:lnTo>
            </a:path>
          </a:pathLst>
        </a:custGeom>
        <a:noFill/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291A2-58D6-4B46-AD31-EBC0E226792F}">
      <dsp:nvSpPr>
        <dsp:cNvPr id="0" name=""/>
        <dsp:cNvSpPr/>
      </dsp:nvSpPr>
      <dsp:spPr>
        <a:xfrm>
          <a:off x="3758922" y="1029463"/>
          <a:ext cx="1481224" cy="469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258"/>
              </a:lnTo>
              <a:lnTo>
                <a:pt x="1481224" y="320258"/>
              </a:lnTo>
              <a:lnTo>
                <a:pt x="1481224" y="469952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9E3BA-FF75-4DB0-A272-024559D20AEB}">
      <dsp:nvSpPr>
        <dsp:cNvPr id="0" name=""/>
        <dsp:cNvSpPr/>
      </dsp:nvSpPr>
      <dsp:spPr>
        <a:xfrm>
          <a:off x="2277698" y="2525500"/>
          <a:ext cx="987483" cy="469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258"/>
              </a:lnTo>
              <a:lnTo>
                <a:pt x="987483" y="320258"/>
              </a:lnTo>
              <a:lnTo>
                <a:pt x="987483" y="469952"/>
              </a:lnTo>
            </a:path>
          </a:pathLst>
        </a:custGeom>
        <a:noFill/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F68C09-D041-402C-8E75-2EC2E175BF56}">
      <dsp:nvSpPr>
        <dsp:cNvPr id="0" name=""/>
        <dsp:cNvSpPr/>
      </dsp:nvSpPr>
      <dsp:spPr>
        <a:xfrm>
          <a:off x="1290215" y="2525500"/>
          <a:ext cx="987483" cy="469952"/>
        </a:xfrm>
        <a:custGeom>
          <a:avLst/>
          <a:gdLst/>
          <a:ahLst/>
          <a:cxnLst/>
          <a:rect l="0" t="0" r="0" b="0"/>
          <a:pathLst>
            <a:path>
              <a:moveTo>
                <a:pt x="987483" y="0"/>
              </a:moveTo>
              <a:lnTo>
                <a:pt x="987483" y="320258"/>
              </a:lnTo>
              <a:lnTo>
                <a:pt x="0" y="320258"/>
              </a:lnTo>
              <a:lnTo>
                <a:pt x="0" y="469952"/>
              </a:lnTo>
            </a:path>
          </a:pathLst>
        </a:custGeom>
        <a:noFill/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7A9299-5501-4A04-8B51-AB176E3D3651}">
      <dsp:nvSpPr>
        <dsp:cNvPr id="0" name=""/>
        <dsp:cNvSpPr/>
      </dsp:nvSpPr>
      <dsp:spPr>
        <a:xfrm>
          <a:off x="2277698" y="1029463"/>
          <a:ext cx="1481224" cy="469952"/>
        </a:xfrm>
        <a:custGeom>
          <a:avLst/>
          <a:gdLst/>
          <a:ahLst/>
          <a:cxnLst/>
          <a:rect l="0" t="0" r="0" b="0"/>
          <a:pathLst>
            <a:path>
              <a:moveTo>
                <a:pt x="1481224" y="0"/>
              </a:moveTo>
              <a:lnTo>
                <a:pt x="1481224" y="320258"/>
              </a:lnTo>
              <a:lnTo>
                <a:pt x="0" y="320258"/>
              </a:lnTo>
              <a:lnTo>
                <a:pt x="0" y="469952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92024-8DB6-4028-B77A-BC0AE621E748}">
      <dsp:nvSpPr>
        <dsp:cNvPr id="0" name=""/>
        <dsp:cNvSpPr/>
      </dsp:nvSpPr>
      <dsp:spPr>
        <a:xfrm>
          <a:off x="2950982" y="3378"/>
          <a:ext cx="1615881" cy="10260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709A3C-D082-4E98-BA5E-EF35ABA4DBBB}">
      <dsp:nvSpPr>
        <dsp:cNvPr id="0" name=""/>
        <dsp:cNvSpPr/>
      </dsp:nvSpPr>
      <dsp:spPr>
        <a:xfrm>
          <a:off x="3130524" y="173943"/>
          <a:ext cx="1615881" cy="1026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Sorumlu Rektör Yardımcısı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(BAP Komisyon Başkanı)</a:t>
          </a:r>
        </a:p>
      </dsp:txBody>
      <dsp:txXfrm>
        <a:off x="3160577" y="203996"/>
        <a:ext cx="1555775" cy="965978"/>
      </dsp:txXfrm>
    </dsp:sp>
    <dsp:sp modelId="{B13A4C32-DDC6-40B3-B7C9-F472DD2AB88E}">
      <dsp:nvSpPr>
        <dsp:cNvPr id="0" name=""/>
        <dsp:cNvSpPr/>
      </dsp:nvSpPr>
      <dsp:spPr>
        <a:xfrm>
          <a:off x="1469757" y="1499415"/>
          <a:ext cx="1615881" cy="10260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A6F21E-4A7D-4CE6-9231-812A83876E00}">
      <dsp:nvSpPr>
        <dsp:cNvPr id="0" name=""/>
        <dsp:cNvSpPr/>
      </dsp:nvSpPr>
      <dsp:spPr>
        <a:xfrm>
          <a:off x="1649299" y="1669980"/>
          <a:ext cx="1615881" cy="1026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BAP Komisyonu</a:t>
          </a:r>
        </a:p>
      </dsp:txBody>
      <dsp:txXfrm>
        <a:off x="1679352" y="1700033"/>
        <a:ext cx="1555775" cy="965978"/>
      </dsp:txXfrm>
    </dsp:sp>
    <dsp:sp modelId="{51628FEE-0060-47D2-8AD2-5738EC77E81B}">
      <dsp:nvSpPr>
        <dsp:cNvPr id="0" name=""/>
        <dsp:cNvSpPr/>
      </dsp:nvSpPr>
      <dsp:spPr>
        <a:xfrm>
          <a:off x="482274" y="2995452"/>
          <a:ext cx="1615881" cy="10260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7BF1D53-4C5B-4441-84F3-4C9A67AABA73}">
      <dsp:nvSpPr>
        <dsp:cNvPr id="0" name=""/>
        <dsp:cNvSpPr/>
      </dsp:nvSpPr>
      <dsp:spPr>
        <a:xfrm>
          <a:off x="661816" y="3166017"/>
          <a:ext cx="1615881" cy="1026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Fen ve Mühendislik Bilimleri Alt Komisyonu</a:t>
          </a:r>
        </a:p>
      </dsp:txBody>
      <dsp:txXfrm>
        <a:off x="691869" y="3196070"/>
        <a:ext cx="1555775" cy="965978"/>
      </dsp:txXfrm>
    </dsp:sp>
    <dsp:sp modelId="{46332CDA-CF72-4F7B-BCD3-9F1ABED44933}">
      <dsp:nvSpPr>
        <dsp:cNvPr id="0" name=""/>
        <dsp:cNvSpPr/>
      </dsp:nvSpPr>
      <dsp:spPr>
        <a:xfrm>
          <a:off x="2457240" y="2995452"/>
          <a:ext cx="1615881" cy="10260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C7533D-3653-4184-BF0B-749EB74C1CF7}">
      <dsp:nvSpPr>
        <dsp:cNvPr id="0" name=""/>
        <dsp:cNvSpPr/>
      </dsp:nvSpPr>
      <dsp:spPr>
        <a:xfrm>
          <a:off x="2636782" y="3166017"/>
          <a:ext cx="1615881" cy="1026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Sosyal Bilimler Alt Komisyonu</a:t>
          </a:r>
        </a:p>
      </dsp:txBody>
      <dsp:txXfrm>
        <a:off x="2666835" y="3196070"/>
        <a:ext cx="1555775" cy="965978"/>
      </dsp:txXfrm>
    </dsp:sp>
    <dsp:sp modelId="{DFB73CC4-01B8-4894-A5AA-A23602CE274A}">
      <dsp:nvSpPr>
        <dsp:cNvPr id="0" name=""/>
        <dsp:cNvSpPr/>
      </dsp:nvSpPr>
      <dsp:spPr>
        <a:xfrm>
          <a:off x="4432206" y="1499415"/>
          <a:ext cx="1615881" cy="10260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CE67764-CA35-4E72-9CD8-D8D037ACBE2B}">
      <dsp:nvSpPr>
        <dsp:cNvPr id="0" name=""/>
        <dsp:cNvSpPr/>
      </dsp:nvSpPr>
      <dsp:spPr>
        <a:xfrm>
          <a:off x="4611749" y="1669980"/>
          <a:ext cx="1615881" cy="1026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BAP Koordinasyon Birim Sorumlusu</a:t>
          </a:r>
        </a:p>
      </dsp:txBody>
      <dsp:txXfrm>
        <a:off x="4641802" y="1700033"/>
        <a:ext cx="1555775" cy="965978"/>
      </dsp:txXfrm>
    </dsp:sp>
    <dsp:sp modelId="{B8D9A11D-07E2-40F2-A363-9DFCD683EA61}">
      <dsp:nvSpPr>
        <dsp:cNvPr id="0" name=""/>
        <dsp:cNvSpPr/>
      </dsp:nvSpPr>
      <dsp:spPr>
        <a:xfrm>
          <a:off x="4432206" y="2995452"/>
          <a:ext cx="1615881" cy="10260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ED247D-6850-4A39-88FC-56EE477DB259}">
      <dsp:nvSpPr>
        <dsp:cNvPr id="0" name=""/>
        <dsp:cNvSpPr/>
      </dsp:nvSpPr>
      <dsp:spPr>
        <a:xfrm>
          <a:off x="4611749" y="3166017"/>
          <a:ext cx="1615881" cy="1026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BAP Koordinasyon Birimi</a:t>
          </a:r>
        </a:p>
      </dsp:txBody>
      <dsp:txXfrm>
        <a:off x="4641802" y="3196070"/>
        <a:ext cx="1555775" cy="965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521D4DC-D892-4041-9822-45165A3D9AA4}" type="datetimeFigureOut">
              <a:rPr lang="tr-TR"/>
              <a:pPr>
                <a:defRPr/>
              </a:pPr>
              <a:t>4.03.2021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3F12B8D-4377-45B4-9AEC-93CCC7A0D13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03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219D9-953B-4952-80D4-19763E2F5A33}" type="datetimeFigureOut">
              <a:rPr lang="tr-TR" smtClean="0"/>
              <a:t>4.03.2021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C5C9A-D66F-4185-BEF4-D307A2869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1651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DE566-3E86-4382-AD4F-A791630F2A0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86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DE566-3E86-4382-AD4F-A791630F2A0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1165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DE566-3E86-4382-AD4F-A791630F2A0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6053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DE566-3E86-4382-AD4F-A791630F2A0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1159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DE566-3E86-4382-AD4F-A791630F2A0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1147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DE566-3E86-4382-AD4F-A791630F2A0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882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DE566-3E86-4382-AD4F-A791630F2A0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72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DE566-3E86-4382-AD4F-A791630F2A0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5081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DE566-3E86-4382-AD4F-A791630F2A0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871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DE566-3E86-4382-AD4F-A791630F2A0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058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DE566-3E86-4382-AD4F-A791630F2A0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04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DE566-3E86-4382-AD4F-A791630F2A0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569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DE566-3E86-4382-AD4F-A791630F2A0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354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DE566-3E86-4382-AD4F-A791630F2A0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488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DE566-3E86-4382-AD4F-A791630F2A0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675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DE566-3E86-4382-AD4F-A791630F2A0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762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DE566-3E86-4382-AD4F-A791630F2A0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68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6DE566-3E86-4382-AD4F-A791630F2A0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18799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57" r:id="rId1"/>
    <p:sldLayoutId id="2147484958" r:id="rId2"/>
    <p:sldLayoutId id="2147484959" r:id="rId3"/>
    <p:sldLayoutId id="2147484960" r:id="rId4"/>
    <p:sldLayoutId id="2147484961" r:id="rId5"/>
    <p:sldLayoutId id="2147484962" r:id="rId6"/>
    <p:sldLayoutId id="2147484963" r:id="rId7"/>
    <p:sldLayoutId id="2147484964" r:id="rId8"/>
    <p:sldLayoutId id="2147484965" r:id="rId9"/>
    <p:sldLayoutId id="2147484966" r:id="rId10"/>
    <p:sldLayoutId id="2147484967" r:id="rId11"/>
    <p:sldLayoutId id="2147484968" r:id="rId12"/>
    <p:sldLayoutId id="2147484969" r:id="rId13"/>
    <p:sldLayoutId id="2147484970" r:id="rId14"/>
    <p:sldLayoutId id="2147484971" r:id="rId15"/>
    <p:sldLayoutId id="2147484972" r:id="rId16"/>
    <p:sldLayoutId id="214748497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dn.bartin.edu.tr/pto/90313f2cbecc8005c5ec6a3c6e9ef714/bap-proje-oneri-asamasinda-sorulacak-sorular-2.pdf" TargetMode="External"/><Relationship Id="rId3" Type="http://schemas.openxmlformats.org/officeDocument/2006/relationships/image" Target="../media/image5.png"/><Relationship Id="rId7" Type="http://schemas.openxmlformats.org/officeDocument/2006/relationships/hyperlink" Target="Proje%20&#214;neri%20Kontrol%20ve%20Teslim%20Tutana&#287;&#305;,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dn.bartin.edu.tr/pto/90313f2cbecc8005c5ec6a3c6e9ef714/frm0432projeonerikontrolveteslimtutanagi-2.pdf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cdn.bartin.edu.t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cdn.bartin.edu.tr/pto/90313f2cbecc8005c5ec6a3c6e9ef714/frm0429komisyongorevlendirmeformus2tzfs0-3.pdf" TargetMode="Externa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cdn.bartin.edu.tr/pto/90313f2cbecc8005c5ec6a3c6e9ef714/a3.piyasafiyatarastirmatutanagiiu2jdbu2-1.pdf" TargetMode="Externa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mys.muhasebat.gov.tr/" TargetMode="Externa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bartin.edu.tr/pto/90313f2cbecc8005c5ec6a3c6e9ef714/a6.hizmetislerikabulteklifbelgesijmjmlhz-1.pdf" TargetMode="External"/><Relationship Id="rId2" Type="http://schemas.openxmlformats.org/officeDocument/2006/relationships/hyperlink" Target="https://cdn.bartin.edu.tr/pto/90313f2cbecc8005c5ec6a3c6e9ef714/dkf0144onaybelgesi-5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dn.bartin.edu.tr/pto/90313f2cbecc8005c5ec6a3c6e9ef714/a7.hizmetislerikabultutanagi-1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ekap.kik.gov.tr/EKAP/Yasaklilik/YasakliSorgu.aspx" TargetMode="Externa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cdn.bartin.edu.tr/pto/90313f2cbecc8005c5ec6a3c6e9ef714/frm0430lisansustuogrencigorevlendirmeformu-3.pdf" TargetMode="Externa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mys.muhasebat.gov.tr/" TargetMode="Externa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04120" y="3324629"/>
            <a:ext cx="7344816" cy="16561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buClrTx/>
              <a:buSzTx/>
              <a:buFontTx/>
              <a:defRPr/>
            </a:pPr>
            <a:r>
              <a:rPr lang="tr-TR" sz="5000" b="1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BAP Başvuru ve Yönetim Süreçleri</a:t>
            </a:r>
            <a:endParaRPr lang="tr-TR" sz="5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1043608" y="6093296"/>
            <a:ext cx="6624736" cy="576064"/>
          </a:xfrm>
        </p:spPr>
        <p:txBody>
          <a:bodyPr/>
          <a:lstStyle/>
          <a:p>
            <a:pPr algn="ctr">
              <a:defRPr/>
            </a:pPr>
            <a:r>
              <a:rPr lang="tr-TR" sz="24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MART </a:t>
            </a:r>
            <a:r>
              <a:rPr lang="tr-TR" sz="24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2021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6632"/>
            <a:ext cx="1681264" cy="1681264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251520" y="1988840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800" dirty="0">
                <a:latin typeface="+mj-lt"/>
                <a:cs typeface="Times New Roman" panose="02020603050405020304" pitchFamily="18" charset="0"/>
              </a:rPr>
              <a:t>BİLİMSEL ARAŞTIRMA PROJELERİ (BAP) KOORDİNASYON BİRİMİ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13257" y="0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7275344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6216" y="1447800"/>
            <a:ext cx="5231186" cy="3329581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5400" b="1" dirty="0">
                <a:effectLst/>
                <a:cs typeface="Times New Roman" panose="02020603050405020304" pitchFamily="18" charset="0"/>
              </a:rPr>
              <a:t>Proje </a:t>
            </a:r>
            <a:r>
              <a:rPr lang="tr-TR" sz="5400" b="1" dirty="0" smtClean="0">
                <a:effectLst/>
                <a:cs typeface="Times New Roman" panose="02020603050405020304" pitchFamily="18" charset="0"/>
              </a:rPr>
              <a:t>Başvurusu </a:t>
            </a:r>
            <a:r>
              <a:rPr lang="tr-TR" sz="5400" b="1" dirty="0">
                <a:effectLst/>
                <a:cs typeface="Times New Roman" panose="02020603050405020304" pitchFamily="18" charset="0"/>
              </a:rPr>
              <a:t>ve Değerlendirme Süreçleri </a:t>
            </a:r>
            <a:endParaRPr lang="tr-TR" sz="5400" b="1" dirty="0">
              <a:cs typeface="Times New Roman" panose="02020603050405020304" pitchFamily="18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471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34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4101" name="Picture 136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4102" name="Oval 138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03" name="Picture 140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4104" name="Picture 142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4105" name="Rectangle 144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106" name="Rectangle 146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83477" y="0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8" name="Freeform: Shape 150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743184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152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288" y="2204864"/>
            <a:ext cx="2642159" cy="19270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2800" b="1" i="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Desteklenen</a:t>
            </a:r>
            <a:r>
              <a:rPr lang="en-US" sz="28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Bilimsel</a:t>
            </a:r>
            <a:r>
              <a:rPr lang="en-US" sz="28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Araştırma</a:t>
            </a:r>
            <a:r>
              <a:rPr lang="en-US" sz="28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Proje</a:t>
            </a:r>
            <a:r>
              <a:rPr lang="en-US" sz="28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Türleri</a:t>
            </a:r>
            <a:endParaRPr lang="en-US" sz="2800" b="1" i="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903081" y="1402909"/>
            <a:ext cx="4702076" cy="44708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9375" marR="11176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600" b="1" dirty="0">
                <a:latin typeface="+mj-lt"/>
                <a:ea typeface="+mj-ea"/>
                <a:cs typeface="+mj-cs"/>
              </a:rPr>
              <a:t>A- </a:t>
            </a:r>
            <a:r>
              <a:rPr lang="en-US" sz="1600" b="1" dirty="0" err="1">
                <a:latin typeface="+mj-lt"/>
                <a:ea typeface="+mj-ea"/>
                <a:cs typeface="+mj-cs"/>
              </a:rPr>
              <a:t>Kapsamlı</a:t>
            </a:r>
            <a:r>
              <a:rPr lang="en-US" sz="1600" b="1" dirty="0">
                <a:latin typeface="+mj-lt"/>
                <a:ea typeface="+mj-ea"/>
                <a:cs typeface="+mj-cs"/>
              </a:rPr>
              <a:t> </a:t>
            </a:r>
            <a:r>
              <a:rPr lang="en-US" sz="1600" b="1" dirty="0" err="1">
                <a:latin typeface="+mj-lt"/>
                <a:ea typeface="+mj-ea"/>
                <a:cs typeface="+mj-cs"/>
              </a:rPr>
              <a:t>Araştırma</a:t>
            </a:r>
            <a:r>
              <a:rPr lang="en-US" sz="1600" b="1" dirty="0">
                <a:latin typeface="+mj-lt"/>
                <a:ea typeface="+mj-ea"/>
                <a:cs typeface="+mj-cs"/>
              </a:rPr>
              <a:t> </a:t>
            </a:r>
            <a:r>
              <a:rPr lang="en-US" sz="1600" b="1" dirty="0" err="1">
                <a:latin typeface="+mj-lt"/>
                <a:ea typeface="+mj-ea"/>
                <a:cs typeface="+mj-cs"/>
              </a:rPr>
              <a:t>Projeleri</a:t>
            </a:r>
            <a:r>
              <a:rPr lang="en-US" sz="1600" dirty="0">
                <a:latin typeface="+mj-lt"/>
                <a:ea typeface="+mj-ea"/>
                <a:cs typeface="+mj-cs"/>
              </a:rPr>
              <a:t>: </a:t>
            </a:r>
            <a:r>
              <a:rPr lang="en-US" sz="1600" dirty="0" err="1">
                <a:latin typeface="+mj-lt"/>
                <a:ea typeface="+mj-ea"/>
                <a:cs typeface="+mj-cs"/>
              </a:rPr>
              <a:t>Temel</a:t>
            </a: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latin typeface="+mj-lt"/>
                <a:ea typeface="+mj-ea"/>
                <a:cs typeface="+mj-cs"/>
              </a:rPr>
              <a:t>amacı</a:t>
            </a: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latin typeface="+mj-lt"/>
                <a:ea typeface="+mj-ea"/>
                <a:cs typeface="+mj-cs"/>
              </a:rPr>
              <a:t>bir</a:t>
            </a: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latin typeface="+mj-lt"/>
                <a:ea typeface="+mj-ea"/>
                <a:cs typeface="+mj-cs"/>
              </a:rPr>
              <a:t>akademik</a:t>
            </a: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latin typeface="+mj-lt"/>
                <a:ea typeface="+mj-ea"/>
                <a:cs typeface="+mj-cs"/>
              </a:rPr>
              <a:t>birimin</a:t>
            </a: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altyapısını</a:t>
            </a:r>
            <a:r>
              <a:rPr lang="en-US" sz="16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geliştirmek</a:t>
            </a:r>
            <a:r>
              <a:rPr lang="en-US" sz="16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olmayan</a:t>
            </a:r>
            <a:r>
              <a:rPr lang="en-US" sz="1600" dirty="0">
                <a:latin typeface="+mj-lt"/>
                <a:ea typeface="+mj-ea"/>
                <a:cs typeface="+mj-cs"/>
              </a:rPr>
              <a:t>, </a:t>
            </a:r>
            <a:r>
              <a:rPr lang="en-US" sz="1600" dirty="0" err="1">
                <a:latin typeface="+mj-lt"/>
                <a:ea typeface="+mj-ea"/>
                <a:cs typeface="+mj-cs"/>
              </a:rPr>
              <a:t>ilgili</a:t>
            </a: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latin typeface="+mj-lt"/>
                <a:ea typeface="+mj-ea"/>
                <a:cs typeface="+mj-cs"/>
              </a:rPr>
              <a:t>bilim</a:t>
            </a: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latin typeface="+mj-lt"/>
                <a:ea typeface="+mj-ea"/>
                <a:cs typeface="+mj-cs"/>
              </a:rPr>
              <a:t>veya</a:t>
            </a: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latin typeface="+mj-lt"/>
                <a:ea typeface="+mj-ea"/>
                <a:cs typeface="+mj-cs"/>
              </a:rPr>
              <a:t>sanat</a:t>
            </a: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latin typeface="+mj-lt"/>
                <a:ea typeface="+mj-ea"/>
                <a:cs typeface="+mj-cs"/>
              </a:rPr>
              <a:t>dallarında</a:t>
            </a: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latin typeface="+mj-lt"/>
                <a:ea typeface="+mj-ea"/>
                <a:cs typeface="+mj-cs"/>
              </a:rPr>
              <a:t>orijinal</a:t>
            </a: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latin typeface="+mj-lt"/>
                <a:ea typeface="+mj-ea"/>
                <a:cs typeface="+mj-cs"/>
              </a:rPr>
              <a:t>katkı</a:t>
            </a: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latin typeface="+mj-lt"/>
                <a:ea typeface="+mj-ea"/>
                <a:cs typeface="+mj-cs"/>
              </a:rPr>
              <a:t>sağlamayı</a:t>
            </a: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latin typeface="+mj-lt"/>
                <a:ea typeface="+mj-ea"/>
                <a:cs typeface="+mj-cs"/>
              </a:rPr>
              <a:t>amaçlayan</a:t>
            </a: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latin typeface="+mj-lt"/>
                <a:ea typeface="+mj-ea"/>
                <a:cs typeface="+mj-cs"/>
              </a:rPr>
              <a:t>ve</a:t>
            </a: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latin typeface="+mj-lt"/>
                <a:ea typeface="+mj-ea"/>
                <a:cs typeface="+mj-cs"/>
              </a:rPr>
              <a:t>özgün</a:t>
            </a: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latin typeface="+mj-lt"/>
                <a:ea typeface="+mj-ea"/>
                <a:cs typeface="+mj-cs"/>
              </a:rPr>
              <a:t>değeri</a:t>
            </a: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latin typeface="+mj-lt"/>
                <a:ea typeface="+mj-ea"/>
                <a:cs typeface="+mj-cs"/>
              </a:rPr>
              <a:t>olan</a:t>
            </a: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latin typeface="+mj-lt"/>
                <a:ea typeface="+mj-ea"/>
                <a:cs typeface="+mj-cs"/>
              </a:rPr>
              <a:t>projelerdir</a:t>
            </a:r>
            <a:r>
              <a:rPr lang="en-US" sz="1600" dirty="0">
                <a:latin typeface="+mj-lt"/>
                <a:ea typeface="+mj-ea"/>
                <a:cs typeface="+mj-cs"/>
              </a:rPr>
              <a:t>. </a:t>
            </a:r>
          </a:p>
          <a:p>
            <a:pPr marL="79375" marR="111760" indent="37084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600" dirty="0">
              <a:latin typeface="+mj-lt"/>
              <a:ea typeface="+mj-ea"/>
              <a:cs typeface="+mj-cs"/>
            </a:endParaRPr>
          </a:p>
          <a:p>
            <a:pPr marL="79375" marR="11176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600" b="1" dirty="0">
                <a:latin typeface="+mj-lt"/>
                <a:ea typeface="+mj-ea"/>
                <a:cs typeface="+mj-cs"/>
              </a:rPr>
              <a:t>B- </a:t>
            </a:r>
            <a:r>
              <a:rPr lang="en-US" sz="1600" b="1" dirty="0" err="1">
                <a:latin typeface="+mj-lt"/>
                <a:ea typeface="+mj-ea"/>
                <a:cs typeface="+mj-cs"/>
              </a:rPr>
              <a:t>Katılımlı</a:t>
            </a:r>
            <a:r>
              <a:rPr lang="en-US" sz="1600" b="1" dirty="0">
                <a:latin typeface="+mj-lt"/>
                <a:ea typeface="+mj-ea"/>
                <a:cs typeface="+mj-cs"/>
              </a:rPr>
              <a:t> </a:t>
            </a:r>
            <a:r>
              <a:rPr lang="en-US" sz="1600" b="1" dirty="0" err="1">
                <a:latin typeface="+mj-lt"/>
                <a:ea typeface="+mj-ea"/>
                <a:cs typeface="+mj-cs"/>
              </a:rPr>
              <a:t>Araştırma</a:t>
            </a:r>
            <a:r>
              <a:rPr lang="en-US" sz="1600" b="1" dirty="0">
                <a:latin typeface="+mj-lt"/>
                <a:ea typeface="+mj-ea"/>
                <a:cs typeface="+mj-cs"/>
              </a:rPr>
              <a:t> </a:t>
            </a:r>
            <a:r>
              <a:rPr lang="en-US" sz="1600" b="1" dirty="0" err="1">
                <a:latin typeface="+mj-lt"/>
                <a:ea typeface="+mj-ea"/>
                <a:cs typeface="+mj-cs"/>
              </a:rPr>
              <a:t>Projeleri</a:t>
            </a:r>
            <a:r>
              <a:rPr lang="en-US" sz="1600" dirty="0">
                <a:latin typeface="+mj-lt"/>
                <a:ea typeface="+mj-ea"/>
                <a:cs typeface="+mj-cs"/>
              </a:rPr>
              <a:t>: </a:t>
            </a:r>
            <a:r>
              <a:rPr lang="en-US" sz="1600" dirty="0" err="1">
                <a:latin typeface="+mj-lt"/>
                <a:ea typeface="+mj-ea"/>
                <a:cs typeface="+mj-cs"/>
              </a:rPr>
              <a:t>Üniversite</a:t>
            </a: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latin typeface="+mj-lt"/>
                <a:ea typeface="+mj-ea"/>
                <a:cs typeface="+mj-cs"/>
              </a:rPr>
              <a:t>desteğinin</a:t>
            </a: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latin typeface="+mj-lt"/>
                <a:ea typeface="+mj-ea"/>
                <a:cs typeface="+mj-cs"/>
              </a:rPr>
              <a:t>yanında</a:t>
            </a:r>
            <a:r>
              <a:rPr lang="en-US" sz="1600" dirty="0">
                <a:latin typeface="+mj-lt"/>
                <a:ea typeface="+mj-ea"/>
                <a:cs typeface="+mj-cs"/>
              </a:rPr>
              <a:t>, </a:t>
            </a:r>
            <a:r>
              <a:rPr lang="en-US" sz="16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Üniversite</a:t>
            </a:r>
            <a:r>
              <a:rPr lang="en-US" sz="16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dışından</a:t>
            </a:r>
            <a:r>
              <a:rPr lang="en-US" sz="16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latin typeface="+mj-lt"/>
                <a:ea typeface="+mj-ea"/>
                <a:cs typeface="+mj-cs"/>
              </a:rPr>
              <a:t>personel</a:t>
            </a:r>
            <a:r>
              <a:rPr lang="en-US" sz="1600" dirty="0">
                <a:latin typeface="+mj-lt"/>
                <a:ea typeface="+mj-ea"/>
                <a:cs typeface="+mj-cs"/>
              </a:rPr>
              <a:t>, </a:t>
            </a:r>
            <a:r>
              <a:rPr lang="en-US" sz="1600" dirty="0" err="1">
                <a:latin typeface="+mj-lt"/>
                <a:ea typeface="+mj-ea"/>
                <a:cs typeface="+mj-cs"/>
              </a:rPr>
              <a:t>kurum</a:t>
            </a: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latin typeface="+mj-lt"/>
                <a:ea typeface="+mj-ea"/>
                <a:cs typeface="+mj-cs"/>
              </a:rPr>
              <a:t>ya</a:t>
            </a:r>
            <a:r>
              <a:rPr lang="en-US" sz="1600" dirty="0">
                <a:latin typeface="+mj-lt"/>
                <a:ea typeface="+mj-ea"/>
                <a:cs typeface="+mj-cs"/>
              </a:rPr>
              <a:t> da </a:t>
            </a:r>
            <a:r>
              <a:rPr lang="en-US" sz="1600" dirty="0" err="1">
                <a:latin typeface="+mj-lt"/>
                <a:ea typeface="+mj-ea"/>
                <a:cs typeface="+mj-cs"/>
              </a:rPr>
              <a:t>kuruluşların</a:t>
            </a:r>
            <a:r>
              <a:rPr lang="en-US" sz="1600" dirty="0">
                <a:latin typeface="+mj-lt"/>
                <a:ea typeface="+mj-ea"/>
                <a:cs typeface="+mj-cs"/>
              </a:rPr>
              <a:t> da </a:t>
            </a:r>
            <a:r>
              <a:rPr lang="en-US" sz="1600" dirty="0" err="1">
                <a:latin typeface="+mj-lt"/>
                <a:ea typeface="+mj-ea"/>
                <a:cs typeface="+mj-cs"/>
              </a:rPr>
              <a:t>desteği</a:t>
            </a: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latin typeface="+mj-lt"/>
                <a:ea typeface="+mj-ea"/>
                <a:cs typeface="+mj-cs"/>
              </a:rPr>
              <a:t>ve</a:t>
            </a:r>
            <a:r>
              <a:rPr lang="en-US" sz="1600" dirty="0">
                <a:latin typeface="+mj-lt"/>
                <a:ea typeface="+mj-ea"/>
                <a:cs typeface="+mj-cs"/>
              </a:rPr>
              <a:t>/</a:t>
            </a:r>
            <a:r>
              <a:rPr lang="en-US" sz="1600" dirty="0" err="1">
                <a:latin typeface="+mj-lt"/>
                <a:ea typeface="+mj-ea"/>
                <a:cs typeface="+mj-cs"/>
              </a:rPr>
              <a:t>veya</a:t>
            </a: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latin typeface="+mj-lt"/>
                <a:ea typeface="+mj-ea"/>
                <a:cs typeface="+mj-cs"/>
              </a:rPr>
              <a:t>katılımı</a:t>
            </a: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latin typeface="+mj-lt"/>
                <a:ea typeface="+mj-ea"/>
                <a:cs typeface="+mj-cs"/>
              </a:rPr>
              <a:t>ile</a:t>
            </a: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latin typeface="+mj-lt"/>
                <a:ea typeface="+mj-ea"/>
                <a:cs typeface="+mj-cs"/>
              </a:rPr>
              <a:t>oluşturulan</a:t>
            </a: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latin typeface="+mj-lt"/>
                <a:ea typeface="+mj-ea"/>
                <a:cs typeface="+mj-cs"/>
              </a:rPr>
              <a:t>projelerdir</a:t>
            </a:r>
            <a:r>
              <a:rPr lang="en-US" sz="1600" dirty="0">
                <a:latin typeface="+mj-lt"/>
                <a:ea typeface="+mj-ea"/>
                <a:cs typeface="+mj-cs"/>
              </a:rPr>
              <a:t>. </a:t>
            </a:r>
          </a:p>
          <a:p>
            <a:pPr marL="79375" marR="111760" indent="37084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600" dirty="0">
              <a:latin typeface="+mj-lt"/>
              <a:ea typeface="+mj-ea"/>
              <a:cs typeface="+mj-cs"/>
            </a:endParaRPr>
          </a:p>
          <a:p>
            <a:pPr marL="79375" marR="11176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600" b="1" dirty="0">
                <a:latin typeface="+mj-lt"/>
                <a:ea typeface="+mj-ea"/>
                <a:cs typeface="+mj-cs"/>
              </a:rPr>
              <a:t>C- </a:t>
            </a:r>
            <a:r>
              <a:rPr lang="en-US" sz="1600" b="1" dirty="0" err="1">
                <a:latin typeface="+mj-lt"/>
                <a:ea typeface="+mj-ea"/>
                <a:cs typeface="+mj-cs"/>
              </a:rPr>
              <a:t>Lisansüstü</a:t>
            </a:r>
            <a:r>
              <a:rPr lang="en-US" sz="1600" b="1" dirty="0">
                <a:latin typeface="+mj-lt"/>
                <a:ea typeface="+mj-ea"/>
                <a:cs typeface="+mj-cs"/>
              </a:rPr>
              <a:t> Tez </a:t>
            </a:r>
            <a:r>
              <a:rPr lang="en-US" sz="1600" b="1" dirty="0" err="1">
                <a:latin typeface="+mj-lt"/>
                <a:ea typeface="+mj-ea"/>
                <a:cs typeface="+mj-cs"/>
              </a:rPr>
              <a:t>Projeleri</a:t>
            </a:r>
            <a:r>
              <a:rPr lang="en-US" sz="1600" dirty="0">
                <a:latin typeface="+mj-lt"/>
                <a:ea typeface="+mj-ea"/>
                <a:cs typeface="+mj-cs"/>
              </a:rPr>
              <a:t>: </a:t>
            </a:r>
            <a:r>
              <a:rPr lang="en-US" sz="1600" dirty="0" err="1">
                <a:latin typeface="+mj-lt"/>
                <a:ea typeface="+mj-ea"/>
                <a:cs typeface="+mj-cs"/>
              </a:rPr>
              <a:t>Lisansüstü</a:t>
            </a: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latin typeface="+mj-lt"/>
                <a:ea typeface="+mj-ea"/>
                <a:cs typeface="+mj-cs"/>
              </a:rPr>
              <a:t>öğrenimini</a:t>
            </a: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Bartın</a:t>
            </a:r>
            <a:r>
              <a:rPr lang="en-US" sz="16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Üniversitesinde</a:t>
            </a:r>
            <a:r>
              <a:rPr lang="en-US" sz="16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sürdüren</a:t>
            </a:r>
            <a:r>
              <a:rPr lang="en-US" sz="16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öğrencilerin</a:t>
            </a:r>
            <a:r>
              <a:rPr lang="en-US" sz="16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tez</a:t>
            </a:r>
            <a:r>
              <a:rPr lang="en-US" sz="16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konuları</a:t>
            </a: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latin typeface="+mj-lt"/>
                <a:ea typeface="+mj-ea"/>
                <a:cs typeface="+mj-cs"/>
              </a:rPr>
              <a:t>ile</a:t>
            </a: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latin typeface="+mj-lt"/>
                <a:ea typeface="+mj-ea"/>
                <a:cs typeface="+mj-cs"/>
              </a:rPr>
              <a:t>ilgili</a:t>
            </a:r>
            <a:r>
              <a:rPr lang="en-US" sz="1600" dirty="0">
                <a:latin typeface="+mj-lt"/>
                <a:ea typeface="+mj-ea"/>
                <a:cs typeface="+mj-cs"/>
              </a:rPr>
              <a:t>, </a:t>
            </a:r>
            <a:r>
              <a:rPr lang="en-US" sz="1600" dirty="0" err="1">
                <a:latin typeface="+mj-lt"/>
                <a:ea typeface="+mj-ea"/>
                <a:cs typeface="+mj-cs"/>
              </a:rPr>
              <a:t>tez</a:t>
            </a: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latin typeface="+mj-lt"/>
                <a:ea typeface="+mj-ea"/>
                <a:cs typeface="+mj-cs"/>
              </a:rPr>
              <a:t>danışmanlarının</a:t>
            </a: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latin typeface="+mj-lt"/>
                <a:ea typeface="+mj-ea"/>
                <a:cs typeface="+mj-cs"/>
              </a:rPr>
              <a:t>proje</a:t>
            </a: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latin typeface="+mj-lt"/>
                <a:ea typeface="+mj-ea"/>
                <a:cs typeface="+mj-cs"/>
              </a:rPr>
              <a:t>yürütücüsü</a:t>
            </a: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latin typeface="+mj-lt"/>
                <a:ea typeface="+mj-ea"/>
                <a:cs typeface="+mj-cs"/>
              </a:rPr>
              <a:t>olduğu</a:t>
            </a: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latin typeface="+mj-lt"/>
                <a:ea typeface="+mj-ea"/>
                <a:cs typeface="+mj-cs"/>
              </a:rPr>
              <a:t>araştırma</a:t>
            </a: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latin typeface="+mj-lt"/>
                <a:ea typeface="+mj-ea"/>
                <a:cs typeface="+mj-cs"/>
              </a:rPr>
              <a:t>projeleridir</a:t>
            </a:r>
            <a:r>
              <a:rPr lang="en-US" sz="1600" dirty="0">
                <a:latin typeface="+mj-lt"/>
                <a:ea typeface="+mj-ea"/>
                <a:cs typeface="+mj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81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83477" y="0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743184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2172" y="2364054"/>
            <a:ext cx="2642159" cy="19270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2900" b="1" i="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Desteklenen</a:t>
            </a:r>
            <a:r>
              <a:rPr lang="en-US" sz="29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b="1" i="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Bilimsel</a:t>
            </a:r>
            <a:r>
              <a:rPr lang="en-US" sz="29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b="1" i="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Araştırma</a:t>
            </a:r>
            <a:r>
              <a:rPr lang="en-US" sz="29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b="1" i="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Proje</a:t>
            </a:r>
            <a:r>
              <a:rPr lang="en-US" sz="29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b="1" i="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Türleri</a:t>
            </a:r>
            <a:endParaRPr lang="en-US" sz="2900" b="1" i="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903081" y="1645920"/>
            <a:ext cx="4702076" cy="4470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9375" marR="11176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b="1" dirty="0">
                <a:latin typeface="+mj-lt"/>
                <a:ea typeface="+mj-ea"/>
                <a:cs typeface="+mj-cs"/>
              </a:rPr>
              <a:t>Ç- </a:t>
            </a:r>
            <a:r>
              <a:rPr lang="en-US" b="1" dirty="0" err="1">
                <a:latin typeface="+mj-lt"/>
                <a:ea typeface="+mj-ea"/>
                <a:cs typeface="+mj-cs"/>
              </a:rPr>
              <a:t>Altyapı</a:t>
            </a:r>
            <a:r>
              <a:rPr lang="en-US" b="1" dirty="0">
                <a:latin typeface="+mj-lt"/>
                <a:ea typeface="+mj-ea"/>
                <a:cs typeface="+mj-cs"/>
              </a:rPr>
              <a:t> </a:t>
            </a:r>
            <a:r>
              <a:rPr lang="en-US" b="1" dirty="0" err="1">
                <a:latin typeface="+mj-lt"/>
                <a:ea typeface="+mj-ea"/>
                <a:cs typeface="+mj-cs"/>
              </a:rPr>
              <a:t>Projeleri</a:t>
            </a:r>
            <a:r>
              <a:rPr lang="en-US" b="1" dirty="0">
                <a:latin typeface="+mj-lt"/>
                <a:ea typeface="+mj-ea"/>
                <a:cs typeface="+mj-cs"/>
              </a:rPr>
              <a:t>: </a:t>
            </a:r>
            <a:r>
              <a:rPr lang="en-US" dirty="0" err="1">
                <a:latin typeface="+mj-lt"/>
                <a:ea typeface="+mj-ea"/>
                <a:cs typeface="+mj-cs"/>
              </a:rPr>
              <a:t>Üniversiteye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ait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bir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birimin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bilimsel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teknolojik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sosyal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sanatsal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veya</a:t>
            </a:r>
            <a:r>
              <a:rPr lang="en-US" dirty="0">
                <a:latin typeface="+mj-lt"/>
                <a:ea typeface="+mj-ea"/>
                <a:cs typeface="+mj-cs"/>
              </a:rPr>
              <a:t> sportif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altyapısını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kurmak</a:t>
            </a:r>
            <a:r>
              <a:rPr lang="en-US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ya</a:t>
            </a:r>
            <a:r>
              <a:rPr lang="en-US" dirty="0">
                <a:latin typeface="+mj-lt"/>
                <a:ea typeface="+mj-ea"/>
                <a:cs typeface="+mj-cs"/>
              </a:rPr>
              <a:t> da </a:t>
            </a:r>
            <a:r>
              <a:rPr lang="en-US" dirty="0" err="1">
                <a:latin typeface="+mj-lt"/>
                <a:ea typeface="+mj-ea"/>
                <a:cs typeface="+mj-cs"/>
              </a:rPr>
              <a:t>güçlendirmek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amacına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yönelik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projelerdir</a:t>
            </a:r>
            <a:r>
              <a:rPr lang="en-US" dirty="0">
                <a:latin typeface="+mj-lt"/>
                <a:ea typeface="+mj-ea"/>
                <a:cs typeface="+mj-cs"/>
              </a:rPr>
              <a:t>. </a:t>
            </a:r>
          </a:p>
          <a:p>
            <a:pPr marL="79375" marR="111760" indent="37084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79375" marR="11176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b="1" dirty="0">
                <a:latin typeface="+mj-lt"/>
                <a:ea typeface="+mj-ea"/>
                <a:cs typeface="+mj-cs"/>
              </a:rPr>
              <a:t>D- </a:t>
            </a:r>
            <a:r>
              <a:rPr lang="en-US" b="1" dirty="0" err="1">
                <a:latin typeface="+mj-lt"/>
                <a:ea typeface="+mj-ea"/>
                <a:cs typeface="+mj-cs"/>
              </a:rPr>
              <a:t>Dış</a:t>
            </a:r>
            <a:r>
              <a:rPr lang="en-US" b="1" dirty="0">
                <a:latin typeface="+mj-lt"/>
                <a:ea typeface="+mj-ea"/>
                <a:cs typeface="+mj-cs"/>
              </a:rPr>
              <a:t> </a:t>
            </a:r>
            <a:r>
              <a:rPr lang="en-US" b="1" dirty="0" err="1">
                <a:latin typeface="+mj-lt"/>
                <a:ea typeface="+mj-ea"/>
                <a:cs typeface="+mj-cs"/>
              </a:rPr>
              <a:t>Destekli</a:t>
            </a:r>
            <a:r>
              <a:rPr lang="en-US" b="1" dirty="0">
                <a:latin typeface="+mj-lt"/>
                <a:ea typeface="+mj-ea"/>
                <a:cs typeface="+mj-cs"/>
              </a:rPr>
              <a:t> </a:t>
            </a:r>
            <a:r>
              <a:rPr lang="en-US" b="1" dirty="0" err="1">
                <a:latin typeface="+mj-lt"/>
                <a:ea typeface="+mj-ea"/>
                <a:cs typeface="+mj-cs"/>
              </a:rPr>
              <a:t>Projeler</a:t>
            </a:r>
            <a:r>
              <a:rPr lang="en-US" b="1" dirty="0">
                <a:latin typeface="+mj-lt"/>
                <a:ea typeface="+mj-ea"/>
                <a:cs typeface="+mj-cs"/>
              </a:rPr>
              <a:t> </a:t>
            </a:r>
            <a:r>
              <a:rPr lang="en-US" b="1" dirty="0" err="1">
                <a:latin typeface="+mj-lt"/>
                <a:ea typeface="+mj-ea"/>
                <a:cs typeface="+mj-cs"/>
              </a:rPr>
              <a:t>İçin</a:t>
            </a:r>
            <a:r>
              <a:rPr lang="en-US" b="1" dirty="0">
                <a:latin typeface="+mj-lt"/>
                <a:ea typeface="+mj-ea"/>
                <a:cs typeface="+mj-cs"/>
              </a:rPr>
              <a:t> </a:t>
            </a:r>
            <a:r>
              <a:rPr lang="en-US" b="1" dirty="0" err="1">
                <a:latin typeface="+mj-lt"/>
                <a:ea typeface="+mj-ea"/>
                <a:cs typeface="+mj-cs"/>
              </a:rPr>
              <a:t>İhtiyaç</a:t>
            </a:r>
            <a:r>
              <a:rPr lang="en-US" b="1" dirty="0">
                <a:latin typeface="+mj-lt"/>
                <a:ea typeface="+mj-ea"/>
                <a:cs typeface="+mj-cs"/>
              </a:rPr>
              <a:t> </a:t>
            </a:r>
            <a:r>
              <a:rPr lang="en-US" b="1" dirty="0" err="1">
                <a:latin typeface="+mj-lt"/>
                <a:ea typeface="+mj-ea"/>
                <a:cs typeface="+mj-cs"/>
              </a:rPr>
              <a:t>Projeleri</a:t>
            </a:r>
            <a:r>
              <a:rPr lang="en-US" b="1" dirty="0">
                <a:latin typeface="+mj-lt"/>
                <a:ea typeface="+mj-ea"/>
                <a:cs typeface="+mj-cs"/>
              </a:rPr>
              <a:t>: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Üniversitemizin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dışındaki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ulusal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veya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uluslararası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kurumlarca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fon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desteği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sağlanan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ve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Üniversitemiz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mensubu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araştırmacıların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yürütücü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olarak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görev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aldığı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proje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bütçesinin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yüzde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otuzunu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aşmaması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kaydıyla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komisyon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tarafından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önerilen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ve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üst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yönetici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tarafından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onaylanan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projelerdir</a:t>
            </a:r>
            <a:r>
              <a:rPr lang="en-US" dirty="0">
                <a:latin typeface="+mj-lt"/>
                <a:ea typeface="+mj-ea"/>
                <a:cs typeface="+mj-cs"/>
              </a:rPr>
              <a:t>.  </a:t>
            </a:r>
            <a:endParaRPr lang="en-US" dirty="0"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316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1714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228080"/>
            <a:ext cx="745301" cy="762000"/>
          </a:xfrm>
          <a:prstGeom prst="rect">
            <a:avLst/>
          </a:prstGeom>
        </p:spPr>
      </p:pic>
      <p:sp>
        <p:nvSpPr>
          <p:cNvPr id="31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4646" y="804672"/>
            <a:ext cx="2641019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2800" b="1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BAP </a:t>
            </a:r>
            <a:r>
              <a:rPr lang="tr-TR" sz="2800" b="1" i="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Genel Bilgiler</a:t>
            </a:r>
            <a:endParaRPr lang="en-US" sz="2800" b="1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731895" y="804671"/>
            <a:ext cx="4799948" cy="524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 err="1">
                <a:latin typeface="+mj-lt"/>
                <a:ea typeface="+mj-ea"/>
                <a:cs typeface="+mj-cs"/>
              </a:rPr>
              <a:t>Bartın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Üniversitesi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veya</a:t>
            </a:r>
            <a:r>
              <a:rPr lang="en-US" sz="1500" dirty="0">
                <a:latin typeface="+mj-lt"/>
                <a:ea typeface="+mj-ea"/>
                <a:cs typeface="+mj-cs"/>
              </a:rPr>
              <a:t> BAP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Koordinasyon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Birimi</a:t>
            </a:r>
            <a:r>
              <a:rPr lang="en-US" sz="1500" dirty="0">
                <a:latin typeface="+mj-lt"/>
                <a:ea typeface="+mj-ea"/>
                <a:cs typeface="+mj-cs"/>
              </a:rPr>
              <a:t> internet </a:t>
            </a:r>
            <a:r>
              <a:rPr lang="en-US" sz="1500" dirty="0" err="1">
                <a:latin typeface="+mj-lt"/>
                <a:ea typeface="+mj-ea"/>
                <a:cs typeface="+mj-cs"/>
              </a:rPr>
              <a:t>sayfasında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bilimsel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araştırma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projeleri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ile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ilgili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olarak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yapılan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tüm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bildirimler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tebligat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yerine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geçmektedir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>
                <a:latin typeface="+mj-lt"/>
                <a:ea typeface="+mj-ea"/>
                <a:cs typeface="+mj-cs"/>
              </a:rPr>
              <a:t>BAP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Komisyon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kararı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gereği</a:t>
            </a:r>
            <a:r>
              <a:rPr lang="en-US" sz="1500" dirty="0">
                <a:latin typeface="+mj-lt"/>
                <a:ea typeface="+mj-ea"/>
                <a:cs typeface="+mj-cs"/>
              </a:rPr>
              <a:t> BAP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Başvuruları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yılda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2 </a:t>
            </a:r>
            <a:r>
              <a:rPr lang="en-US" sz="1500" u="sng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def</a:t>
            </a:r>
            <a:r>
              <a:rPr lang="tr-TR" sz="1500" u="sng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</a:t>
            </a:r>
            <a:r>
              <a:rPr lang="tr-TR" sz="1500" dirty="0" smtClean="0">
                <a:latin typeface="+mj-lt"/>
                <a:ea typeface="+mj-ea"/>
                <a:cs typeface="+mj-cs"/>
              </a:rPr>
              <a:t> h</a:t>
            </a:r>
            <a:r>
              <a:rPr lang="en-US" sz="1500" dirty="0" err="1" smtClean="0">
                <a:latin typeface="+mj-lt"/>
                <a:ea typeface="+mj-ea"/>
                <a:cs typeface="+mj-cs"/>
              </a:rPr>
              <a:t>er</a:t>
            </a:r>
            <a:r>
              <a:rPr lang="en-US" sz="15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dönem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başında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alınmaktadır</a:t>
            </a:r>
            <a:r>
              <a:rPr lang="en-US" sz="1500" dirty="0">
                <a:latin typeface="+mj-lt"/>
                <a:ea typeface="+mj-ea"/>
                <a:cs typeface="+mj-cs"/>
              </a:rPr>
              <a:t>.</a:t>
            </a: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 err="1">
                <a:latin typeface="+mj-lt"/>
                <a:ea typeface="+mj-ea"/>
                <a:cs typeface="+mj-cs"/>
              </a:rPr>
              <a:t>Proje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yürütücüsü</a:t>
            </a:r>
            <a:r>
              <a:rPr lang="en-US" sz="1500" dirty="0">
                <a:latin typeface="+mj-lt"/>
                <a:ea typeface="+mj-ea"/>
                <a:cs typeface="+mj-cs"/>
              </a:rPr>
              <a:t>, </a:t>
            </a:r>
            <a:r>
              <a:rPr lang="en-US" sz="1500" dirty="0" err="1">
                <a:latin typeface="+mj-lt"/>
                <a:ea typeface="+mj-ea"/>
                <a:cs typeface="+mj-cs"/>
              </a:rPr>
              <a:t>projenin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hazırlanmasından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ve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yürütülmesinden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sorumlu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olan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öğretim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üyeleri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ile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doktora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eğitimini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tamamlamış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Bartın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Üniversitesi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personeli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olmalıdır</a:t>
            </a:r>
            <a:r>
              <a:rPr lang="en-US" sz="1500" dirty="0">
                <a:latin typeface="+mj-lt"/>
                <a:ea typeface="+mj-ea"/>
                <a:cs typeface="+mj-cs"/>
              </a:rPr>
              <a:t>.</a:t>
            </a: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 err="1">
                <a:latin typeface="+mj-lt"/>
                <a:ea typeface="+mj-ea"/>
                <a:cs typeface="+mj-cs"/>
              </a:rPr>
              <a:t>Proje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yürütücü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veya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çalışanı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fazla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5 </a:t>
            </a:r>
            <a:r>
              <a:rPr lang="en-US" sz="1500" dirty="0" err="1">
                <a:latin typeface="+mj-lt"/>
                <a:ea typeface="+mj-ea"/>
                <a:cs typeface="+mj-cs"/>
              </a:rPr>
              <a:t>projede</a:t>
            </a:r>
            <a:r>
              <a:rPr lang="en-US" sz="1500" dirty="0">
                <a:latin typeface="+mj-lt"/>
                <a:ea typeface="+mj-ea"/>
                <a:cs typeface="+mj-cs"/>
              </a:rPr>
              <a:t> (</a:t>
            </a:r>
            <a:r>
              <a:rPr lang="en-US" sz="1500" dirty="0" err="1">
                <a:latin typeface="+mj-lt"/>
                <a:ea typeface="+mj-ea"/>
                <a:cs typeface="+mj-cs"/>
              </a:rPr>
              <a:t>yürütücü</a:t>
            </a:r>
            <a:r>
              <a:rPr lang="en-US" sz="1500" dirty="0">
                <a:latin typeface="+mj-lt"/>
                <a:ea typeface="+mj-ea"/>
                <a:cs typeface="+mj-cs"/>
              </a:rPr>
              <a:t>/</a:t>
            </a:r>
            <a:r>
              <a:rPr lang="en-US" sz="1500" dirty="0" err="1">
                <a:latin typeface="+mj-lt"/>
                <a:ea typeface="+mj-ea"/>
                <a:cs typeface="+mj-cs"/>
              </a:rPr>
              <a:t>çalışan</a:t>
            </a:r>
            <a:r>
              <a:rPr lang="en-US" sz="1500" dirty="0">
                <a:latin typeface="+mj-lt"/>
                <a:ea typeface="+mj-ea"/>
                <a:cs typeface="+mj-cs"/>
              </a:rPr>
              <a:t>) </a:t>
            </a:r>
            <a:r>
              <a:rPr lang="en-US" sz="1500" dirty="0" err="1">
                <a:latin typeface="+mj-lt"/>
                <a:ea typeface="+mj-ea"/>
                <a:cs typeface="+mj-cs"/>
              </a:rPr>
              <a:t>görev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alabilir</a:t>
            </a:r>
            <a:r>
              <a:rPr lang="en-US" sz="1500" dirty="0">
                <a:latin typeface="+mj-lt"/>
                <a:ea typeface="+mj-ea"/>
                <a:cs typeface="+mj-cs"/>
              </a:rPr>
              <a:t>.</a:t>
            </a: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 err="1">
                <a:latin typeface="+mj-lt"/>
                <a:ea typeface="+mj-ea"/>
                <a:cs typeface="+mj-cs"/>
              </a:rPr>
              <a:t>Halihazırda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devam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eden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projeler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ve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proje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sonuç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raporu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kabul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edilerek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sonuçlansa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dahi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yayın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şartı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yerine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getirilmemiş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projeler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aktif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kontenjanda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yer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almaktadır</a:t>
            </a:r>
            <a:r>
              <a:rPr lang="en-US" sz="1500" dirty="0">
                <a:latin typeface="+mj-lt"/>
                <a:ea typeface="+mj-ea"/>
                <a:cs typeface="+mj-cs"/>
              </a:rPr>
              <a:t>.</a:t>
            </a:r>
          </a:p>
          <a:p>
            <a:pPr marL="365125" marR="11176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5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430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6570" y="388122"/>
            <a:ext cx="3947527" cy="14005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</a:rPr>
              <a:t>BAP </a:t>
            </a:r>
            <a:r>
              <a:rPr lang="en-US" sz="2800" b="1" dirty="0" err="1">
                <a:solidFill>
                  <a:srgbClr val="FFFFFF"/>
                </a:solidFill>
              </a:rPr>
              <a:t>Genel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Bilgiler</a:t>
            </a:r>
            <a:endParaRPr lang="en-US" sz="2800" b="1" i="0" kern="1200" dirty="0">
              <a:solidFill>
                <a:srgbClr val="FFFFFF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51520" y="2601637"/>
            <a:ext cx="8319789" cy="40677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>
                <a:latin typeface="+mj-lt"/>
                <a:ea typeface="+mj-ea"/>
                <a:cs typeface="+mj-cs"/>
              </a:rPr>
              <a:t>2015 </a:t>
            </a:r>
            <a:r>
              <a:rPr lang="en-US" sz="1400" dirty="0" err="1">
                <a:latin typeface="+mj-lt"/>
                <a:ea typeface="+mj-ea"/>
                <a:cs typeface="+mj-cs"/>
              </a:rPr>
              <a:t>yılı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tarihinden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sonra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desteklenen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projelerden</a:t>
            </a:r>
            <a:r>
              <a:rPr lang="en-US" sz="1400" dirty="0">
                <a:latin typeface="+mj-lt"/>
                <a:ea typeface="+mj-ea"/>
                <a:cs typeface="+mj-cs"/>
              </a:rPr>
              <a:t>, </a:t>
            </a:r>
            <a:r>
              <a:rPr lang="en-US" sz="1400" dirty="0" err="1">
                <a:latin typeface="+mj-lt"/>
                <a:ea typeface="+mj-ea"/>
                <a:cs typeface="+mj-cs"/>
              </a:rPr>
              <a:t>yayın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dilinde</a:t>
            </a:r>
            <a:r>
              <a:rPr lang="en-US" sz="1400" dirty="0">
                <a:latin typeface="+mj-lt"/>
                <a:ea typeface="+mj-ea"/>
                <a:cs typeface="+mj-cs"/>
              </a:rPr>
              <a:t> "</a:t>
            </a:r>
            <a:r>
              <a:rPr lang="en-US" sz="1400" dirty="0" err="1">
                <a:latin typeface="+mj-lt"/>
                <a:ea typeface="+mj-ea"/>
                <a:cs typeface="+mj-cs"/>
              </a:rPr>
              <a:t>Bartın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Üniversitesi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Bilimsel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Araştırma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Projeleri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Komisyonu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tarafından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desteklenmiştir</a:t>
            </a:r>
            <a:r>
              <a:rPr lang="en-US" sz="1400" dirty="0">
                <a:latin typeface="+mj-lt"/>
                <a:ea typeface="+mj-ea"/>
                <a:cs typeface="+mj-cs"/>
              </a:rPr>
              <a:t> (</a:t>
            </a:r>
            <a:r>
              <a:rPr lang="en-US" sz="1400" dirty="0" err="1">
                <a:latin typeface="+mj-lt"/>
                <a:ea typeface="+mj-ea"/>
                <a:cs typeface="+mj-cs"/>
              </a:rPr>
              <a:t>Proje</a:t>
            </a:r>
            <a:r>
              <a:rPr lang="en-US" sz="1400" dirty="0">
                <a:latin typeface="+mj-lt"/>
                <a:ea typeface="+mj-ea"/>
                <a:cs typeface="+mj-cs"/>
              </a:rPr>
              <a:t> No:……).« </a:t>
            </a:r>
            <a:r>
              <a:rPr lang="en-US" sz="1400" dirty="0" err="1">
                <a:latin typeface="+mj-lt"/>
                <a:ea typeface="+mj-ea"/>
                <a:cs typeface="+mj-cs"/>
              </a:rPr>
              <a:t>ibaresi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yer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alan</a:t>
            </a:r>
            <a:r>
              <a:rPr lang="en-US" sz="1400" dirty="0">
                <a:latin typeface="+mj-lt"/>
                <a:ea typeface="+mj-ea"/>
                <a:cs typeface="+mj-cs"/>
              </a:rPr>
              <a:t>; 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tam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metin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bildiri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makale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kitap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vb.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yayın</a:t>
            </a:r>
            <a:r>
              <a:rPr lang="en-US" sz="1400" u="sng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olarak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kabul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edilmektedir</a:t>
            </a:r>
            <a:r>
              <a:rPr lang="en-US" sz="1400" dirty="0">
                <a:latin typeface="+mj-lt"/>
                <a:ea typeface="+mj-ea"/>
                <a:cs typeface="+mj-cs"/>
              </a:rPr>
              <a:t>. </a:t>
            </a:r>
            <a:r>
              <a:rPr lang="en-US" sz="1400" dirty="0" err="1">
                <a:latin typeface="+mj-lt"/>
                <a:ea typeface="+mj-ea"/>
                <a:cs typeface="+mj-cs"/>
              </a:rPr>
              <a:t>Yapılan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yayınlar</a:t>
            </a:r>
            <a:r>
              <a:rPr lang="en-US" sz="1400" dirty="0">
                <a:latin typeface="+mj-lt"/>
                <a:ea typeface="+mj-ea"/>
                <a:cs typeface="+mj-cs"/>
              </a:rPr>
              <a:t> BAP </a:t>
            </a:r>
            <a:r>
              <a:rPr lang="en-US" sz="1400" dirty="0" err="1">
                <a:latin typeface="+mj-lt"/>
                <a:ea typeface="+mj-ea"/>
                <a:cs typeface="+mj-cs"/>
              </a:rPr>
              <a:t>Koordinasyon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Birimine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sunulur</a:t>
            </a:r>
            <a:r>
              <a:rPr lang="en-US" sz="1400" dirty="0">
                <a:latin typeface="+mj-lt"/>
                <a:ea typeface="+mj-ea"/>
                <a:cs typeface="+mj-cs"/>
              </a:rPr>
              <a:t>. </a:t>
            </a: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 err="1">
                <a:latin typeface="+mj-lt"/>
                <a:ea typeface="+mj-ea"/>
                <a:cs typeface="+mj-cs"/>
              </a:rPr>
              <a:t>Projeden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elde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edilen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bilimsel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sonuçların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telif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hakkı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Bartın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Üniversitesine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aittir</a:t>
            </a:r>
            <a:r>
              <a:rPr lang="en-US" sz="1400" dirty="0">
                <a:latin typeface="+mj-lt"/>
                <a:ea typeface="+mj-ea"/>
                <a:cs typeface="+mj-cs"/>
              </a:rPr>
              <a:t>.. Bu </a:t>
            </a:r>
            <a:r>
              <a:rPr lang="en-US" sz="1400" dirty="0" err="1">
                <a:latin typeface="+mj-lt"/>
                <a:ea typeface="+mj-ea"/>
                <a:cs typeface="+mj-cs"/>
              </a:rPr>
              <a:t>şartları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yerine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getirmeyen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yürütücülere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2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yıl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süreyle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herhangi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bir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proje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türünde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destek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sağlanmaz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ve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haklarında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gerekli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yasal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işlemler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başlatılır</a:t>
            </a:r>
            <a:r>
              <a:rPr lang="en-US" sz="1400" u="sng" dirty="0">
                <a:latin typeface="+mj-lt"/>
                <a:ea typeface="+mj-ea"/>
                <a:cs typeface="+mj-cs"/>
              </a:rPr>
              <a:t>.</a:t>
            </a: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tr-TR" sz="1400" dirty="0" smtClean="0">
                <a:latin typeface="+mj-lt"/>
                <a:ea typeface="+mj-ea"/>
                <a:cs typeface="+mj-cs"/>
              </a:rPr>
              <a:t>P</a:t>
            </a:r>
            <a:r>
              <a:rPr lang="en-US" sz="1400" dirty="0" err="1" smtClean="0">
                <a:latin typeface="+mj-lt"/>
                <a:ea typeface="+mj-ea"/>
                <a:cs typeface="+mj-cs"/>
              </a:rPr>
              <a:t>rojeler</a:t>
            </a:r>
            <a:r>
              <a:rPr lang="en-US" sz="1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en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fazla</a:t>
            </a:r>
            <a:r>
              <a:rPr lang="en-US" sz="1400" dirty="0">
                <a:latin typeface="+mj-lt"/>
                <a:ea typeface="+mj-ea"/>
                <a:cs typeface="+mj-cs"/>
              </a:rPr>
              <a:t>  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36 ay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süreli</a:t>
            </a:r>
            <a:r>
              <a:rPr lang="en-US" sz="1400" u="sng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olarak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sunulabilir</a:t>
            </a:r>
            <a:r>
              <a:rPr lang="en-US" sz="1400" dirty="0">
                <a:latin typeface="+mj-lt"/>
                <a:ea typeface="+mj-ea"/>
                <a:cs typeface="+mj-cs"/>
              </a:rPr>
              <a:t>, </a:t>
            </a:r>
            <a:r>
              <a:rPr lang="en-US" sz="1400" dirty="0" err="1">
                <a:latin typeface="+mj-lt"/>
                <a:ea typeface="+mj-ea"/>
                <a:cs typeface="+mj-cs"/>
              </a:rPr>
              <a:t>ek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süre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dahil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u="sng" dirty="0">
                <a:latin typeface="+mj-lt"/>
                <a:ea typeface="+mj-ea"/>
                <a:cs typeface="+mj-cs"/>
              </a:rPr>
              <a:t>36 ay </a:t>
            </a:r>
            <a:r>
              <a:rPr lang="en-US" sz="1400" dirty="0" err="1">
                <a:latin typeface="+mj-lt"/>
                <a:ea typeface="+mj-ea"/>
                <a:cs typeface="+mj-cs"/>
              </a:rPr>
              <a:t>içinde</a:t>
            </a:r>
            <a:r>
              <a:rPr lang="en-US" sz="1400" dirty="0">
                <a:latin typeface="+mj-lt"/>
                <a:ea typeface="+mj-ea"/>
                <a:cs typeface="+mj-cs"/>
              </a:rPr>
              <a:t> de </a:t>
            </a:r>
            <a:r>
              <a:rPr lang="en-US" sz="1400" dirty="0" err="1">
                <a:latin typeface="+mj-lt"/>
                <a:ea typeface="+mj-ea"/>
                <a:cs typeface="+mj-cs"/>
              </a:rPr>
              <a:t>tamamlanmak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zorundadır</a:t>
            </a:r>
            <a:r>
              <a:rPr lang="en-US" sz="1400" dirty="0">
                <a:latin typeface="+mj-lt"/>
                <a:ea typeface="+mj-ea"/>
                <a:cs typeface="+mj-cs"/>
              </a:rPr>
              <a:t>.</a:t>
            </a: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>
                <a:latin typeface="+mj-lt"/>
                <a:ea typeface="+mj-ea"/>
                <a:cs typeface="+mj-cs"/>
              </a:rPr>
              <a:t>Kabul </a:t>
            </a:r>
            <a:r>
              <a:rPr lang="en-US" sz="1400" dirty="0" err="1">
                <a:latin typeface="+mj-lt"/>
                <a:ea typeface="+mj-ea"/>
                <a:cs typeface="+mj-cs"/>
              </a:rPr>
              <a:t>edilen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projeler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için</a:t>
            </a:r>
            <a:r>
              <a:rPr lang="en-US" sz="1400" dirty="0">
                <a:latin typeface="+mj-lt"/>
                <a:ea typeface="+mj-ea"/>
                <a:cs typeface="+mj-cs"/>
              </a:rPr>
              <a:t> her 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6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ayda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bir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ara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rapor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verilmektedir</a:t>
            </a:r>
            <a:r>
              <a:rPr lang="en-US" sz="1400" dirty="0">
                <a:latin typeface="+mj-lt"/>
                <a:ea typeface="+mj-ea"/>
                <a:cs typeface="+mj-cs"/>
              </a:rPr>
              <a:t>.</a:t>
            </a: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 err="1">
                <a:latin typeface="+mj-lt"/>
                <a:ea typeface="+mj-ea"/>
                <a:cs typeface="+mj-cs"/>
              </a:rPr>
              <a:t>Proje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raporlarının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zamanında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teslim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edilmemesi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ya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kabul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edilmemesi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durumunda</a:t>
            </a:r>
            <a:r>
              <a:rPr lang="en-US" sz="1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tahsis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edilen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demirbaşlar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proje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yürütücüsü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tarafından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ilgili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akademik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birime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iade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edilir</a:t>
            </a:r>
            <a:r>
              <a:rPr lang="en-US" sz="1400" dirty="0">
                <a:latin typeface="+mj-lt"/>
                <a:ea typeface="+mj-ea"/>
                <a:cs typeface="+mj-cs"/>
              </a:rPr>
              <a:t>. </a:t>
            </a:r>
            <a:r>
              <a:rPr lang="en-US" sz="1400" dirty="0" err="1">
                <a:latin typeface="+mj-lt"/>
                <a:ea typeface="+mj-ea"/>
                <a:cs typeface="+mj-cs"/>
              </a:rPr>
              <a:t>Demirbaş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haricinde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projede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harcanan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tutarın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tamamı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proje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yürütücüsünden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tahsil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edilir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ve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proje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yürütücüsünün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bir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yıl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süreyle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bilimsel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araştırma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projesine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başvurusu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alınmaz</a:t>
            </a:r>
            <a:r>
              <a:rPr lang="en-US" sz="1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 err="1">
                <a:latin typeface="+mj-lt"/>
                <a:ea typeface="+mj-ea"/>
                <a:cs typeface="+mj-cs"/>
              </a:rPr>
              <a:t>Proje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bitiş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tarihinden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itibaren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3 ay</a:t>
            </a:r>
            <a:r>
              <a:rPr lang="en-US" sz="1400" u="sng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içerisinde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sonuç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raporu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sunulmalıdır</a:t>
            </a:r>
            <a:r>
              <a:rPr lang="en-US" sz="1400" dirty="0">
                <a:latin typeface="+mj-lt"/>
                <a:ea typeface="+mj-ea"/>
                <a:cs typeface="+mj-cs"/>
              </a:rPr>
              <a:t>.</a:t>
            </a: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 err="1">
                <a:latin typeface="+mj-lt"/>
                <a:ea typeface="+mj-ea"/>
                <a:cs typeface="+mj-cs"/>
              </a:rPr>
              <a:t>Sonuç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raporları</a:t>
            </a:r>
            <a:r>
              <a:rPr lang="en-US" sz="1400" dirty="0">
                <a:latin typeface="+mj-lt"/>
                <a:ea typeface="+mj-ea"/>
                <a:cs typeface="+mj-cs"/>
              </a:rPr>
              <a:t> TURNİTİN </a:t>
            </a:r>
            <a:r>
              <a:rPr lang="en-US" sz="1400" dirty="0" err="1">
                <a:latin typeface="+mj-lt"/>
                <a:ea typeface="+mj-ea"/>
                <a:cs typeface="+mj-cs"/>
              </a:rPr>
              <a:t>programından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alınacak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intihal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raporu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ile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birlikte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sunulmalıdır</a:t>
            </a:r>
            <a:r>
              <a:rPr lang="en-US" sz="1400" dirty="0">
                <a:latin typeface="+mj-lt"/>
                <a:ea typeface="+mj-ea"/>
                <a:cs typeface="+mj-cs"/>
              </a:rPr>
              <a:t>.</a:t>
            </a: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 err="1">
                <a:latin typeface="+mj-lt"/>
                <a:ea typeface="+mj-ea"/>
                <a:cs typeface="+mj-cs"/>
              </a:rPr>
              <a:t>İntihal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raporu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oranı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tek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kaynaktan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fazla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yüzde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%5</a:t>
            </a:r>
            <a:r>
              <a:rPr lang="en-US" sz="1400" dirty="0">
                <a:latin typeface="+mj-lt"/>
                <a:ea typeface="+mj-ea"/>
                <a:cs typeface="+mj-cs"/>
              </a:rPr>
              <a:t>, </a:t>
            </a:r>
            <a:r>
              <a:rPr lang="en-US" sz="1400" dirty="0" err="1">
                <a:latin typeface="+mj-lt"/>
                <a:ea typeface="+mj-ea"/>
                <a:cs typeface="+mj-cs"/>
              </a:rPr>
              <a:t>toplamda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fazla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% 25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olabilir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365125" marR="11176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200" u="sng" dirty="0">
              <a:latin typeface="+mj-lt"/>
              <a:ea typeface="+mj-ea"/>
              <a:cs typeface="+mj-cs"/>
            </a:endParaRPr>
          </a:p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200" dirty="0">
              <a:latin typeface="+mj-lt"/>
              <a:ea typeface="+mj-ea"/>
              <a:cs typeface="+mj-cs"/>
            </a:endParaRPr>
          </a:p>
          <a:p>
            <a:pPr marL="365125" marR="11176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6864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0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33" name="Picture 12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34" name="Oval 14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5" name="Picture 16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36" name="Picture 18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37" name="Rectangle 20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24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1714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26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8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228080"/>
            <a:ext cx="745301" cy="762000"/>
          </a:xfrm>
          <a:prstGeom prst="rect">
            <a:avLst/>
          </a:prstGeom>
        </p:spPr>
      </p:pic>
      <p:sp>
        <p:nvSpPr>
          <p:cNvPr id="31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8221" y="2537605"/>
            <a:ext cx="2641019" cy="14001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2800" b="1" dirty="0"/>
              <a:t>BAP </a:t>
            </a:r>
            <a:r>
              <a:rPr lang="en-US" sz="2800" b="1" dirty="0" err="1"/>
              <a:t>Genel</a:t>
            </a:r>
            <a:r>
              <a:rPr lang="en-US" sz="2800" b="1" dirty="0"/>
              <a:t> </a:t>
            </a:r>
            <a:r>
              <a:rPr lang="en-US" sz="2800" b="1" dirty="0" err="1"/>
              <a:t>Bilgiler</a:t>
            </a:r>
            <a:endParaRPr lang="en-US" sz="2800" b="1" i="0" kern="1200" dirty="0">
              <a:solidFill>
                <a:schemeClr val="tx2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563888" y="804671"/>
            <a:ext cx="4967955" cy="524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 err="1"/>
              <a:t>Ek</a:t>
            </a:r>
            <a:r>
              <a:rPr lang="en-US" sz="1500" dirty="0"/>
              <a:t> </a:t>
            </a:r>
            <a:r>
              <a:rPr lang="en-US" sz="1500" dirty="0" err="1"/>
              <a:t>süre</a:t>
            </a:r>
            <a:r>
              <a:rPr lang="en-US" sz="1500" dirty="0"/>
              <a:t> </a:t>
            </a:r>
            <a:r>
              <a:rPr lang="en-US" sz="1500" dirty="0" err="1"/>
              <a:t>proje</a:t>
            </a:r>
            <a:r>
              <a:rPr lang="en-US" sz="1500" dirty="0"/>
              <a:t> </a:t>
            </a:r>
            <a:r>
              <a:rPr lang="en-US" sz="1500" dirty="0" err="1"/>
              <a:t>süresini</a:t>
            </a:r>
            <a:r>
              <a:rPr lang="en-US" sz="1500" dirty="0"/>
              <a:t> </a:t>
            </a:r>
            <a:r>
              <a:rPr lang="en-US" sz="1500" dirty="0" err="1"/>
              <a:t>geçmemek</a:t>
            </a:r>
            <a:r>
              <a:rPr lang="en-US" sz="1500" dirty="0"/>
              <a:t> </a:t>
            </a:r>
            <a:r>
              <a:rPr lang="en-US" sz="1500" dirty="0" err="1"/>
              <a:t>üzere</a:t>
            </a:r>
            <a:r>
              <a:rPr lang="en-US" sz="1500" dirty="0"/>
              <a:t> </a:t>
            </a:r>
            <a:r>
              <a:rPr lang="en-US" sz="1500" dirty="0" err="1"/>
              <a:t>en</a:t>
            </a:r>
            <a:r>
              <a:rPr lang="en-US" sz="1500" dirty="0"/>
              <a:t> </a:t>
            </a:r>
            <a:r>
              <a:rPr lang="en-US" sz="1500" dirty="0" err="1"/>
              <a:t>fazla</a:t>
            </a:r>
            <a:r>
              <a:rPr lang="en-US" sz="1500" dirty="0"/>
              <a:t> </a:t>
            </a:r>
            <a:r>
              <a:rPr lang="en-US" sz="1500" u="sng" dirty="0">
                <a:solidFill>
                  <a:srgbClr val="FFFF00"/>
                </a:solidFill>
              </a:rPr>
              <a:t>12 ay</a:t>
            </a:r>
            <a:r>
              <a:rPr lang="en-US" sz="1500" dirty="0"/>
              <a:t>, </a:t>
            </a:r>
            <a:r>
              <a:rPr lang="en-US" sz="1500" dirty="0" err="1"/>
              <a:t>ek</a:t>
            </a:r>
            <a:r>
              <a:rPr lang="en-US" sz="1500" dirty="0"/>
              <a:t> </a:t>
            </a:r>
            <a:r>
              <a:rPr lang="en-US" sz="1500" dirty="0" err="1"/>
              <a:t>ödenek</a:t>
            </a:r>
            <a:r>
              <a:rPr lang="en-US" sz="1500" dirty="0"/>
              <a:t> </a:t>
            </a:r>
            <a:r>
              <a:rPr lang="en-US" sz="1500" dirty="0" err="1"/>
              <a:t>ise</a:t>
            </a:r>
            <a:r>
              <a:rPr lang="en-US" sz="1500" dirty="0"/>
              <a:t> </a:t>
            </a:r>
            <a:r>
              <a:rPr lang="en-US" sz="1500" dirty="0" err="1"/>
              <a:t>toplam</a:t>
            </a:r>
            <a:r>
              <a:rPr lang="en-US" sz="1500" dirty="0"/>
              <a:t> </a:t>
            </a:r>
            <a:r>
              <a:rPr lang="en-US" sz="1500" dirty="0" err="1"/>
              <a:t>proje</a:t>
            </a:r>
            <a:r>
              <a:rPr lang="en-US" sz="1500" dirty="0"/>
              <a:t> </a:t>
            </a:r>
            <a:r>
              <a:rPr lang="en-US" sz="1500" dirty="0" err="1"/>
              <a:t>bütçesinin</a:t>
            </a:r>
            <a:r>
              <a:rPr lang="en-US" sz="1500" dirty="0"/>
              <a:t> </a:t>
            </a:r>
            <a:r>
              <a:rPr lang="en-US" sz="1500" u="sng" dirty="0">
                <a:solidFill>
                  <a:srgbClr val="FFFF00"/>
                </a:solidFill>
              </a:rPr>
              <a:t>% 50'sini </a:t>
            </a:r>
            <a:r>
              <a:rPr lang="en-US" sz="1500" dirty="0" err="1"/>
              <a:t>geçemez</a:t>
            </a:r>
            <a:r>
              <a:rPr lang="en-US" sz="1500" dirty="0" smtClean="0"/>
              <a:t>.</a:t>
            </a:r>
            <a:endParaRPr lang="tr-TR" sz="1500" dirty="0" smtClean="0">
              <a:latin typeface="+mj-lt"/>
              <a:ea typeface="+mj-ea"/>
              <a:cs typeface="+mj-cs"/>
            </a:endParaRP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 err="1"/>
              <a:t>Ek</a:t>
            </a:r>
            <a:r>
              <a:rPr lang="en-US" sz="1500" dirty="0"/>
              <a:t> </a:t>
            </a:r>
            <a:r>
              <a:rPr lang="en-US" sz="1500" dirty="0" err="1"/>
              <a:t>süre</a:t>
            </a:r>
            <a:r>
              <a:rPr lang="en-US" sz="1500" dirty="0"/>
              <a:t> </a:t>
            </a:r>
            <a:r>
              <a:rPr lang="en-US" sz="1500" dirty="0" err="1"/>
              <a:t>ve</a:t>
            </a:r>
            <a:r>
              <a:rPr lang="en-US" sz="1500" dirty="0"/>
              <a:t> </a:t>
            </a:r>
            <a:r>
              <a:rPr lang="en-US" sz="1500" dirty="0" err="1"/>
              <a:t>ek</a:t>
            </a:r>
            <a:r>
              <a:rPr lang="en-US" sz="1500" dirty="0"/>
              <a:t> </a:t>
            </a:r>
            <a:r>
              <a:rPr lang="en-US" sz="1500" dirty="0" err="1"/>
              <a:t>bütçe</a:t>
            </a:r>
            <a:r>
              <a:rPr lang="en-US" sz="1500" dirty="0"/>
              <a:t> </a:t>
            </a:r>
            <a:r>
              <a:rPr lang="en-US" sz="1500" dirty="0" err="1"/>
              <a:t>talepleri</a:t>
            </a:r>
            <a:r>
              <a:rPr lang="en-US" sz="1500" dirty="0"/>
              <a:t> </a:t>
            </a:r>
            <a:r>
              <a:rPr lang="en-US" sz="1500" dirty="0" err="1"/>
              <a:t>proje</a:t>
            </a:r>
            <a:r>
              <a:rPr lang="en-US" sz="1500" dirty="0"/>
              <a:t> </a:t>
            </a:r>
            <a:r>
              <a:rPr lang="en-US" sz="1500" dirty="0" err="1"/>
              <a:t>süresince</a:t>
            </a:r>
            <a:r>
              <a:rPr lang="en-US" sz="1500" dirty="0"/>
              <a:t> </a:t>
            </a:r>
            <a:r>
              <a:rPr lang="en-US" sz="1500" u="sng" dirty="0" err="1">
                <a:solidFill>
                  <a:srgbClr val="FFFF00"/>
                </a:solidFill>
              </a:rPr>
              <a:t>en</a:t>
            </a:r>
            <a:r>
              <a:rPr lang="en-US" sz="1500" u="sng" dirty="0">
                <a:solidFill>
                  <a:srgbClr val="FFFF00"/>
                </a:solidFill>
              </a:rPr>
              <a:t> </a:t>
            </a:r>
            <a:r>
              <a:rPr lang="en-US" sz="1500" u="sng" dirty="0" err="1">
                <a:solidFill>
                  <a:srgbClr val="FFFF00"/>
                </a:solidFill>
              </a:rPr>
              <a:t>fazla</a:t>
            </a:r>
            <a:r>
              <a:rPr lang="en-US" sz="1500" dirty="0"/>
              <a:t> </a:t>
            </a:r>
            <a:r>
              <a:rPr lang="en-US" sz="1500" u="sng" dirty="0">
                <a:solidFill>
                  <a:srgbClr val="FFFF00"/>
                </a:solidFill>
              </a:rPr>
              <a:t>1 </a:t>
            </a:r>
            <a:r>
              <a:rPr lang="en-US" sz="1500" u="sng" dirty="0" err="1">
                <a:solidFill>
                  <a:srgbClr val="FFFF00"/>
                </a:solidFill>
              </a:rPr>
              <a:t>defa</a:t>
            </a:r>
            <a:r>
              <a:rPr lang="en-US" sz="1500" u="sng" dirty="0">
                <a:solidFill>
                  <a:srgbClr val="FFFF00"/>
                </a:solidFill>
              </a:rPr>
              <a:t> </a:t>
            </a:r>
            <a:r>
              <a:rPr lang="en-US" sz="1500" dirty="0" err="1"/>
              <a:t>verilebilir</a:t>
            </a:r>
            <a:r>
              <a:rPr lang="en-US" sz="1500" dirty="0" smtClean="0"/>
              <a:t>.</a:t>
            </a:r>
            <a:endParaRPr lang="tr-TR" sz="1500" dirty="0" smtClean="0">
              <a:latin typeface="+mj-lt"/>
              <a:ea typeface="+mj-ea"/>
              <a:cs typeface="+mj-cs"/>
            </a:endParaRP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 err="1" smtClean="0">
                <a:latin typeface="+mj-lt"/>
                <a:ea typeface="+mj-ea"/>
                <a:cs typeface="+mj-cs"/>
              </a:rPr>
              <a:t>Özellikle</a:t>
            </a:r>
            <a:r>
              <a:rPr lang="en-US" sz="15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ek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süre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alınması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durumunda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yeni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ara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raporların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verilmesi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söz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konusu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olabilmektedir</a:t>
            </a:r>
            <a:r>
              <a:rPr lang="en-US" sz="1500" dirty="0">
                <a:latin typeface="+mj-lt"/>
                <a:ea typeface="+mj-ea"/>
                <a:cs typeface="+mj-cs"/>
              </a:rPr>
              <a:t>. (12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aylık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projeye</a:t>
            </a:r>
            <a:r>
              <a:rPr lang="en-US" sz="1500" dirty="0">
                <a:latin typeface="+mj-lt"/>
                <a:ea typeface="+mj-ea"/>
                <a:cs typeface="+mj-cs"/>
              </a:rPr>
              <a:t> 3 ay </a:t>
            </a:r>
            <a:r>
              <a:rPr lang="en-US" sz="1500" dirty="0" err="1">
                <a:latin typeface="+mj-lt"/>
                <a:ea typeface="+mj-ea"/>
                <a:cs typeface="+mj-cs"/>
              </a:rPr>
              <a:t>ek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süre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verilmesi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halinde</a:t>
            </a:r>
            <a:r>
              <a:rPr lang="en-US" sz="1500" dirty="0">
                <a:latin typeface="+mj-lt"/>
                <a:ea typeface="+mj-ea"/>
                <a:cs typeface="+mj-cs"/>
              </a:rPr>
              <a:t> 2.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ara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raporu</a:t>
            </a:r>
            <a:r>
              <a:rPr lang="en-US" sz="1500" dirty="0">
                <a:latin typeface="+mj-lt"/>
                <a:ea typeface="+mj-ea"/>
                <a:cs typeface="+mj-cs"/>
              </a:rPr>
              <a:t> da </a:t>
            </a:r>
            <a:r>
              <a:rPr lang="en-US" sz="1500" dirty="0" err="1">
                <a:latin typeface="+mj-lt"/>
                <a:ea typeface="+mj-ea"/>
                <a:cs typeface="+mj-cs"/>
              </a:rPr>
              <a:t>verilmelidir</a:t>
            </a:r>
            <a:r>
              <a:rPr lang="en-US" sz="1500" dirty="0">
                <a:latin typeface="+mj-lt"/>
                <a:ea typeface="+mj-ea"/>
                <a:cs typeface="+mj-cs"/>
              </a:rPr>
              <a:t>.)</a:t>
            </a: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 err="1" smtClean="0">
                <a:latin typeface="+mj-lt"/>
                <a:ea typeface="+mj-ea"/>
                <a:cs typeface="+mj-cs"/>
              </a:rPr>
              <a:t>Projeler</a:t>
            </a:r>
            <a:r>
              <a:rPr lang="en-US" sz="15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zaruret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halinde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dondurulabilir</a:t>
            </a:r>
            <a:r>
              <a:rPr lang="en-US" sz="1500" dirty="0">
                <a:latin typeface="+mj-lt"/>
                <a:ea typeface="+mj-ea"/>
                <a:cs typeface="+mj-cs"/>
              </a:rPr>
              <a:t>. </a:t>
            </a:r>
            <a:r>
              <a:rPr lang="en-US" sz="1500" dirty="0" err="1">
                <a:latin typeface="+mj-lt"/>
                <a:ea typeface="+mj-ea"/>
                <a:cs typeface="+mj-cs"/>
              </a:rPr>
              <a:t>Proje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dondurma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süresi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projenin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kabul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edilen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süresine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dahil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edilmez</a:t>
            </a:r>
            <a:r>
              <a:rPr lang="en-US" sz="1500" dirty="0">
                <a:latin typeface="+mj-lt"/>
                <a:ea typeface="+mj-ea"/>
                <a:cs typeface="+mj-cs"/>
              </a:rPr>
              <a:t>, </a:t>
            </a:r>
            <a:r>
              <a:rPr lang="en-US" sz="1500" dirty="0" err="1">
                <a:latin typeface="+mj-lt"/>
                <a:ea typeface="+mj-ea"/>
                <a:cs typeface="+mj-cs"/>
              </a:rPr>
              <a:t>dondurulan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süre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kabul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edilen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proje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süresine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eklenir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 err="1">
                <a:latin typeface="+mj-lt"/>
                <a:ea typeface="+mj-ea"/>
                <a:cs typeface="+mj-cs"/>
              </a:rPr>
              <a:t>Proje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sunulurken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planlamanın</a:t>
            </a:r>
            <a:r>
              <a:rPr lang="en-US" sz="1500" dirty="0">
                <a:latin typeface="+mj-lt"/>
                <a:ea typeface="+mj-ea"/>
                <a:cs typeface="+mj-cs"/>
              </a:rPr>
              <a:t> net </a:t>
            </a:r>
            <a:r>
              <a:rPr lang="en-US" sz="1500" dirty="0" err="1">
                <a:latin typeface="+mj-lt"/>
                <a:ea typeface="+mj-ea"/>
                <a:cs typeface="+mj-cs"/>
              </a:rPr>
              <a:t>olarak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yapılması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esas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olup</a:t>
            </a:r>
            <a:r>
              <a:rPr lang="en-US" sz="1500" dirty="0">
                <a:latin typeface="+mj-lt"/>
                <a:ea typeface="+mj-ea"/>
                <a:cs typeface="+mj-cs"/>
              </a:rPr>
              <a:t>, </a:t>
            </a:r>
            <a:r>
              <a:rPr lang="en-US" sz="1500" dirty="0" err="1">
                <a:latin typeface="+mj-lt"/>
                <a:ea typeface="+mj-ea"/>
                <a:cs typeface="+mj-cs"/>
              </a:rPr>
              <a:t>proje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sürecinde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doğacak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taleplere</a:t>
            </a:r>
            <a:r>
              <a:rPr lang="en-US" sz="1500" dirty="0">
                <a:latin typeface="+mj-lt"/>
                <a:ea typeface="+mj-ea"/>
                <a:cs typeface="+mj-cs"/>
              </a:rPr>
              <a:t> (</a:t>
            </a:r>
            <a:r>
              <a:rPr lang="en-US" sz="1500" dirty="0" err="1">
                <a:latin typeface="+mj-lt"/>
                <a:ea typeface="+mj-ea"/>
                <a:cs typeface="+mj-cs"/>
              </a:rPr>
              <a:t>ek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süre</a:t>
            </a:r>
            <a:r>
              <a:rPr lang="en-US" sz="1500" dirty="0">
                <a:latin typeface="+mj-lt"/>
                <a:ea typeface="+mj-ea"/>
                <a:cs typeface="+mj-cs"/>
              </a:rPr>
              <a:t>, </a:t>
            </a:r>
            <a:r>
              <a:rPr lang="en-US" sz="1500" dirty="0" err="1">
                <a:latin typeface="+mj-lt"/>
                <a:ea typeface="+mj-ea"/>
                <a:cs typeface="+mj-cs"/>
              </a:rPr>
              <a:t>ek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bütçe</a:t>
            </a:r>
            <a:r>
              <a:rPr lang="en-US" sz="1500" dirty="0">
                <a:latin typeface="+mj-lt"/>
                <a:ea typeface="+mj-ea"/>
                <a:cs typeface="+mj-cs"/>
              </a:rPr>
              <a:t> vb.) </a:t>
            </a:r>
            <a:r>
              <a:rPr lang="en-US" sz="1500" dirty="0" err="1">
                <a:latin typeface="+mj-lt"/>
                <a:ea typeface="+mj-ea"/>
                <a:cs typeface="+mj-cs"/>
              </a:rPr>
              <a:t>sıcak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bakılmamaktadır</a:t>
            </a:r>
            <a:r>
              <a:rPr lang="en-US" sz="1500" dirty="0">
                <a:latin typeface="+mj-lt"/>
                <a:ea typeface="+mj-ea"/>
                <a:cs typeface="+mj-cs"/>
              </a:rPr>
              <a:t>.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Ancak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zaruret</a:t>
            </a:r>
            <a:r>
              <a:rPr lang="en-US" sz="15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halinde</a:t>
            </a:r>
            <a:r>
              <a:rPr lang="en-US" sz="15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talep</a:t>
            </a:r>
            <a:r>
              <a:rPr lang="en-US" sz="15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edilebilmesi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mümkündür</a:t>
            </a:r>
            <a:r>
              <a:rPr lang="en-US" sz="1500" dirty="0">
                <a:latin typeface="+mj-lt"/>
                <a:ea typeface="+mj-ea"/>
                <a:cs typeface="+mj-cs"/>
              </a:rPr>
              <a:t>.</a:t>
            </a:r>
          </a:p>
          <a:p>
            <a:pPr marL="365125" marR="11176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5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9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83477" y="0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743184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4177" y="3026101"/>
            <a:ext cx="2642159" cy="11127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</a:rPr>
              <a:t>BAP </a:t>
            </a:r>
            <a:r>
              <a:rPr lang="en-US" sz="2800" b="1" dirty="0" err="1">
                <a:solidFill>
                  <a:srgbClr val="FFFFFF"/>
                </a:solidFill>
              </a:rPr>
              <a:t>Genel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Bilgiler</a:t>
            </a:r>
            <a:endParaRPr lang="en-US" sz="2800" b="1" i="0" kern="1200" dirty="0">
              <a:solidFill>
                <a:srgbClr val="FFFFFF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572054" y="1627208"/>
            <a:ext cx="4770655" cy="4489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 err="1">
                <a:latin typeface="+mj-lt"/>
                <a:ea typeface="+mj-ea"/>
                <a:cs typeface="+mj-cs"/>
              </a:rPr>
              <a:t>Proje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kapsamında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değişiklik</a:t>
            </a:r>
            <a:r>
              <a:rPr lang="en-US" sz="1400" dirty="0">
                <a:latin typeface="+mj-lt"/>
                <a:ea typeface="+mj-ea"/>
                <a:cs typeface="+mj-cs"/>
              </a:rPr>
              <a:t> (</a:t>
            </a:r>
            <a:r>
              <a:rPr lang="en-US" sz="1400" dirty="0" err="1">
                <a:latin typeface="+mj-lt"/>
                <a:ea typeface="+mj-ea"/>
                <a:cs typeface="+mj-cs"/>
              </a:rPr>
              <a:t>ek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süre</a:t>
            </a:r>
            <a:r>
              <a:rPr lang="en-US" sz="1400" dirty="0">
                <a:latin typeface="+mj-lt"/>
                <a:ea typeface="+mj-ea"/>
                <a:cs typeface="+mj-cs"/>
              </a:rPr>
              <a:t>, </a:t>
            </a:r>
            <a:r>
              <a:rPr lang="en-US" sz="1400" dirty="0" err="1">
                <a:latin typeface="+mj-lt"/>
                <a:ea typeface="+mj-ea"/>
                <a:cs typeface="+mj-cs"/>
              </a:rPr>
              <a:t>ek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bütçe</a:t>
            </a:r>
            <a:r>
              <a:rPr lang="en-US" sz="1400" dirty="0">
                <a:latin typeface="+mj-lt"/>
                <a:ea typeface="+mj-ea"/>
                <a:cs typeface="+mj-cs"/>
              </a:rPr>
              <a:t> vb.) </a:t>
            </a:r>
            <a:r>
              <a:rPr lang="en-US" sz="1400" dirty="0" err="1">
                <a:latin typeface="+mj-lt"/>
                <a:ea typeface="+mj-ea"/>
                <a:cs typeface="+mj-cs"/>
              </a:rPr>
              <a:t>talep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edilecekse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proje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bitiş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tarihinden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1 ay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öncesine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kadar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talep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edilmesi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gerekmektedir</a:t>
            </a:r>
            <a:r>
              <a:rPr lang="en-US" sz="1400" dirty="0">
                <a:latin typeface="+mj-lt"/>
                <a:ea typeface="+mj-ea"/>
                <a:cs typeface="+mj-cs"/>
              </a:rPr>
              <a:t>.</a:t>
            </a: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>
                <a:latin typeface="+mj-lt"/>
                <a:ea typeface="+mj-ea"/>
                <a:cs typeface="+mj-cs"/>
              </a:rPr>
              <a:t>BAP </a:t>
            </a:r>
            <a:r>
              <a:rPr lang="en-US" sz="1400" dirty="0" err="1">
                <a:latin typeface="+mj-lt"/>
                <a:ea typeface="+mj-ea"/>
                <a:cs typeface="+mj-cs"/>
              </a:rPr>
              <a:t>Komisyon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kararı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gereği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proje</a:t>
            </a:r>
            <a:r>
              <a:rPr lang="en-US" sz="1400" dirty="0">
                <a:latin typeface="+mj-lt"/>
                <a:ea typeface="+mj-ea"/>
                <a:cs typeface="+mj-cs"/>
              </a:rPr>
              <a:t> </a:t>
            </a:r>
            <a:r>
              <a:rPr lang="en-US" sz="1400" dirty="0" err="1">
                <a:latin typeface="+mj-lt"/>
                <a:ea typeface="+mj-ea"/>
                <a:cs typeface="+mj-cs"/>
              </a:rPr>
              <a:t>süresinin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son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çeyreğinde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araştırmacı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ekleme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ya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çıkarma</a:t>
            </a:r>
            <a:r>
              <a:rPr lang="en-US" sz="1400" dirty="0">
                <a:latin typeface="+mj-lt"/>
                <a:ea typeface="+mj-ea"/>
                <a:cs typeface="+mj-cs"/>
              </a:rPr>
              <a:t> (</a:t>
            </a:r>
            <a:r>
              <a:rPr lang="en-US" sz="1400" dirty="0" err="1">
                <a:latin typeface="+mj-lt"/>
                <a:ea typeface="+mj-ea"/>
                <a:cs typeface="+mj-cs"/>
              </a:rPr>
              <a:t>araştırmacının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harcama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yapmamış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olması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şartıyla</a:t>
            </a:r>
            <a:r>
              <a:rPr lang="en-US" sz="1400" dirty="0">
                <a:latin typeface="+mj-lt"/>
                <a:ea typeface="+mj-ea"/>
                <a:cs typeface="+mj-cs"/>
              </a:rPr>
              <a:t>) </a:t>
            </a:r>
            <a:r>
              <a:rPr lang="en-US" sz="1400" dirty="0" err="1">
                <a:latin typeface="+mj-lt"/>
                <a:ea typeface="+mj-ea"/>
                <a:cs typeface="+mj-cs"/>
              </a:rPr>
              <a:t>işlemi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yapılamayacaktır</a:t>
            </a:r>
            <a:r>
              <a:rPr lang="en-US" sz="1400" dirty="0">
                <a:latin typeface="+mj-lt"/>
                <a:ea typeface="+mj-ea"/>
                <a:cs typeface="+mj-cs"/>
              </a:rPr>
              <a:t>.</a:t>
            </a: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 err="1">
                <a:latin typeface="+mj-lt"/>
                <a:ea typeface="+mj-ea"/>
                <a:cs typeface="+mj-cs"/>
              </a:rPr>
              <a:t>Birim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olarak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sürekli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geliştirme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içerisinde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olduğumuzdan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ve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ilgili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mevzuat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gereği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yaşanan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güncellemeler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nedeniyle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kullanılacak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formlarda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güncel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formlar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kullanılmalıdır</a:t>
            </a:r>
            <a:r>
              <a:rPr lang="en-US" sz="1400" dirty="0">
                <a:latin typeface="+mj-lt"/>
                <a:ea typeface="+mj-ea"/>
                <a:cs typeface="+mj-cs"/>
              </a:rPr>
              <a:t>.</a:t>
            </a: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 err="1">
                <a:latin typeface="+mj-lt"/>
                <a:ea typeface="+mj-ea"/>
                <a:cs typeface="+mj-cs"/>
              </a:rPr>
              <a:t>Özellikle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sisteme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yüklenecek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tüm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formlar</a:t>
            </a:r>
            <a:r>
              <a:rPr lang="en-US" sz="1400" dirty="0">
                <a:latin typeface="+mj-lt"/>
                <a:ea typeface="+mj-ea"/>
                <a:cs typeface="+mj-cs"/>
              </a:rPr>
              <a:t> (</a:t>
            </a:r>
            <a:r>
              <a:rPr lang="en-US" sz="1400" dirty="0" err="1">
                <a:latin typeface="+mj-lt"/>
                <a:ea typeface="+mj-ea"/>
                <a:cs typeface="+mj-cs"/>
              </a:rPr>
              <a:t>ara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ve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sonuç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raporu</a:t>
            </a:r>
            <a:r>
              <a:rPr lang="en-US" sz="1400" dirty="0">
                <a:latin typeface="+mj-lt"/>
                <a:ea typeface="+mj-ea"/>
                <a:cs typeface="+mj-cs"/>
              </a:rPr>
              <a:t>, </a:t>
            </a:r>
            <a:r>
              <a:rPr lang="en-US" sz="1400" dirty="0" err="1">
                <a:latin typeface="+mj-lt"/>
                <a:ea typeface="+mj-ea"/>
                <a:cs typeface="+mj-cs"/>
              </a:rPr>
              <a:t>proje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detay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bilgileri</a:t>
            </a:r>
            <a:r>
              <a:rPr lang="en-US" sz="1400" dirty="0">
                <a:latin typeface="+mj-lt"/>
                <a:ea typeface="+mj-ea"/>
                <a:cs typeface="+mj-cs"/>
              </a:rPr>
              <a:t> vb.) </a:t>
            </a:r>
            <a:r>
              <a:rPr lang="en-US" sz="1400" dirty="0" err="1">
                <a:latin typeface="+mj-lt"/>
                <a:ea typeface="+mj-ea"/>
                <a:cs typeface="+mj-cs"/>
              </a:rPr>
              <a:t>sistemde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formun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yükleneceği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alandan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taslak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form </a:t>
            </a:r>
            <a:r>
              <a:rPr lang="en-US" sz="14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indirilerek</a:t>
            </a:r>
            <a:r>
              <a:rPr lang="en-US" sz="1400" dirty="0">
                <a:latin typeface="+mj-lt"/>
                <a:ea typeface="+mj-ea"/>
                <a:cs typeface="+mj-cs"/>
              </a:rPr>
              <a:t>, </a:t>
            </a:r>
            <a:r>
              <a:rPr lang="en-US" sz="1400" dirty="0" err="1">
                <a:latin typeface="+mj-lt"/>
                <a:ea typeface="+mj-ea"/>
                <a:cs typeface="+mj-cs"/>
              </a:rPr>
              <a:t>doldurulup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sisteme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yüklenmelidir</a:t>
            </a:r>
            <a:r>
              <a:rPr lang="en-US" sz="1400" dirty="0"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347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83477" y="0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743184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066" y="2586415"/>
            <a:ext cx="2792590" cy="1800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28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2021 </a:t>
            </a:r>
            <a:r>
              <a:rPr lang="en-US" sz="2800" b="1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Yılı</a:t>
            </a:r>
            <a:r>
              <a:rPr lang="en-US" sz="28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tr-TR" sz="2800" b="1" i="0" kern="1200" dirty="0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tr-TR" sz="2800" b="1" i="0" kern="1200" dirty="0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800" b="1" i="0" kern="1200" dirty="0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I</a:t>
            </a:r>
            <a:r>
              <a:rPr lang="en-US" sz="28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. </a:t>
            </a:r>
            <a:r>
              <a:rPr lang="en-US" sz="2800" b="1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Dönem</a:t>
            </a:r>
            <a:r>
              <a:rPr lang="en-US" sz="28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tr-TR" sz="2800" b="1" i="0" kern="1200" dirty="0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tr-TR" sz="2800" b="1" i="0" kern="1200" dirty="0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800" b="1" i="0" kern="1200" dirty="0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BAP </a:t>
            </a:r>
            <a:r>
              <a:rPr lang="en-US" sz="2800" b="1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Başvuru</a:t>
            </a:r>
            <a:r>
              <a:rPr lang="en-US" sz="28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800" b="1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Şartları</a:t>
            </a:r>
            <a:endParaRPr lang="en-US" sz="2800" b="1" i="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693279" y="1611717"/>
            <a:ext cx="5087832" cy="4775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 err="1">
                <a:latin typeface="+mj-lt"/>
                <a:ea typeface="+mj-ea"/>
                <a:cs typeface="+mj-cs"/>
              </a:rPr>
              <a:t>Başvurular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08 Mart – 05 Nisan 2021 </a:t>
            </a:r>
            <a:r>
              <a:rPr lang="en-US" sz="1500" dirty="0" err="1">
                <a:latin typeface="+mj-lt"/>
                <a:ea typeface="+mj-ea"/>
                <a:cs typeface="+mj-cs"/>
              </a:rPr>
              <a:t>tarihleri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arasında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alınacaktır</a:t>
            </a:r>
            <a:r>
              <a:rPr lang="en-US" sz="1500" dirty="0" smtClean="0">
                <a:latin typeface="+mj-lt"/>
                <a:ea typeface="+mj-ea"/>
                <a:cs typeface="+mj-cs"/>
              </a:rPr>
              <a:t>.</a:t>
            </a:r>
            <a:endParaRPr lang="en-US" sz="1500" dirty="0">
              <a:latin typeface="+mj-lt"/>
              <a:ea typeface="+mj-ea"/>
              <a:cs typeface="+mj-cs"/>
            </a:endParaRP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>
                <a:effectLst/>
                <a:latin typeface="+mj-lt"/>
                <a:ea typeface="+mj-ea"/>
                <a:cs typeface="+mj-cs"/>
              </a:rPr>
              <a:t>UBYS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</a:rPr>
              <a:t>üzerinden</a:t>
            </a:r>
            <a:r>
              <a:rPr lang="en-US" sz="15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</a:rPr>
              <a:t>yapılacak</a:t>
            </a:r>
            <a:r>
              <a:rPr lang="en-US" sz="15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</a:rPr>
              <a:t>başvuru</a:t>
            </a:r>
            <a:r>
              <a:rPr lang="en-US" sz="15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</a:rPr>
              <a:t>sonrasında</a:t>
            </a:r>
            <a:r>
              <a:rPr lang="en-US" sz="1500" dirty="0"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</a:rPr>
              <a:t>sistemden</a:t>
            </a:r>
            <a:r>
              <a:rPr lang="en-US" sz="15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</a:rPr>
              <a:t>alınacak</a:t>
            </a:r>
            <a:r>
              <a:rPr lang="en-US" sz="15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</a:rPr>
              <a:t>Proje</a:t>
            </a:r>
            <a:r>
              <a:rPr lang="en-US" sz="15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</a:rPr>
              <a:t>Öneri</a:t>
            </a:r>
            <a:r>
              <a:rPr lang="en-US" sz="15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</a:rPr>
              <a:t>Formu</a:t>
            </a:r>
            <a:r>
              <a:rPr lang="en-US" sz="15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</a:rPr>
              <a:t>ve</a:t>
            </a:r>
            <a:r>
              <a:rPr lang="en-US" sz="15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</a:rPr>
              <a:t>eki</a:t>
            </a:r>
            <a:r>
              <a:rPr lang="en-US" sz="15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</a:rPr>
              <a:t>tüm</a:t>
            </a:r>
            <a:r>
              <a:rPr lang="en-US" sz="1500" dirty="0">
                <a:effectLst/>
                <a:latin typeface="+mj-lt"/>
                <a:ea typeface="+mj-ea"/>
                <a:cs typeface="+mj-cs"/>
              </a:rPr>
              <a:t> 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</a:rPr>
              <a:t>belgeler</a:t>
            </a:r>
            <a:r>
              <a:rPr lang="en-US" sz="1500" dirty="0">
                <a:effectLst/>
                <a:latin typeface="+mj-lt"/>
                <a:ea typeface="+mj-ea"/>
                <a:cs typeface="+mj-cs"/>
              </a:rPr>
              <a:t>  </a:t>
            </a:r>
            <a:r>
              <a:rPr lang="en-US" sz="1500" b="1" u="sng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06 Nisan 2021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</a:rPr>
              <a:t>tarihi</a:t>
            </a:r>
            <a:r>
              <a:rPr lang="en-US" sz="15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</a:rPr>
              <a:t>mesai</a:t>
            </a:r>
            <a:r>
              <a:rPr lang="en-US" sz="15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</a:rPr>
              <a:t>bitimine</a:t>
            </a:r>
            <a:r>
              <a:rPr lang="en-US" sz="15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</a:rPr>
              <a:t>kadar</a:t>
            </a:r>
            <a:r>
              <a:rPr lang="en-US" sz="1500" dirty="0">
                <a:effectLst/>
                <a:latin typeface="+mj-lt"/>
                <a:ea typeface="+mj-ea"/>
                <a:cs typeface="+mj-cs"/>
              </a:rPr>
              <a:t> BAP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</a:rPr>
              <a:t>Koordinasyon</a:t>
            </a:r>
            <a:r>
              <a:rPr lang="en-US" sz="15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</a:rPr>
              <a:t>Birimine</a:t>
            </a:r>
            <a:r>
              <a:rPr lang="en-US" sz="15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500" b="1" u="sng" dirty="0" err="1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elden</a:t>
            </a:r>
            <a:r>
              <a:rPr lang="en-US" sz="1500" b="1" u="sng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500" b="1" u="sng" dirty="0" err="1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teslim</a:t>
            </a:r>
            <a:r>
              <a:rPr lang="en-US" sz="1500" b="1" u="sng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500" b="1" u="sng" dirty="0" err="1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edilmelidir</a:t>
            </a:r>
            <a:r>
              <a:rPr lang="en-US" sz="1500" b="1" u="sng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.</a:t>
            </a:r>
            <a:r>
              <a:rPr lang="en-US" sz="1500" dirty="0">
                <a:effectLst/>
                <a:latin typeface="+mj-lt"/>
                <a:ea typeface="+mj-ea"/>
                <a:cs typeface="+mj-cs"/>
              </a:rPr>
              <a:t>(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  <a:hlinkClick r:id="rId6"/>
              </a:rPr>
              <a:t>Proje</a:t>
            </a:r>
            <a:r>
              <a:rPr lang="en-US" sz="1500" dirty="0">
                <a:effectLst/>
                <a:latin typeface="+mj-lt"/>
                <a:ea typeface="+mj-ea"/>
                <a:cs typeface="+mj-cs"/>
                <a:hlinkClick r:id="rId6"/>
              </a:rPr>
              <a:t>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  <a:hlinkClick r:id="rId6"/>
              </a:rPr>
              <a:t>Öneri</a:t>
            </a:r>
            <a:r>
              <a:rPr lang="en-US" sz="1500" dirty="0">
                <a:effectLst/>
                <a:latin typeface="+mj-lt"/>
                <a:ea typeface="+mj-ea"/>
                <a:cs typeface="+mj-cs"/>
                <a:hlinkClick r:id="rId6"/>
              </a:rPr>
              <a:t>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  <a:hlinkClick r:id="rId6"/>
              </a:rPr>
              <a:t>Kontrol</a:t>
            </a:r>
            <a:r>
              <a:rPr lang="en-US" sz="1500" dirty="0">
                <a:effectLst/>
                <a:latin typeface="+mj-lt"/>
                <a:ea typeface="+mj-ea"/>
                <a:cs typeface="+mj-cs"/>
                <a:hlinkClick r:id="rId6"/>
              </a:rPr>
              <a:t>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  <a:hlinkClick r:id="rId6"/>
              </a:rPr>
              <a:t>ve</a:t>
            </a:r>
            <a:r>
              <a:rPr lang="en-US" sz="1500" dirty="0">
                <a:effectLst/>
                <a:latin typeface="+mj-lt"/>
                <a:ea typeface="+mj-ea"/>
                <a:cs typeface="+mj-cs"/>
                <a:hlinkClick r:id="rId6"/>
              </a:rPr>
              <a:t>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  <a:hlinkClick r:id="rId6"/>
              </a:rPr>
              <a:t>Teslim</a:t>
            </a:r>
            <a:r>
              <a:rPr lang="en-US" sz="1500" dirty="0">
                <a:effectLst/>
                <a:latin typeface="+mj-lt"/>
                <a:ea typeface="+mj-ea"/>
                <a:cs typeface="+mj-cs"/>
                <a:hlinkClick r:id="rId6"/>
              </a:rPr>
              <a:t>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  <a:hlinkClick r:id="rId6"/>
              </a:rPr>
              <a:t>Tutanağı</a:t>
            </a:r>
            <a:r>
              <a:rPr lang="en-US" sz="1500" dirty="0">
                <a:effectLst/>
                <a:latin typeface="+mj-lt"/>
                <a:ea typeface="+mj-ea"/>
                <a:cs typeface="+mj-cs"/>
                <a:hlinkClick r:id="rId7" action="ppaction://hlinkfile"/>
              </a:rPr>
              <a:t>,</a:t>
            </a:r>
            <a:r>
              <a:rPr lang="en-US" sz="15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  <a:hlinkClick r:id="rId8"/>
              </a:rPr>
              <a:t>Proje</a:t>
            </a:r>
            <a:r>
              <a:rPr lang="en-US" sz="1500" dirty="0">
                <a:effectLst/>
                <a:latin typeface="+mj-lt"/>
                <a:ea typeface="+mj-ea"/>
                <a:cs typeface="+mj-cs"/>
                <a:hlinkClick r:id="rId8"/>
              </a:rPr>
              <a:t>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  <a:hlinkClick r:id="rId8"/>
              </a:rPr>
              <a:t>Genel</a:t>
            </a:r>
            <a:r>
              <a:rPr lang="en-US" sz="1500" dirty="0">
                <a:effectLst/>
                <a:latin typeface="+mj-lt"/>
                <a:ea typeface="+mj-ea"/>
                <a:cs typeface="+mj-cs"/>
                <a:hlinkClick r:id="rId8"/>
              </a:rPr>
              <a:t>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  <a:hlinkClick r:id="rId8"/>
              </a:rPr>
              <a:t>Bilgileri</a:t>
            </a:r>
            <a:r>
              <a:rPr lang="en-US" sz="1500" dirty="0">
                <a:effectLst/>
                <a:latin typeface="+mj-lt"/>
                <a:ea typeface="+mj-ea"/>
                <a:cs typeface="+mj-cs"/>
                <a:hlinkClick r:id="rId8"/>
              </a:rPr>
              <a:t> </a:t>
            </a:r>
            <a:r>
              <a:rPr lang="en-US" sz="1500" dirty="0" err="1" smtClean="0">
                <a:effectLst/>
                <a:latin typeface="+mj-lt"/>
                <a:ea typeface="+mj-ea"/>
                <a:cs typeface="+mj-cs"/>
                <a:hlinkClick r:id="rId8"/>
              </a:rPr>
              <a:t>Formu</a:t>
            </a:r>
            <a:r>
              <a:rPr lang="en-US" sz="1500" dirty="0" smtClean="0">
                <a:effectLst/>
                <a:latin typeface="+mj-lt"/>
                <a:ea typeface="+mj-ea"/>
                <a:cs typeface="+mj-cs"/>
              </a:rPr>
              <a:t>)</a:t>
            </a:r>
            <a:endParaRPr lang="en-US" sz="1500" dirty="0">
              <a:effectLst/>
              <a:latin typeface="+mj-lt"/>
              <a:ea typeface="+mj-ea"/>
              <a:cs typeface="+mj-cs"/>
            </a:endParaRP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Proje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kapsamında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herhangi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bir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kurum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veya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kuruluştan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izin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alınması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gerekiyorsa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izin</a:t>
            </a:r>
            <a:r>
              <a:rPr lang="en-US" sz="15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yazısı</a:t>
            </a:r>
            <a:r>
              <a:rPr lang="en-US" sz="15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b="1" u="sng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alınarak</a:t>
            </a:r>
            <a:r>
              <a:rPr lang="en-US" sz="15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dosyaya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eklenmelidir</a:t>
            </a:r>
            <a:r>
              <a:rPr lang="en-US" sz="1500" dirty="0" smtClean="0">
                <a:latin typeface="+mj-lt"/>
                <a:ea typeface="+mj-ea"/>
                <a:cs typeface="+mj-cs"/>
              </a:rPr>
              <a:t>.</a:t>
            </a:r>
            <a:endParaRPr lang="en-US" sz="1500" dirty="0">
              <a:latin typeface="+mj-lt"/>
              <a:ea typeface="+mj-ea"/>
              <a:cs typeface="+mj-cs"/>
            </a:endParaRP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 err="1">
                <a:latin typeface="+mj-lt"/>
                <a:ea typeface="+mj-ea"/>
                <a:cs typeface="+mj-cs"/>
              </a:rPr>
              <a:t>Farklı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kurumdan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araştırmacıların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yer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aldığı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bir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proje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sunulacaksa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Katılımlı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Araştırma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Projesi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olarak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sunulmalı</a:t>
            </a:r>
            <a:r>
              <a:rPr lang="en-US" sz="1500" dirty="0">
                <a:latin typeface="+mj-lt"/>
                <a:ea typeface="+mj-ea"/>
                <a:cs typeface="+mj-cs"/>
              </a:rPr>
              <a:t>.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Araştırmacının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kurumundan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alacağı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izin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yazısı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dosyaya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eklenmelidir</a:t>
            </a:r>
            <a:r>
              <a:rPr lang="en-US" sz="1500" dirty="0">
                <a:latin typeface="+mj-lt"/>
                <a:ea typeface="+mj-ea"/>
                <a:cs typeface="+mj-cs"/>
              </a:rPr>
              <a:t>.</a:t>
            </a: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sz="1500" dirty="0">
              <a:effectLst/>
              <a:latin typeface="+mj-lt"/>
              <a:ea typeface="+mj-ea"/>
              <a:cs typeface="+mj-cs"/>
            </a:endParaRPr>
          </a:p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500" dirty="0"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8796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1714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88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228080"/>
            <a:ext cx="745301" cy="762000"/>
          </a:xfrm>
          <a:prstGeom prst="rect">
            <a:avLst/>
          </a:prstGeom>
        </p:spPr>
      </p:pic>
      <p:sp>
        <p:nvSpPr>
          <p:cNvPr id="91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" name="Dikdörtgen 2"/>
          <p:cNvSpPr/>
          <p:nvPr/>
        </p:nvSpPr>
        <p:spPr>
          <a:xfrm>
            <a:off x="3731895" y="804671"/>
            <a:ext cx="4799948" cy="524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 err="1">
                <a:latin typeface="+mj-lt"/>
                <a:ea typeface="+mj-ea"/>
                <a:cs typeface="+mj-cs"/>
              </a:rPr>
              <a:t>Projelerde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talep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edilen</a:t>
            </a:r>
            <a:r>
              <a:rPr lang="en-US" sz="1500" dirty="0">
                <a:latin typeface="+mj-lt"/>
                <a:ea typeface="+mj-ea"/>
                <a:cs typeface="+mj-cs"/>
              </a:rPr>
              <a:t> her </a:t>
            </a:r>
            <a:r>
              <a:rPr lang="en-US" sz="1500" dirty="0" err="1">
                <a:latin typeface="+mj-lt"/>
                <a:ea typeface="+mj-ea"/>
                <a:cs typeface="+mj-cs"/>
              </a:rPr>
              <a:t>türlü</a:t>
            </a:r>
            <a:r>
              <a:rPr lang="en-US" sz="1500" dirty="0">
                <a:latin typeface="+mj-lt"/>
                <a:ea typeface="+mj-ea"/>
                <a:cs typeface="+mj-cs"/>
              </a:rPr>
              <a:t> mal </a:t>
            </a:r>
            <a:r>
              <a:rPr lang="en-US" sz="1500" dirty="0" err="1">
                <a:latin typeface="+mj-lt"/>
                <a:ea typeface="+mj-ea"/>
                <a:cs typeface="+mj-cs"/>
              </a:rPr>
              <a:t>ve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hizmet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alımı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gerekçeli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ve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ayrıntılı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olarak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yazılmalıdır</a:t>
            </a:r>
            <a:r>
              <a:rPr lang="en-US" sz="1500" dirty="0">
                <a:latin typeface="+mj-lt"/>
                <a:ea typeface="+mj-ea"/>
                <a:cs typeface="+mj-cs"/>
              </a:rPr>
              <a:t>. </a:t>
            </a:r>
            <a:r>
              <a:rPr lang="en-US" sz="1500" dirty="0" err="1">
                <a:latin typeface="+mj-lt"/>
                <a:ea typeface="+mj-ea"/>
                <a:cs typeface="+mj-cs"/>
              </a:rPr>
              <a:t>Proje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bütçesi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yapılırken</a:t>
            </a:r>
            <a:r>
              <a:rPr lang="en-US" sz="1500" dirty="0">
                <a:latin typeface="+mj-lt"/>
                <a:ea typeface="+mj-ea"/>
                <a:cs typeface="+mj-cs"/>
              </a:rPr>
              <a:t>, </a:t>
            </a:r>
            <a:r>
              <a:rPr lang="en-US" sz="1500" dirty="0" err="1">
                <a:latin typeface="+mj-lt"/>
                <a:ea typeface="+mj-ea"/>
                <a:cs typeface="+mj-cs"/>
              </a:rPr>
              <a:t>tüm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harcama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kalemlerindeki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miktarların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ayrıntılı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olarak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gerekçelendirilmesi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gerekmektedir</a:t>
            </a:r>
            <a:r>
              <a:rPr lang="en-US" sz="1500" dirty="0">
                <a:latin typeface="+mj-lt"/>
                <a:ea typeface="+mj-ea"/>
                <a:cs typeface="+mj-cs"/>
              </a:rPr>
              <a:t>.</a:t>
            </a: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 err="1">
                <a:latin typeface="+mj-lt"/>
                <a:ea typeface="+mj-ea"/>
                <a:cs typeface="+mj-cs"/>
              </a:rPr>
              <a:t>Makine-teçhizat</a:t>
            </a:r>
            <a:r>
              <a:rPr lang="en-US" sz="1500" dirty="0">
                <a:latin typeface="+mj-lt"/>
                <a:ea typeface="+mj-ea"/>
                <a:cs typeface="+mj-cs"/>
              </a:rPr>
              <a:t>, </a:t>
            </a:r>
            <a:r>
              <a:rPr lang="en-US" sz="1500" dirty="0" err="1">
                <a:latin typeface="+mj-lt"/>
                <a:ea typeface="+mj-ea"/>
                <a:cs typeface="+mj-cs"/>
              </a:rPr>
              <a:t>sarf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malzeme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ve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hizmet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alımları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az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bir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firmadan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alınacak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güncel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tarihli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proforma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fatura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ile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belgelendirilmelidir</a:t>
            </a:r>
            <a:r>
              <a:rPr lang="en-US" sz="1500" dirty="0">
                <a:latin typeface="+mj-lt"/>
                <a:ea typeface="+mj-ea"/>
                <a:cs typeface="+mj-cs"/>
              </a:rPr>
              <a:t>. </a:t>
            </a:r>
            <a:r>
              <a:rPr lang="en-US" sz="1500" dirty="0" err="1">
                <a:latin typeface="+mj-lt"/>
                <a:ea typeface="+mj-ea"/>
                <a:cs typeface="+mj-cs"/>
              </a:rPr>
              <a:t>Makine-teçhizat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isteklerinde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teknik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şartname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eklenmelidir</a:t>
            </a:r>
            <a:r>
              <a:rPr lang="en-US" sz="1500" dirty="0">
                <a:latin typeface="+mj-lt"/>
                <a:ea typeface="+mj-ea"/>
                <a:cs typeface="+mj-cs"/>
              </a:rPr>
              <a:t>. </a:t>
            </a: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 err="1">
                <a:latin typeface="+mj-lt"/>
                <a:ea typeface="+mj-ea"/>
                <a:cs typeface="+mj-cs"/>
              </a:rPr>
              <a:t>Yolluk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kalemindeki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harcamalar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gerekçeleri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ile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birlikte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ayrıntılı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olarak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belirtilmelidir</a:t>
            </a:r>
            <a:r>
              <a:rPr lang="en-US" sz="1500" dirty="0">
                <a:latin typeface="+mj-lt"/>
                <a:ea typeface="+mj-ea"/>
                <a:cs typeface="+mj-cs"/>
              </a:rPr>
              <a:t> (</a:t>
            </a:r>
            <a:r>
              <a:rPr lang="en-US" sz="1500" dirty="0" err="1">
                <a:latin typeface="+mj-lt"/>
                <a:ea typeface="+mj-ea"/>
                <a:cs typeface="+mj-cs"/>
              </a:rPr>
              <a:t>Kaç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kişi</a:t>
            </a:r>
            <a:r>
              <a:rPr lang="en-US" sz="1500" dirty="0">
                <a:latin typeface="+mj-lt"/>
                <a:ea typeface="+mj-ea"/>
                <a:cs typeface="+mj-cs"/>
              </a:rPr>
              <a:t>, ne </a:t>
            </a:r>
            <a:r>
              <a:rPr lang="en-US" sz="1500" dirty="0" err="1">
                <a:latin typeface="+mj-lt"/>
                <a:ea typeface="+mj-ea"/>
                <a:cs typeface="+mj-cs"/>
              </a:rPr>
              <a:t>için</a:t>
            </a:r>
            <a:r>
              <a:rPr lang="en-US" sz="1500" dirty="0">
                <a:latin typeface="+mj-lt"/>
                <a:ea typeface="+mj-ea"/>
                <a:cs typeface="+mj-cs"/>
              </a:rPr>
              <a:t>, </a:t>
            </a:r>
            <a:r>
              <a:rPr lang="en-US" sz="1500" dirty="0" err="1">
                <a:latin typeface="+mj-lt"/>
                <a:ea typeface="+mj-ea"/>
                <a:cs typeface="+mj-cs"/>
              </a:rPr>
              <a:t>nereye</a:t>
            </a:r>
            <a:r>
              <a:rPr lang="en-US" sz="1500" dirty="0">
                <a:latin typeface="+mj-lt"/>
                <a:ea typeface="+mj-ea"/>
                <a:cs typeface="+mj-cs"/>
              </a:rPr>
              <a:t> vb.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bilgilerin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eklenmesi</a:t>
            </a:r>
            <a:r>
              <a:rPr lang="en-US" sz="1500" dirty="0">
                <a:latin typeface="+mj-lt"/>
                <a:ea typeface="+mj-ea"/>
                <a:cs typeface="+mj-cs"/>
              </a:rPr>
              <a:t>). “</a:t>
            </a:r>
            <a:r>
              <a:rPr lang="en-US" sz="1500" dirty="0" err="1">
                <a:latin typeface="+mj-lt"/>
                <a:ea typeface="+mj-ea"/>
                <a:cs typeface="+mj-cs"/>
              </a:rPr>
              <a:t>Bartın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Üniversitesi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Yurtiçi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ve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Yurtdışı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Bilimsel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Etkinliklere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Katılımı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Destekleme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Yönergesi’ne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uygun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olmak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şartıyla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Bilimsel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Etkinliklere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sözlü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sunum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ile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katılım</a:t>
            </a:r>
            <a:r>
              <a:rPr lang="en-US" sz="1500" dirty="0">
                <a:latin typeface="+mj-lt"/>
                <a:ea typeface="+mj-ea"/>
                <a:cs typeface="+mj-cs"/>
              </a:rPr>
              <a:t> (</a:t>
            </a:r>
            <a:r>
              <a:rPr lang="en-US" sz="1500" dirty="0" err="1">
                <a:latin typeface="+mj-lt"/>
                <a:ea typeface="+mj-ea"/>
                <a:cs typeface="+mj-cs"/>
              </a:rPr>
              <a:t>katılım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ücreti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ve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yolluk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yevmiye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dahil</a:t>
            </a:r>
            <a:r>
              <a:rPr lang="en-US" sz="1500" dirty="0">
                <a:latin typeface="+mj-lt"/>
                <a:ea typeface="+mj-ea"/>
                <a:cs typeface="+mj-cs"/>
              </a:rPr>
              <a:t>) </a:t>
            </a:r>
            <a:r>
              <a:rPr lang="en-US" sz="1500" dirty="0" err="1">
                <a:latin typeface="+mj-lt"/>
                <a:ea typeface="+mj-ea"/>
                <a:cs typeface="+mj-cs"/>
              </a:rPr>
              <a:t>desteklenecektir</a:t>
            </a:r>
            <a:r>
              <a:rPr lang="en-US" sz="1500" dirty="0">
                <a:latin typeface="+mj-lt"/>
                <a:ea typeface="+mj-ea"/>
                <a:cs typeface="+mj-cs"/>
              </a:rPr>
              <a:t>. </a:t>
            </a:r>
            <a:endParaRPr lang="en-US" sz="1500" dirty="0">
              <a:effectLst/>
              <a:latin typeface="+mj-lt"/>
              <a:ea typeface="+mj-ea"/>
              <a:cs typeface="+mj-cs"/>
            </a:endParaRPr>
          </a:p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500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0904" y="2373791"/>
            <a:ext cx="2641019" cy="19762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2800" b="1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2021 </a:t>
            </a:r>
            <a:r>
              <a:rPr lang="en-US" sz="2800" b="1" i="0" kern="1200" dirty="0" err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Yılı</a:t>
            </a:r>
            <a:r>
              <a:rPr lang="en-US" sz="2800" b="1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tr-TR" sz="2800" b="1" i="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tr-TR" sz="2800" b="1" i="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800" b="1" i="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I</a:t>
            </a:r>
            <a:r>
              <a:rPr lang="en-US" sz="2800" b="1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. </a:t>
            </a:r>
            <a:r>
              <a:rPr lang="en-US" sz="2800" b="1" i="0" kern="1200" dirty="0" err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Dönem</a:t>
            </a:r>
            <a:r>
              <a:rPr lang="en-US" sz="2800" b="1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tr-TR" sz="2800" b="1" i="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tr-TR" sz="2800" b="1" i="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800" b="1" i="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BAP </a:t>
            </a:r>
            <a:r>
              <a:rPr lang="en-US" sz="2800" b="1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Başvuru Şartları</a:t>
            </a:r>
            <a:endParaRPr lang="en-US" sz="2800" b="1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540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83477" y="0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743184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0132" y="2420888"/>
            <a:ext cx="2642159" cy="1800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2800" b="1" i="0" kern="1200" dirty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rPr>
              <a:t>2021 </a:t>
            </a:r>
            <a:r>
              <a:rPr lang="en-US" sz="2800" b="1" i="0" kern="1200" dirty="0" err="1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rPr>
              <a:t>Yılı</a:t>
            </a:r>
            <a:r>
              <a:rPr lang="en-US" sz="2800" b="1" i="0" kern="1200" dirty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tr-TR" sz="2800" b="1" i="0" kern="1200" dirty="0" smtClean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tr-TR" sz="2800" b="1" i="0" kern="1200" dirty="0" smtClean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800" b="1" i="0" kern="1200" dirty="0" smtClean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rPr>
              <a:t>I</a:t>
            </a:r>
            <a:r>
              <a:rPr lang="en-US" sz="2800" b="1" i="0" kern="1200" dirty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rPr>
              <a:t>. </a:t>
            </a:r>
            <a:r>
              <a:rPr lang="en-US" sz="2800" b="1" i="0" kern="1200" dirty="0" err="1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rPr>
              <a:t>Dönem</a:t>
            </a:r>
            <a:r>
              <a:rPr lang="en-US" sz="2800" b="1" i="0" kern="1200" dirty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tr-TR" sz="2800" b="1" i="0" kern="1200" dirty="0" smtClean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tr-TR" sz="2800" b="1" i="0" kern="1200" dirty="0" smtClean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800" b="1" i="0" kern="1200" dirty="0" smtClean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rPr>
              <a:t>BAP </a:t>
            </a:r>
            <a:r>
              <a:rPr lang="en-US" sz="2800" b="1" i="0" kern="1200" dirty="0" err="1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rPr>
              <a:t>Başvuru</a:t>
            </a:r>
            <a:r>
              <a:rPr lang="en-US" sz="2800" b="1" i="0" kern="1200" dirty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800" b="1" i="0" kern="1200" dirty="0" err="1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rPr>
              <a:t>Şartları</a:t>
            </a:r>
            <a:endParaRPr lang="en-US" sz="2800" b="1" i="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903081" y="1645920"/>
            <a:ext cx="4702076" cy="4470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 err="1">
                <a:latin typeface="+mj-lt"/>
                <a:ea typeface="+mj-ea"/>
                <a:cs typeface="+mj-cs"/>
              </a:rPr>
              <a:t>Kitap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ve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yazılım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alım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talepleri</a:t>
            </a:r>
            <a:r>
              <a:rPr lang="en-US" sz="1500" dirty="0">
                <a:latin typeface="+mj-lt"/>
                <a:ea typeface="+mj-ea"/>
                <a:cs typeface="+mj-cs"/>
              </a:rPr>
              <a:t> (</a:t>
            </a:r>
            <a:r>
              <a:rPr lang="en-US" sz="1500" dirty="0" err="1">
                <a:latin typeface="+mj-lt"/>
                <a:ea typeface="+mj-ea"/>
                <a:cs typeface="+mj-cs"/>
              </a:rPr>
              <a:t>spesifik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yazılımlar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hariç</a:t>
            </a:r>
            <a:r>
              <a:rPr lang="en-US" sz="1500" dirty="0">
                <a:latin typeface="+mj-lt"/>
                <a:ea typeface="+mj-ea"/>
                <a:cs typeface="+mj-cs"/>
              </a:rPr>
              <a:t>) </a:t>
            </a:r>
            <a:r>
              <a:rPr lang="en-US" sz="15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desteklenmeyecektir</a:t>
            </a:r>
            <a:r>
              <a:rPr lang="en-US" sz="15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 err="1">
                <a:latin typeface="+mj-lt"/>
                <a:ea typeface="+mj-ea"/>
                <a:cs typeface="+mj-cs"/>
              </a:rPr>
              <a:t>Genel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kırtasiye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malzemesi</a:t>
            </a:r>
            <a:r>
              <a:rPr lang="en-US" sz="1500" dirty="0">
                <a:latin typeface="+mj-lt"/>
                <a:ea typeface="+mj-ea"/>
                <a:cs typeface="+mj-cs"/>
              </a:rPr>
              <a:t>,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baskı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ve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cilt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giderleri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en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fazla</a:t>
            </a:r>
            <a:r>
              <a:rPr lang="en-US" sz="1500" dirty="0">
                <a:latin typeface="+mj-lt"/>
                <a:ea typeface="+mj-ea"/>
                <a:cs typeface="+mj-cs"/>
              </a:rPr>
              <a:t> 1.000,00 </a:t>
            </a:r>
            <a:r>
              <a:rPr lang="en-US" sz="1500" dirty="0" err="1">
                <a:latin typeface="+mj-lt"/>
                <a:ea typeface="+mj-ea"/>
                <a:cs typeface="+mj-cs"/>
              </a:rPr>
              <a:t>TL’ye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kadar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desteklenecektir</a:t>
            </a:r>
            <a:r>
              <a:rPr lang="en-US" sz="1500" dirty="0">
                <a:latin typeface="+mj-lt"/>
                <a:ea typeface="+mj-ea"/>
                <a:cs typeface="+mj-cs"/>
              </a:rPr>
              <a:t>.</a:t>
            </a: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 err="1">
                <a:latin typeface="+mj-lt"/>
                <a:ea typeface="+mj-ea"/>
                <a:cs typeface="+mj-cs"/>
              </a:rPr>
              <a:t>Makine</a:t>
            </a:r>
            <a:r>
              <a:rPr lang="en-US" sz="1500" dirty="0">
                <a:latin typeface="+mj-lt"/>
                <a:ea typeface="+mj-ea"/>
                <a:cs typeface="+mj-cs"/>
              </a:rPr>
              <a:t>/</a:t>
            </a:r>
            <a:r>
              <a:rPr lang="en-US" sz="1500" dirty="0" err="1">
                <a:latin typeface="+mj-lt"/>
                <a:ea typeface="+mj-ea"/>
                <a:cs typeface="+mj-cs"/>
              </a:rPr>
              <a:t>teçhizat</a:t>
            </a:r>
            <a:r>
              <a:rPr lang="en-US" sz="1500" dirty="0">
                <a:latin typeface="+mj-lt"/>
                <a:ea typeface="+mj-ea"/>
                <a:cs typeface="+mj-cs"/>
              </a:rPr>
              <a:t>, </a:t>
            </a:r>
            <a:r>
              <a:rPr lang="en-US" sz="1500" dirty="0" err="1">
                <a:latin typeface="+mj-lt"/>
                <a:ea typeface="+mj-ea"/>
                <a:cs typeface="+mj-cs"/>
              </a:rPr>
              <a:t>demirbaş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malzeme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talepleri</a:t>
            </a:r>
            <a:r>
              <a:rPr lang="en-US" sz="1500" dirty="0">
                <a:latin typeface="+mj-lt"/>
                <a:ea typeface="+mj-ea"/>
                <a:cs typeface="+mj-cs"/>
              </a:rPr>
              <a:t>, BAP </a:t>
            </a:r>
            <a:r>
              <a:rPr lang="en-US" sz="1500" dirty="0" err="1">
                <a:latin typeface="+mj-lt"/>
                <a:ea typeface="+mj-ea"/>
                <a:cs typeface="+mj-cs"/>
              </a:rPr>
              <a:t>envanterinde</a:t>
            </a:r>
            <a:r>
              <a:rPr lang="en-US" sz="1500" dirty="0">
                <a:latin typeface="+mj-lt"/>
                <a:ea typeface="+mj-ea"/>
                <a:cs typeface="+mj-cs"/>
              </a:rPr>
              <a:t> (</a:t>
            </a:r>
            <a:r>
              <a:rPr lang="en-US" sz="1500" u="sng" dirty="0">
                <a:latin typeface="+mj-lt"/>
                <a:ea typeface="+mj-ea"/>
                <a:cs typeface="+mj-cs"/>
                <a:hlinkClick r:id="rId7"/>
              </a:rPr>
              <a:t>https://cdn.bartin.edu.tr/</a:t>
            </a:r>
            <a:r>
              <a:rPr lang="en-US" sz="1500" u="sng" dirty="0">
                <a:latin typeface="+mj-lt"/>
                <a:ea typeface="+mj-ea"/>
                <a:cs typeface="+mj-cs"/>
              </a:rPr>
              <a:t>bap/demirbaslistesi.pdf</a:t>
            </a:r>
            <a:r>
              <a:rPr lang="en-US" sz="1500" dirty="0">
                <a:latin typeface="+mj-lt"/>
                <a:ea typeface="+mj-ea"/>
                <a:cs typeface="+mj-cs"/>
              </a:rPr>
              <a:t>) </a:t>
            </a:r>
            <a:r>
              <a:rPr lang="en-US" sz="1500" dirty="0" err="1">
                <a:latin typeface="+mj-lt"/>
                <a:ea typeface="+mj-ea"/>
                <a:cs typeface="+mj-cs"/>
              </a:rPr>
              <a:t>olan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malzemeler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ve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Üniversitemiz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bünyesinde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bulunan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malzemeler</a:t>
            </a:r>
            <a:r>
              <a:rPr lang="en-US" sz="1500" dirty="0">
                <a:latin typeface="+mj-lt"/>
                <a:ea typeface="+mj-ea"/>
                <a:cs typeface="+mj-cs"/>
              </a:rPr>
              <a:t> (</a:t>
            </a:r>
            <a:r>
              <a:rPr lang="en-US" sz="1500" u="sng" dirty="0">
                <a:latin typeface="+mj-lt"/>
                <a:ea typeface="+mj-ea"/>
                <a:cs typeface="+mj-cs"/>
              </a:rPr>
              <a:t>laboratuvar.bartin.edu.tr</a:t>
            </a:r>
            <a:r>
              <a:rPr lang="en-US" sz="1500" dirty="0">
                <a:latin typeface="+mj-lt"/>
                <a:ea typeface="+mj-ea"/>
                <a:cs typeface="+mj-cs"/>
              </a:rPr>
              <a:t>) </a:t>
            </a:r>
            <a:r>
              <a:rPr lang="en-US" sz="1500" dirty="0" err="1">
                <a:latin typeface="+mj-lt"/>
                <a:ea typeface="+mj-ea"/>
                <a:cs typeface="+mj-cs"/>
              </a:rPr>
              <a:t>dikkate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alınarak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yapılmalıdır</a:t>
            </a:r>
            <a:r>
              <a:rPr lang="en-US" sz="1500" dirty="0">
                <a:latin typeface="+mj-lt"/>
                <a:ea typeface="+mj-ea"/>
                <a:cs typeface="+mj-cs"/>
              </a:rPr>
              <a:t>. </a:t>
            </a: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 err="1">
                <a:latin typeface="+mj-lt"/>
                <a:ea typeface="+mj-ea"/>
                <a:cs typeface="+mj-cs"/>
              </a:rPr>
              <a:t>Talep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edilecek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malzeme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Üniversitemizde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mevcut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ancak</a:t>
            </a:r>
            <a:r>
              <a:rPr lang="en-US" sz="1500" dirty="0">
                <a:latin typeface="+mj-lt"/>
                <a:ea typeface="+mj-ea"/>
                <a:cs typeface="+mj-cs"/>
              </a:rPr>
              <a:t> tam </a:t>
            </a:r>
            <a:r>
              <a:rPr lang="en-US" sz="1500" dirty="0" err="1">
                <a:latin typeface="+mj-lt"/>
                <a:ea typeface="+mj-ea"/>
                <a:cs typeface="+mj-cs"/>
              </a:rPr>
              <a:t>olarak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talebi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karşılamıyorsa</a:t>
            </a:r>
            <a:r>
              <a:rPr lang="en-US" sz="1500" dirty="0">
                <a:latin typeface="+mj-lt"/>
                <a:ea typeface="+mj-ea"/>
                <a:cs typeface="+mj-cs"/>
              </a:rPr>
              <a:t>,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aradaki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fark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mutlaka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belirtilmelidir</a:t>
            </a:r>
            <a:r>
              <a:rPr lang="en-US" sz="1500" dirty="0">
                <a:latin typeface="+mj-lt"/>
                <a:ea typeface="+mj-ea"/>
                <a:cs typeface="+mj-cs"/>
              </a:rPr>
              <a:t>. BAP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Komisyon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kararları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doğrultusunda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alımı</a:t>
            </a:r>
            <a:r>
              <a:rPr lang="en-US" sz="15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veya</a:t>
            </a:r>
            <a:r>
              <a:rPr lang="en-US" sz="15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envanterden</a:t>
            </a:r>
            <a:r>
              <a:rPr lang="en-US" sz="15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kullanımına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karar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verilebilecektir</a:t>
            </a:r>
            <a:r>
              <a:rPr lang="en-US" sz="1500" dirty="0">
                <a:latin typeface="+mj-lt"/>
                <a:ea typeface="+mj-ea"/>
                <a:cs typeface="+mj-cs"/>
              </a:rPr>
              <a:t>. </a:t>
            </a:r>
            <a:endParaRPr lang="en-US" sz="1500" dirty="0"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41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86697" y="629267"/>
            <a:ext cx="6939116" cy="10166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600"/>
              </a:spcAft>
              <a:defRPr/>
            </a:pPr>
            <a:r>
              <a:rPr lang="tr-TR" sz="2800" b="1" dirty="0" smtClean="0">
                <a:solidFill>
                  <a:srgbClr val="EBEBEB"/>
                </a:solidFill>
              </a:rPr>
              <a:t>Eğitim İçeriği</a:t>
            </a:r>
            <a:endParaRPr lang="en-US" sz="2800" b="1" dirty="0">
              <a:solidFill>
                <a:srgbClr val="EBEBEB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6149" name="Rectangle 3">
            <a:extLst>
              <a:ext uri="{FF2B5EF4-FFF2-40B4-BE49-F238E27FC236}">
                <a16:creationId xmlns:a16="http://schemas.microsoft.com/office/drawing/2014/main" id="{5F818469-D8FD-44DF-B527-D32A090070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40244"/>
              </p:ext>
            </p:extLst>
          </p:nvPr>
        </p:nvGraphicFramePr>
        <p:xfrm>
          <a:off x="486697" y="2810256"/>
          <a:ext cx="8171528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8804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1714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88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228080"/>
            <a:ext cx="745301" cy="762000"/>
          </a:xfrm>
          <a:prstGeom prst="rect">
            <a:avLst/>
          </a:prstGeom>
        </p:spPr>
      </p:pic>
      <p:sp>
        <p:nvSpPr>
          <p:cNvPr id="91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0904" y="2373791"/>
            <a:ext cx="2641019" cy="19762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2800" b="1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2021 </a:t>
            </a:r>
            <a:r>
              <a:rPr lang="en-US" sz="2800" b="1" i="0" kern="1200" dirty="0" err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Yılı</a:t>
            </a:r>
            <a:r>
              <a:rPr lang="en-US" sz="2800" b="1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tr-TR" sz="2800" b="1" i="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tr-TR" sz="2800" b="1" i="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800" b="1" i="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I</a:t>
            </a:r>
            <a:r>
              <a:rPr lang="en-US" sz="2800" b="1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. </a:t>
            </a:r>
            <a:r>
              <a:rPr lang="en-US" sz="2800" b="1" i="0" kern="1200" dirty="0" err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Dönem</a:t>
            </a:r>
            <a:r>
              <a:rPr lang="en-US" sz="2800" b="1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tr-TR" sz="2800" b="1" i="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tr-TR" sz="2800" b="1" i="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800" b="1" i="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BAP </a:t>
            </a:r>
            <a:r>
              <a:rPr lang="en-US" sz="2800" b="1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Başvuru Şartları</a:t>
            </a:r>
            <a:endParaRPr lang="en-US" sz="2800" b="1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731895" y="804671"/>
            <a:ext cx="4799948" cy="524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65125" marR="111760" indent="-285750" algn="just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700" dirty="0" err="1">
                <a:latin typeface="+mj-lt"/>
                <a:ea typeface="+mj-ea"/>
                <a:cs typeface="+mj-cs"/>
              </a:rPr>
              <a:t>Proje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bütçesi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hazırlanırken</a:t>
            </a:r>
            <a:r>
              <a:rPr lang="en-US" sz="1700" dirty="0">
                <a:latin typeface="+mj-lt"/>
                <a:ea typeface="+mj-ea"/>
                <a:cs typeface="+mj-cs"/>
              </a:rPr>
              <a:t>, </a:t>
            </a:r>
            <a:r>
              <a:rPr lang="en-US" sz="1700" dirty="0" err="1">
                <a:latin typeface="+mj-lt"/>
                <a:ea typeface="+mj-ea"/>
                <a:cs typeface="+mj-cs"/>
              </a:rPr>
              <a:t>talep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edilen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ödeneklerde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mutlaka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KDV </a:t>
            </a:r>
            <a:r>
              <a:rPr lang="en-US" sz="17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dahil</a:t>
            </a:r>
            <a:r>
              <a:rPr lang="en-US" sz="17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maliyet</a:t>
            </a:r>
            <a:r>
              <a:rPr lang="en-US" sz="1700" u="sng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hesaplanmalıdır</a:t>
            </a:r>
            <a:r>
              <a:rPr lang="en-US" sz="1700" dirty="0">
                <a:latin typeface="+mj-lt"/>
                <a:ea typeface="+mj-ea"/>
                <a:cs typeface="+mj-cs"/>
              </a:rPr>
              <a:t>.</a:t>
            </a:r>
          </a:p>
          <a:p>
            <a:pPr marL="365125" marR="111760" indent="-285750" algn="just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700" dirty="0" err="1">
                <a:latin typeface="+mj-lt"/>
                <a:ea typeface="+mj-ea"/>
                <a:cs typeface="+mj-cs"/>
              </a:rPr>
              <a:t>Tez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projeleri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için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sağlanacak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mali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destekler</a:t>
            </a:r>
            <a:r>
              <a:rPr lang="en-US" sz="1700" dirty="0">
                <a:latin typeface="+mj-lt"/>
                <a:ea typeface="+mj-ea"/>
                <a:cs typeface="+mj-cs"/>
              </a:rPr>
              <a:t>, normal </a:t>
            </a:r>
            <a:r>
              <a:rPr lang="en-US" sz="1700" dirty="0" err="1">
                <a:latin typeface="+mj-lt"/>
                <a:ea typeface="+mj-ea"/>
                <a:cs typeface="+mj-cs"/>
              </a:rPr>
              <a:t>süreler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içinde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harcanabilir</a:t>
            </a:r>
            <a:r>
              <a:rPr lang="en-US" sz="1700" dirty="0">
                <a:latin typeface="+mj-lt"/>
                <a:ea typeface="+mj-ea"/>
                <a:cs typeface="+mj-cs"/>
              </a:rPr>
              <a:t>. </a:t>
            </a:r>
            <a:r>
              <a:rPr lang="en-US" sz="17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(Y. </a:t>
            </a:r>
            <a:r>
              <a:rPr lang="en-US" sz="17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lisans</a:t>
            </a:r>
            <a:r>
              <a:rPr lang="en-US" sz="17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için</a:t>
            </a:r>
            <a:r>
              <a:rPr lang="en-US" sz="17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4., </a:t>
            </a:r>
            <a:r>
              <a:rPr lang="en-US" sz="17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doktora</a:t>
            </a:r>
            <a:r>
              <a:rPr lang="en-US" sz="17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için</a:t>
            </a:r>
            <a:r>
              <a:rPr lang="en-US" sz="17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8. </a:t>
            </a:r>
            <a:r>
              <a:rPr lang="en-US" sz="17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dönem</a:t>
            </a:r>
            <a:r>
              <a:rPr lang="en-US" sz="17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sonu</a:t>
            </a:r>
            <a:r>
              <a:rPr lang="en-US" sz="17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) </a:t>
            </a:r>
            <a:r>
              <a:rPr lang="en-US" sz="1700" dirty="0" err="1">
                <a:latin typeface="+mj-lt"/>
                <a:ea typeface="+mj-ea"/>
                <a:cs typeface="+mj-cs"/>
              </a:rPr>
              <a:t>Ancak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süre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uzatımı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verilen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tezler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için</a:t>
            </a:r>
            <a:r>
              <a:rPr lang="en-US" sz="1700" dirty="0">
                <a:latin typeface="+mj-lt"/>
                <a:ea typeface="+mj-ea"/>
                <a:cs typeface="+mj-cs"/>
              </a:rPr>
              <a:t>; Y. </a:t>
            </a:r>
            <a:r>
              <a:rPr lang="en-US" sz="1700" dirty="0" err="1">
                <a:latin typeface="+mj-lt"/>
                <a:ea typeface="+mj-ea"/>
                <a:cs typeface="+mj-cs"/>
              </a:rPr>
              <a:t>Lisans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için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Enstitü</a:t>
            </a:r>
            <a:r>
              <a:rPr lang="en-US" sz="17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Yönetim</a:t>
            </a:r>
            <a:r>
              <a:rPr lang="en-US" sz="17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Kurulu</a:t>
            </a:r>
            <a:r>
              <a:rPr lang="en-US" sz="17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Kararı</a:t>
            </a:r>
            <a:r>
              <a:rPr lang="en-US" sz="1700" dirty="0">
                <a:latin typeface="+mj-lt"/>
                <a:ea typeface="+mj-ea"/>
                <a:cs typeface="+mj-cs"/>
              </a:rPr>
              <a:t>, </a:t>
            </a:r>
            <a:r>
              <a:rPr lang="en-US" sz="1700" dirty="0" err="1">
                <a:latin typeface="+mj-lt"/>
                <a:ea typeface="+mj-ea"/>
                <a:cs typeface="+mj-cs"/>
              </a:rPr>
              <a:t>doktora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için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Tez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İzleme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Komitesinin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Onayı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ile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17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fazla</a:t>
            </a:r>
            <a:r>
              <a:rPr lang="en-US" sz="17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6 (</a:t>
            </a:r>
            <a:r>
              <a:rPr lang="en-US" sz="17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altı</a:t>
            </a:r>
            <a:r>
              <a:rPr lang="en-US" sz="17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) </a:t>
            </a:r>
            <a:r>
              <a:rPr lang="en-US" sz="17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aya</a:t>
            </a:r>
            <a:r>
              <a:rPr lang="en-US" sz="17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kadar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harcama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yapılabilir</a:t>
            </a:r>
            <a:r>
              <a:rPr lang="en-US" sz="1700" dirty="0">
                <a:latin typeface="+mj-lt"/>
                <a:ea typeface="+mj-ea"/>
                <a:cs typeface="+mj-cs"/>
              </a:rPr>
              <a:t>.</a:t>
            </a:r>
          </a:p>
          <a:p>
            <a:pPr marL="365125" marR="111760" indent="-285750" algn="just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700" dirty="0" err="1">
                <a:latin typeface="+mj-lt"/>
                <a:ea typeface="+mj-ea"/>
                <a:cs typeface="+mj-cs"/>
              </a:rPr>
              <a:t>Önerilecek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hakemlerden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17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az</a:t>
            </a:r>
            <a:r>
              <a:rPr lang="en-US" sz="17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2’si </a:t>
            </a:r>
            <a:r>
              <a:rPr lang="en-US" sz="17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kurumdışı</a:t>
            </a:r>
            <a:r>
              <a:rPr lang="en-US" sz="17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hakem</a:t>
            </a:r>
            <a:r>
              <a:rPr lang="en-US" sz="1700" u="sng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olmak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üzere</a:t>
            </a:r>
            <a:r>
              <a:rPr lang="en-US" sz="1700" dirty="0">
                <a:latin typeface="+mj-lt"/>
                <a:ea typeface="+mj-ea"/>
                <a:cs typeface="+mj-cs"/>
              </a:rPr>
              <a:t> 5 </a:t>
            </a:r>
            <a:r>
              <a:rPr lang="en-US" sz="1700" dirty="0" err="1">
                <a:latin typeface="+mj-lt"/>
                <a:ea typeface="+mj-ea"/>
                <a:cs typeface="+mj-cs"/>
              </a:rPr>
              <a:t>hakem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önerisi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yapılmalıdır</a:t>
            </a:r>
            <a:r>
              <a:rPr lang="en-US" sz="1700" dirty="0">
                <a:latin typeface="+mj-lt"/>
                <a:ea typeface="+mj-ea"/>
                <a:cs typeface="+mj-cs"/>
              </a:rPr>
              <a:t>. </a:t>
            </a:r>
            <a:r>
              <a:rPr lang="en-US" sz="1700" dirty="0" err="1">
                <a:latin typeface="+mj-lt"/>
                <a:ea typeface="+mj-ea"/>
                <a:cs typeface="+mj-cs"/>
              </a:rPr>
              <a:t>Hakem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önerileri</a:t>
            </a:r>
            <a:r>
              <a:rPr lang="en-US" sz="1700" dirty="0">
                <a:latin typeface="+mj-lt"/>
                <a:ea typeface="+mj-ea"/>
                <a:cs typeface="+mj-cs"/>
              </a:rPr>
              <a:t> “</a:t>
            </a:r>
            <a:r>
              <a:rPr lang="en-US" sz="17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aktif</a:t>
            </a:r>
            <a:r>
              <a:rPr lang="en-US" sz="17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olarak</a:t>
            </a:r>
            <a:r>
              <a:rPr lang="en-US" sz="17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göreve</a:t>
            </a:r>
            <a:r>
              <a:rPr lang="en-US" sz="17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devam</a:t>
            </a:r>
            <a:r>
              <a:rPr lang="en-US" sz="17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eden</a:t>
            </a:r>
            <a:r>
              <a:rPr lang="en-US" sz="1700" dirty="0">
                <a:latin typeface="+mj-lt"/>
                <a:ea typeface="+mj-ea"/>
                <a:cs typeface="+mj-cs"/>
              </a:rPr>
              <a:t>” </a:t>
            </a:r>
            <a:r>
              <a:rPr lang="en-US" sz="1700" dirty="0" err="1">
                <a:latin typeface="+mj-lt"/>
                <a:ea typeface="+mj-ea"/>
                <a:cs typeface="+mj-cs"/>
              </a:rPr>
              <a:t>ve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hakem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şartını</a:t>
            </a:r>
            <a:r>
              <a:rPr lang="en-US" sz="1700" dirty="0">
                <a:latin typeface="+mj-lt"/>
                <a:ea typeface="+mj-ea"/>
                <a:cs typeface="+mj-cs"/>
              </a:rPr>
              <a:t> (</a:t>
            </a:r>
            <a:r>
              <a:rPr lang="en-US" sz="1700" dirty="0" err="1">
                <a:latin typeface="+mj-lt"/>
                <a:ea typeface="+mj-ea"/>
                <a:cs typeface="+mj-cs"/>
              </a:rPr>
              <a:t>en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az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doktora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eğitimini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tamamlamış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alanında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uzman</a:t>
            </a:r>
            <a:r>
              <a:rPr lang="en-US" sz="1700" dirty="0">
                <a:latin typeface="+mj-lt"/>
                <a:ea typeface="+mj-ea"/>
                <a:cs typeface="+mj-cs"/>
              </a:rPr>
              <a:t>) </a:t>
            </a:r>
            <a:r>
              <a:rPr lang="en-US" sz="1700" dirty="0" err="1">
                <a:latin typeface="+mj-lt"/>
                <a:ea typeface="+mj-ea"/>
                <a:cs typeface="+mj-cs"/>
              </a:rPr>
              <a:t>sağlayan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kişilerden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oluşmalıdır</a:t>
            </a:r>
            <a:r>
              <a:rPr lang="en-US" sz="1700" dirty="0">
                <a:latin typeface="+mj-lt"/>
                <a:ea typeface="+mj-ea"/>
                <a:cs typeface="+mj-cs"/>
              </a:rPr>
              <a:t>. </a:t>
            </a:r>
          </a:p>
          <a:p>
            <a:pPr marL="365125" marR="11176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7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174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83477" y="0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12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743184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03080" y="1196752"/>
            <a:ext cx="4989399" cy="5112568"/>
          </a:xfrm>
        </p:spPr>
        <p:txBody>
          <a:bodyPr vert="horz" lIns="91440" tIns="45720" rIns="91440" bIns="45720" rtlCol="0">
            <a:normAutofit/>
          </a:bodyPr>
          <a:lstStyle/>
          <a:p>
            <a:pPr marL="79375" marR="111760" indent="0" algn="just" defTabSz="457200">
              <a:lnSpc>
                <a:spcPct val="90000"/>
              </a:lnSpc>
            </a:pPr>
            <a:r>
              <a:rPr lang="tr-TR" sz="1700" dirty="0" smtClean="0"/>
              <a:t> </a:t>
            </a:r>
            <a:r>
              <a:rPr lang="en-US" sz="1700" dirty="0" smtClean="0"/>
              <a:t>2021 </a:t>
            </a:r>
            <a:r>
              <a:rPr lang="en-US" sz="1700" dirty="0" err="1"/>
              <a:t>yılı</a:t>
            </a:r>
            <a:r>
              <a:rPr lang="en-US" sz="1700" dirty="0"/>
              <a:t> I. </a:t>
            </a:r>
            <a:r>
              <a:rPr lang="en-US" sz="1700" dirty="0" err="1"/>
              <a:t>dönem</a:t>
            </a:r>
            <a:r>
              <a:rPr lang="en-US" sz="1700" dirty="0"/>
              <a:t> BAP </a:t>
            </a:r>
            <a:r>
              <a:rPr lang="en-US" sz="1700" dirty="0" err="1"/>
              <a:t>başvuruları</a:t>
            </a:r>
            <a:r>
              <a:rPr lang="en-US" sz="1700" dirty="0"/>
              <a:t> </a:t>
            </a:r>
            <a:r>
              <a:rPr lang="en-US" sz="1700" dirty="0" err="1"/>
              <a:t>kapsamında</a:t>
            </a:r>
            <a:r>
              <a:rPr lang="en-US" sz="1700" dirty="0"/>
              <a:t> </a:t>
            </a:r>
            <a:r>
              <a:rPr lang="en-US" sz="1700" dirty="0" err="1"/>
              <a:t>sağlanacak</a:t>
            </a:r>
            <a:r>
              <a:rPr lang="en-US" sz="1700" dirty="0"/>
              <a:t> </a:t>
            </a:r>
            <a:r>
              <a:rPr lang="en-US" sz="1700" dirty="0" err="1"/>
              <a:t>mali</a:t>
            </a:r>
            <a:r>
              <a:rPr lang="en-US" sz="1700" dirty="0"/>
              <a:t> </a:t>
            </a:r>
            <a:r>
              <a:rPr lang="en-US" sz="1700" dirty="0" err="1"/>
              <a:t>destekler</a:t>
            </a:r>
            <a:r>
              <a:rPr lang="en-US" sz="1700" dirty="0"/>
              <a:t>;</a:t>
            </a:r>
          </a:p>
          <a:p>
            <a:pPr marL="79375" marR="111760" indent="0" defTabSz="457200">
              <a:lnSpc>
                <a:spcPct val="90000"/>
              </a:lnSpc>
              <a:buNone/>
            </a:pPr>
            <a:r>
              <a:rPr lang="en-US" sz="1700" dirty="0" err="1"/>
              <a:t>Yüksek</a:t>
            </a:r>
            <a:r>
              <a:rPr lang="en-US" sz="1700" dirty="0"/>
              <a:t> </a:t>
            </a:r>
            <a:r>
              <a:rPr lang="en-US" sz="1700" dirty="0" err="1"/>
              <a:t>Lisans</a:t>
            </a:r>
            <a:r>
              <a:rPr lang="en-US" sz="1700" dirty="0"/>
              <a:t> </a:t>
            </a:r>
            <a:r>
              <a:rPr lang="en-US" sz="1700" dirty="0" err="1"/>
              <a:t>Tez</a:t>
            </a:r>
            <a:r>
              <a:rPr lang="en-US" sz="1700" dirty="0"/>
              <a:t> </a:t>
            </a:r>
            <a:r>
              <a:rPr lang="en-US" sz="1700" dirty="0" err="1"/>
              <a:t>Projeleri</a:t>
            </a:r>
            <a:r>
              <a:rPr lang="en-US" sz="1700" dirty="0"/>
              <a:t> </a:t>
            </a:r>
            <a:r>
              <a:rPr lang="en-US" sz="1700" u="sng" dirty="0">
                <a:solidFill>
                  <a:srgbClr val="FFFF00"/>
                </a:solidFill>
              </a:rPr>
              <a:t>7.500,00 TL</a:t>
            </a:r>
            <a:r>
              <a:rPr lang="en-US" sz="1700" dirty="0"/>
              <a:t>, </a:t>
            </a:r>
          </a:p>
          <a:p>
            <a:pPr marL="79375" marR="111760" indent="0" defTabSz="457200">
              <a:lnSpc>
                <a:spcPct val="90000"/>
              </a:lnSpc>
              <a:buNone/>
            </a:pPr>
            <a:r>
              <a:rPr lang="en-US" sz="1700" dirty="0" err="1"/>
              <a:t>Doktora</a:t>
            </a:r>
            <a:r>
              <a:rPr lang="en-US" sz="1700" dirty="0"/>
              <a:t> </a:t>
            </a:r>
            <a:r>
              <a:rPr lang="en-US" sz="1700" dirty="0" err="1"/>
              <a:t>Tez</a:t>
            </a:r>
            <a:r>
              <a:rPr lang="en-US" sz="1700" dirty="0"/>
              <a:t> </a:t>
            </a:r>
            <a:r>
              <a:rPr lang="en-US" sz="1700" dirty="0" err="1"/>
              <a:t>Projeleri</a:t>
            </a:r>
            <a:r>
              <a:rPr lang="en-US" sz="1700" dirty="0"/>
              <a:t> </a:t>
            </a:r>
            <a:r>
              <a:rPr lang="en-US" sz="1700" u="sng" dirty="0">
                <a:solidFill>
                  <a:srgbClr val="FFFF00"/>
                </a:solidFill>
              </a:rPr>
              <a:t>20.000,00 TL</a:t>
            </a:r>
            <a:r>
              <a:rPr lang="en-US" sz="1700" dirty="0"/>
              <a:t>,</a:t>
            </a:r>
          </a:p>
          <a:p>
            <a:pPr marL="79375" marR="111760" indent="0" defTabSz="457200">
              <a:lnSpc>
                <a:spcPct val="90000"/>
              </a:lnSpc>
              <a:buNone/>
            </a:pPr>
            <a:r>
              <a:rPr lang="en-US" sz="1700" dirty="0" err="1"/>
              <a:t>Katılımlı</a:t>
            </a:r>
            <a:r>
              <a:rPr lang="en-US" sz="1700" dirty="0"/>
              <a:t>, </a:t>
            </a:r>
            <a:r>
              <a:rPr lang="en-US" sz="1700" dirty="0" err="1"/>
              <a:t>Kapsamlı</a:t>
            </a:r>
            <a:r>
              <a:rPr lang="en-US" sz="1700" dirty="0"/>
              <a:t> </a:t>
            </a:r>
            <a:r>
              <a:rPr lang="en-US" sz="1700" dirty="0" err="1"/>
              <a:t>vd</a:t>
            </a:r>
            <a:r>
              <a:rPr lang="en-US" sz="1700" dirty="0"/>
              <a:t>. </a:t>
            </a:r>
            <a:r>
              <a:rPr lang="en-US" sz="1700" dirty="0" err="1"/>
              <a:t>Projeler</a:t>
            </a:r>
            <a:r>
              <a:rPr lang="en-US" sz="1700" dirty="0"/>
              <a:t> </a:t>
            </a:r>
            <a:r>
              <a:rPr lang="en-US" sz="1700" u="sng" dirty="0">
                <a:solidFill>
                  <a:srgbClr val="FFFF00"/>
                </a:solidFill>
              </a:rPr>
              <a:t>25.000,00</a:t>
            </a:r>
            <a:r>
              <a:rPr lang="en-US" sz="1700" u="sng" dirty="0"/>
              <a:t> </a:t>
            </a:r>
            <a:r>
              <a:rPr lang="en-US" sz="1700" u="sng" dirty="0" err="1">
                <a:solidFill>
                  <a:srgbClr val="FFFF00"/>
                </a:solidFill>
              </a:rPr>
              <a:t>TL</a:t>
            </a:r>
            <a:r>
              <a:rPr lang="en-US" sz="1700" dirty="0" err="1"/>
              <a:t>’ye</a:t>
            </a:r>
            <a:r>
              <a:rPr lang="en-US" sz="1700" dirty="0"/>
              <a:t> </a:t>
            </a:r>
            <a:r>
              <a:rPr lang="en-US" sz="1700" dirty="0" err="1"/>
              <a:t>kadar</a:t>
            </a:r>
            <a:r>
              <a:rPr lang="en-US" sz="1700" dirty="0"/>
              <a:t> </a:t>
            </a:r>
            <a:r>
              <a:rPr lang="en-US" sz="1700" dirty="0" err="1"/>
              <a:t>desteklenebilecektir</a:t>
            </a:r>
            <a:r>
              <a:rPr lang="en-US" sz="1700" dirty="0"/>
              <a:t>.</a:t>
            </a:r>
          </a:p>
          <a:p>
            <a:pPr marL="79375" marR="111760" indent="0" defTabSz="457200">
              <a:lnSpc>
                <a:spcPct val="90000"/>
              </a:lnSpc>
            </a:pPr>
            <a:endParaRPr lang="en-US" sz="1700" dirty="0"/>
          </a:p>
          <a:p>
            <a:pPr marL="79375" marR="111760" indent="0" algn="just" defTabSz="457200">
              <a:lnSpc>
                <a:spcPct val="90000"/>
              </a:lnSpc>
            </a:pPr>
            <a:r>
              <a:rPr lang="tr-TR" sz="1700" dirty="0" smtClean="0"/>
              <a:t> </a:t>
            </a:r>
            <a:r>
              <a:rPr lang="en-US" sz="1700" dirty="0" err="1" smtClean="0"/>
              <a:t>Bölgeye</a:t>
            </a:r>
            <a:r>
              <a:rPr lang="en-US" sz="1700" dirty="0"/>
              <a:t>, </a:t>
            </a:r>
            <a:r>
              <a:rPr lang="en-US" sz="1700" dirty="0" err="1"/>
              <a:t>Üniversitemiz</a:t>
            </a:r>
            <a:r>
              <a:rPr lang="en-US" sz="1700" dirty="0"/>
              <a:t> </a:t>
            </a:r>
            <a:r>
              <a:rPr lang="en-US" sz="1700" dirty="0" err="1"/>
              <a:t>ihtisaslaşma</a:t>
            </a:r>
            <a:r>
              <a:rPr lang="en-US" sz="1700" dirty="0"/>
              <a:t> </a:t>
            </a:r>
            <a:r>
              <a:rPr lang="en-US" sz="1700" dirty="0" err="1"/>
              <a:t>alanına</a:t>
            </a:r>
            <a:r>
              <a:rPr lang="en-US" sz="1700" dirty="0"/>
              <a:t> </a:t>
            </a:r>
            <a:r>
              <a:rPr lang="en-US" sz="1700" dirty="0" err="1"/>
              <a:t>veya</a:t>
            </a:r>
            <a:r>
              <a:rPr lang="en-US" sz="1700" dirty="0"/>
              <a:t> </a:t>
            </a:r>
            <a:r>
              <a:rPr lang="en-US" sz="1700" dirty="0" err="1"/>
              <a:t>öncelikli</a:t>
            </a:r>
            <a:r>
              <a:rPr lang="en-US" sz="1700" dirty="0"/>
              <a:t> </a:t>
            </a:r>
            <a:r>
              <a:rPr lang="en-US" sz="1700" dirty="0" err="1"/>
              <a:t>alanlara</a:t>
            </a:r>
            <a:r>
              <a:rPr lang="en-US" sz="1700" dirty="0"/>
              <a:t> </a:t>
            </a:r>
            <a:r>
              <a:rPr lang="en-US" sz="1700" dirty="0" err="1"/>
              <a:t>yönelik</a:t>
            </a:r>
            <a:r>
              <a:rPr lang="en-US" sz="1700" dirty="0"/>
              <a:t> </a:t>
            </a:r>
            <a:r>
              <a:rPr lang="en-US" sz="1700" dirty="0" err="1"/>
              <a:t>olması</a:t>
            </a:r>
            <a:r>
              <a:rPr lang="en-US" sz="1700" dirty="0"/>
              <a:t> </a:t>
            </a:r>
            <a:r>
              <a:rPr lang="en-US" sz="1700" dirty="0" err="1"/>
              <a:t>durumunda</a:t>
            </a:r>
            <a:r>
              <a:rPr lang="en-US" sz="1700" dirty="0"/>
              <a:t>;</a:t>
            </a:r>
          </a:p>
          <a:p>
            <a:pPr marL="79375" marR="111760" indent="0" defTabSz="457200">
              <a:lnSpc>
                <a:spcPct val="90000"/>
              </a:lnSpc>
              <a:buNone/>
            </a:pPr>
            <a:r>
              <a:rPr lang="en-US" sz="1700" dirty="0" err="1"/>
              <a:t>Yüksek</a:t>
            </a:r>
            <a:r>
              <a:rPr lang="en-US" sz="1700" dirty="0"/>
              <a:t> </a:t>
            </a:r>
            <a:r>
              <a:rPr lang="en-US" sz="1700" dirty="0" err="1"/>
              <a:t>Lisans</a:t>
            </a:r>
            <a:r>
              <a:rPr lang="en-US" sz="1700" dirty="0"/>
              <a:t> </a:t>
            </a:r>
            <a:r>
              <a:rPr lang="en-US" sz="1700" dirty="0" err="1"/>
              <a:t>Tez</a:t>
            </a:r>
            <a:r>
              <a:rPr lang="en-US" sz="1700" dirty="0"/>
              <a:t> </a:t>
            </a:r>
            <a:r>
              <a:rPr lang="en-US" sz="1700" dirty="0" err="1"/>
              <a:t>Projeleri</a:t>
            </a:r>
            <a:r>
              <a:rPr lang="en-US" sz="1700" dirty="0"/>
              <a:t> </a:t>
            </a:r>
            <a:r>
              <a:rPr lang="en-US" sz="1700" u="sng" dirty="0">
                <a:solidFill>
                  <a:srgbClr val="FFFF00"/>
                </a:solidFill>
              </a:rPr>
              <a:t>10.00,00 TL</a:t>
            </a:r>
            <a:r>
              <a:rPr lang="en-US" sz="1700" dirty="0"/>
              <a:t>, </a:t>
            </a:r>
          </a:p>
          <a:p>
            <a:pPr marL="79375" marR="111760" indent="0" defTabSz="457200">
              <a:lnSpc>
                <a:spcPct val="90000"/>
              </a:lnSpc>
              <a:buNone/>
            </a:pPr>
            <a:r>
              <a:rPr lang="en-US" sz="1700" dirty="0" err="1"/>
              <a:t>Doktora</a:t>
            </a:r>
            <a:r>
              <a:rPr lang="en-US" sz="1700" dirty="0"/>
              <a:t> </a:t>
            </a:r>
            <a:r>
              <a:rPr lang="en-US" sz="1700" dirty="0" err="1"/>
              <a:t>Tez</a:t>
            </a:r>
            <a:r>
              <a:rPr lang="en-US" sz="1700" dirty="0"/>
              <a:t> </a:t>
            </a:r>
            <a:r>
              <a:rPr lang="en-US" sz="1700" dirty="0" err="1"/>
              <a:t>Projeleri</a:t>
            </a:r>
            <a:r>
              <a:rPr lang="en-US" sz="1700" dirty="0"/>
              <a:t> </a:t>
            </a:r>
            <a:r>
              <a:rPr lang="en-US" sz="1700" u="sng" dirty="0">
                <a:solidFill>
                  <a:srgbClr val="FFFF00"/>
                </a:solidFill>
              </a:rPr>
              <a:t>30.000,00 TL</a:t>
            </a:r>
            <a:r>
              <a:rPr lang="en-US" sz="1700" dirty="0"/>
              <a:t>,</a:t>
            </a:r>
          </a:p>
          <a:p>
            <a:pPr marL="79375" marR="111760" indent="0" defTabSz="457200">
              <a:lnSpc>
                <a:spcPct val="90000"/>
              </a:lnSpc>
              <a:buNone/>
            </a:pPr>
            <a:r>
              <a:rPr lang="en-US" sz="1700" dirty="0" err="1"/>
              <a:t>Katılımlı</a:t>
            </a:r>
            <a:r>
              <a:rPr lang="en-US" sz="1700" dirty="0"/>
              <a:t>, </a:t>
            </a:r>
            <a:r>
              <a:rPr lang="en-US" sz="1700" dirty="0" err="1"/>
              <a:t>Kapsamlı</a:t>
            </a:r>
            <a:r>
              <a:rPr lang="en-US" sz="1700" dirty="0"/>
              <a:t> </a:t>
            </a:r>
            <a:r>
              <a:rPr lang="en-US" sz="1700" dirty="0" err="1"/>
              <a:t>vd</a:t>
            </a:r>
            <a:r>
              <a:rPr lang="en-US" sz="1700" dirty="0"/>
              <a:t>. </a:t>
            </a:r>
            <a:r>
              <a:rPr lang="en-US" sz="1700" dirty="0" err="1"/>
              <a:t>Projeler</a:t>
            </a:r>
            <a:r>
              <a:rPr lang="en-US" sz="1700" dirty="0"/>
              <a:t> </a:t>
            </a:r>
            <a:r>
              <a:rPr lang="en-US" sz="1700" u="sng" dirty="0">
                <a:solidFill>
                  <a:srgbClr val="FFFF00"/>
                </a:solidFill>
              </a:rPr>
              <a:t>30.000,00</a:t>
            </a:r>
            <a:r>
              <a:rPr lang="en-US" sz="1700" u="sng" dirty="0"/>
              <a:t> </a:t>
            </a:r>
            <a:r>
              <a:rPr lang="en-US" sz="1700" dirty="0" err="1">
                <a:solidFill>
                  <a:srgbClr val="FFFF00"/>
                </a:solidFill>
              </a:rPr>
              <a:t>TL</a:t>
            </a:r>
            <a:r>
              <a:rPr lang="en-US" sz="1700" dirty="0" err="1"/>
              <a:t>’ye</a:t>
            </a:r>
            <a:r>
              <a:rPr lang="en-US" sz="1700" dirty="0"/>
              <a:t> </a:t>
            </a:r>
            <a:r>
              <a:rPr lang="en-US" sz="1700" dirty="0" err="1"/>
              <a:t>kadar</a:t>
            </a:r>
            <a:r>
              <a:rPr lang="en-US" sz="1700" dirty="0"/>
              <a:t> </a:t>
            </a:r>
            <a:r>
              <a:rPr lang="en-US" sz="1700" dirty="0" err="1"/>
              <a:t>destek</a:t>
            </a:r>
            <a:r>
              <a:rPr lang="en-US" sz="1700" dirty="0"/>
              <a:t> </a:t>
            </a:r>
            <a:r>
              <a:rPr lang="en-US" sz="1700" dirty="0" err="1"/>
              <a:t>sağlanabilecektir</a:t>
            </a:r>
            <a:r>
              <a:rPr lang="en-US" sz="1700" dirty="0"/>
              <a:t>.</a:t>
            </a:r>
          </a:p>
          <a:p>
            <a:pPr marL="79375" marR="111760" indent="0" defTabSz="457200">
              <a:lnSpc>
                <a:spcPct val="90000"/>
              </a:lnSpc>
            </a:pPr>
            <a:endParaRPr lang="en-US" sz="17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38707" y="2528900"/>
            <a:ext cx="2642159" cy="1800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457200">
              <a:defRPr/>
            </a:pPr>
            <a:r>
              <a:rPr lang="en-US" sz="2800" b="1" dirty="0" smtClean="0">
                <a:solidFill>
                  <a:schemeClr val="bg2"/>
                </a:solidFill>
              </a:rPr>
              <a:t>2021 </a:t>
            </a:r>
            <a:r>
              <a:rPr lang="en-US" sz="2800" b="1" dirty="0" err="1" smtClean="0">
                <a:solidFill>
                  <a:schemeClr val="bg2"/>
                </a:solidFill>
              </a:rPr>
              <a:t>Yılı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tr-TR" sz="2800" b="1" dirty="0" smtClean="0">
                <a:solidFill>
                  <a:schemeClr val="bg2"/>
                </a:solidFill>
              </a:rPr>
              <a:t/>
            </a:r>
            <a:br>
              <a:rPr lang="tr-TR" sz="2800" b="1" dirty="0" smtClean="0">
                <a:solidFill>
                  <a:schemeClr val="bg2"/>
                </a:solidFill>
              </a:rPr>
            </a:br>
            <a:r>
              <a:rPr lang="en-US" sz="2800" b="1" dirty="0" smtClean="0">
                <a:solidFill>
                  <a:schemeClr val="bg2"/>
                </a:solidFill>
              </a:rPr>
              <a:t>I. </a:t>
            </a:r>
            <a:r>
              <a:rPr lang="en-US" sz="2800" b="1" dirty="0" err="1" smtClean="0">
                <a:solidFill>
                  <a:schemeClr val="bg2"/>
                </a:solidFill>
              </a:rPr>
              <a:t>Dönem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tr-TR" sz="2800" b="1" dirty="0" smtClean="0">
                <a:solidFill>
                  <a:schemeClr val="bg2"/>
                </a:solidFill>
              </a:rPr>
              <a:t/>
            </a:r>
            <a:br>
              <a:rPr lang="tr-TR" sz="2800" b="1" dirty="0" smtClean="0">
                <a:solidFill>
                  <a:schemeClr val="bg2"/>
                </a:solidFill>
              </a:rPr>
            </a:br>
            <a:r>
              <a:rPr lang="en-US" sz="2800" b="1" dirty="0" smtClean="0">
                <a:solidFill>
                  <a:schemeClr val="bg2"/>
                </a:solidFill>
              </a:rPr>
              <a:t>BAP </a:t>
            </a:r>
            <a:r>
              <a:rPr lang="tr-TR" sz="2800" b="1" dirty="0" smtClean="0">
                <a:solidFill>
                  <a:schemeClr val="bg2"/>
                </a:solidFill>
              </a:rPr>
              <a:t>Bütçe Destekleri</a:t>
            </a:r>
            <a:endParaRPr lang="en-US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8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6794"/>
            <a:ext cx="4753571" cy="646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8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1714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228080"/>
            <a:ext cx="745301" cy="762000"/>
          </a:xfrm>
          <a:prstGeom prst="rect">
            <a:avLst/>
          </a:prstGeom>
        </p:spPr>
      </p:pic>
      <p:sp>
        <p:nvSpPr>
          <p:cNvPr id="28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8221" y="2542886"/>
            <a:ext cx="2641019" cy="15575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2800" b="1" i="0" kern="1200" dirty="0" smtClean="0">
                <a:solidFill>
                  <a:schemeClr val="tx2"/>
                </a:solidFill>
                <a:effectLst/>
              </a:rPr>
              <a:t>U</a:t>
            </a:r>
            <a:r>
              <a:rPr lang="tr-TR" sz="2800" b="1" i="0" kern="1200" dirty="0" smtClean="0">
                <a:solidFill>
                  <a:schemeClr val="tx2"/>
                </a:solidFill>
                <a:effectLst/>
              </a:rPr>
              <a:t>BYS</a:t>
            </a:r>
            <a:r>
              <a:rPr lang="en-US" sz="2800" b="1" i="0" kern="1200" dirty="0" smtClean="0">
                <a:solidFill>
                  <a:schemeClr val="tx2"/>
                </a:solidFill>
                <a:effectLst/>
              </a:rPr>
              <a:t> </a:t>
            </a:r>
            <a:r>
              <a:rPr lang="tr-TR" sz="2800" b="1" i="0" kern="1200" dirty="0" smtClean="0">
                <a:solidFill>
                  <a:schemeClr val="tx2"/>
                </a:solidFill>
                <a:effectLst/>
              </a:rPr>
              <a:t/>
            </a:r>
            <a:br>
              <a:rPr lang="tr-TR" sz="2800" b="1" i="0" kern="1200" dirty="0" smtClean="0">
                <a:solidFill>
                  <a:schemeClr val="tx2"/>
                </a:solidFill>
                <a:effectLst/>
              </a:rPr>
            </a:br>
            <a:r>
              <a:rPr lang="tr-TR" sz="2800" b="1" i="0" kern="1200" dirty="0" smtClean="0">
                <a:solidFill>
                  <a:schemeClr val="tx2"/>
                </a:solidFill>
                <a:effectLst/>
              </a:rPr>
              <a:t>BAP B</a:t>
            </a:r>
            <a:r>
              <a:rPr lang="en-US" sz="2800" b="1" i="0" kern="1200" dirty="0" err="1" smtClean="0">
                <a:solidFill>
                  <a:schemeClr val="tx2"/>
                </a:solidFill>
                <a:effectLst/>
              </a:rPr>
              <a:t>aşvuru</a:t>
            </a:r>
            <a:r>
              <a:rPr lang="en-US" sz="2800" b="1" i="0" kern="1200" dirty="0" smtClean="0">
                <a:solidFill>
                  <a:schemeClr val="tx2"/>
                </a:solidFill>
                <a:effectLst/>
              </a:rPr>
              <a:t> </a:t>
            </a:r>
            <a:r>
              <a:rPr lang="tr-TR" sz="2800" b="1" dirty="0" err="1"/>
              <a:t>M</a:t>
            </a:r>
            <a:r>
              <a:rPr lang="en-US" sz="2800" b="1" i="0" kern="1200" dirty="0" err="1" smtClean="0">
                <a:solidFill>
                  <a:schemeClr val="tx2"/>
                </a:solidFill>
              </a:rPr>
              <a:t>odülü</a:t>
            </a:r>
            <a:endParaRPr lang="en-US" sz="2800" b="1" i="0" kern="1200" dirty="0">
              <a:solidFill>
                <a:schemeClr val="tx2"/>
              </a:solidFill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731895" y="804671"/>
            <a:ext cx="4799948" cy="524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</a:pPr>
            <a:r>
              <a:rPr lang="en-US" sz="17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Üniversitemiz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bünyesinde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kullanılan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UBYS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üzerinden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giriş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yapılarak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BAP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Projelerim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sekmesinden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BAP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modülüne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geçiş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yapılarak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başvurusunda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bulunulacaktır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79375" marR="11176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</a:pPr>
            <a:r>
              <a:rPr lang="en-US" sz="17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UBYS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üzerinden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yapılacak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başvuru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sonrasında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sistemden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alınacak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Öneri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Formu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ilgililerine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birim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amiri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çalışanlar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imzalatıldıktan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sonra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ek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olarak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eklenen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tüm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belgeler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ile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birlikte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06 Nisan 2021 </a:t>
            </a:r>
            <a:r>
              <a:rPr lang="en-US" sz="17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Salı</a:t>
            </a:r>
            <a:r>
              <a:rPr lang="en-US" sz="17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günü</a:t>
            </a:r>
            <a:r>
              <a:rPr lang="en-US" sz="17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mesai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bitimine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kadar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BAP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Koordinasyon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Birimine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elden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teslim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edilmelidir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79375" marR="11176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</a:pPr>
            <a:r>
              <a:rPr lang="tr-TR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Lisansüstü</a:t>
            </a:r>
            <a:r>
              <a:rPr lang="en-US" sz="17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Tez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Projeleri’nde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birim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amiri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olarak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Enstitü</a:t>
            </a:r>
            <a:r>
              <a:rPr lang="en-US" sz="17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Müdürü</a:t>
            </a:r>
            <a:r>
              <a:rPr lang="en-US" sz="17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onaylayacaktır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79375" marR="11176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</a:pPr>
            <a:r>
              <a:rPr lang="en-US" sz="17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Diğer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türlerinde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ise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projenin</a:t>
            </a:r>
            <a:r>
              <a:rPr lang="en-US" sz="17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sunulduğu</a:t>
            </a:r>
            <a:r>
              <a:rPr lang="en-US" sz="17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birimin</a:t>
            </a:r>
            <a:r>
              <a:rPr lang="en-US" sz="17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amiri</a:t>
            </a:r>
            <a:r>
              <a:rPr lang="en-US" sz="17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Fakültelerde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Dekan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Araştırma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Merkezi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MYO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Yüksekollarda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Müdür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 </a:t>
            </a:r>
            <a:r>
              <a:rPr lang="en-US" sz="1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onaylayacaktır</a:t>
            </a:r>
            <a:r>
              <a: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19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4406" y="260648"/>
            <a:ext cx="5112568" cy="7200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UBYS BAP </a:t>
            </a:r>
            <a:r>
              <a:rPr lang="tr-TR" sz="2800" b="1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Başvuru </a:t>
            </a:r>
            <a:r>
              <a:rPr lang="tr-TR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Modülü</a:t>
            </a:r>
            <a:endParaRPr lang="tr-TR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/>
          <p:nvPr/>
        </p:nvPicPr>
        <p:blipFill rotWithShape="1">
          <a:blip r:embed="rId2"/>
          <a:srcRect t="9188" r="3285" b="6804"/>
          <a:stretch/>
        </p:blipFill>
        <p:spPr bwMode="auto">
          <a:xfrm>
            <a:off x="301178" y="1628800"/>
            <a:ext cx="8640960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al 7"/>
          <p:cNvSpPr/>
          <p:nvPr/>
        </p:nvSpPr>
        <p:spPr>
          <a:xfrm>
            <a:off x="232198" y="3314700"/>
            <a:ext cx="187220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149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6993" y="188640"/>
            <a:ext cx="8424936" cy="7200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UBYS BAP </a:t>
            </a:r>
            <a:r>
              <a:rPr lang="tr-TR" sz="2800" b="1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Başvuru </a:t>
            </a:r>
            <a:r>
              <a:rPr lang="tr-TR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Modülü</a:t>
            </a:r>
            <a:endParaRPr lang="tr-TR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/>
          <p:nvPr/>
        </p:nvPicPr>
        <p:blipFill rotWithShape="1">
          <a:blip r:embed="rId2"/>
          <a:srcRect t="8858" b="6140"/>
          <a:stretch/>
        </p:blipFill>
        <p:spPr bwMode="auto">
          <a:xfrm>
            <a:off x="899592" y="1628800"/>
            <a:ext cx="7272808" cy="4752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9" name="Yuvarlatılmış Dikdörtgen 8"/>
          <p:cNvSpPr/>
          <p:nvPr/>
        </p:nvSpPr>
        <p:spPr>
          <a:xfrm>
            <a:off x="755576" y="1628800"/>
            <a:ext cx="1656184" cy="29523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049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16633"/>
            <a:ext cx="8424936" cy="7920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UBYS BAP </a:t>
            </a:r>
            <a:r>
              <a:rPr lang="tr-TR" sz="2800" b="1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Başvuru </a:t>
            </a:r>
            <a:r>
              <a:rPr lang="tr-TR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M</a:t>
            </a:r>
            <a:r>
              <a:rPr lang="tr-TR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odülü</a:t>
            </a:r>
            <a:endParaRPr lang="tr-TR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l="-762" t="9256" r="15281" b="5618"/>
          <a:stretch/>
        </p:blipFill>
        <p:spPr bwMode="auto">
          <a:xfrm>
            <a:off x="431526" y="1340768"/>
            <a:ext cx="8172921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201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16633"/>
            <a:ext cx="8424936" cy="93610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UBYS BAP </a:t>
            </a:r>
            <a:r>
              <a:rPr lang="tr-TR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Başvuru Modülü</a:t>
            </a:r>
            <a:endParaRPr lang="tr-TR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t="9029" b="4279"/>
          <a:stretch/>
        </p:blipFill>
        <p:spPr bwMode="auto">
          <a:xfrm>
            <a:off x="683569" y="1628800"/>
            <a:ext cx="7776863" cy="46172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43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16633"/>
            <a:ext cx="8424936" cy="93610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UBYS BAP </a:t>
            </a:r>
            <a:r>
              <a:rPr lang="tr-TR" sz="2800" b="1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Başvuru </a:t>
            </a:r>
            <a:r>
              <a:rPr lang="tr-TR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Modülü</a:t>
            </a:r>
            <a:endParaRPr lang="tr-TR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/>
          <p:nvPr/>
        </p:nvPicPr>
        <p:blipFill rotWithShape="1">
          <a:blip r:embed="rId2"/>
          <a:srcRect t="9055" b="3745"/>
          <a:stretch/>
        </p:blipFill>
        <p:spPr bwMode="auto">
          <a:xfrm>
            <a:off x="503548" y="1628800"/>
            <a:ext cx="8136904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710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16633"/>
            <a:ext cx="8424936" cy="93610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UBYS BAP </a:t>
            </a:r>
            <a:r>
              <a:rPr lang="tr-TR" sz="2800" b="1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Başvuru </a:t>
            </a:r>
            <a:r>
              <a:rPr lang="tr-TR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Modülü</a:t>
            </a:r>
            <a:endParaRPr lang="tr-TR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t="9476" b="5438"/>
          <a:stretch/>
        </p:blipFill>
        <p:spPr bwMode="auto">
          <a:xfrm>
            <a:off x="467544" y="1340768"/>
            <a:ext cx="8136903" cy="5301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Yuvarlatılmış Dikdörtgen 4"/>
          <p:cNvSpPr/>
          <p:nvPr/>
        </p:nvSpPr>
        <p:spPr>
          <a:xfrm>
            <a:off x="755576" y="1628800"/>
            <a:ext cx="2880320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3707904" y="1628800"/>
            <a:ext cx="3456384" cy="138499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002060"/>
                </a:solidFill>
              </a:rPr>
              <a:t>Proje detay bilgilerini eklerken mutlaka bu kısımdan güncel taslak form indirildikten sonra, tüm başlıklar ayrıntılı doldurulmalı ve </a:t>
            </a:r>
            <a:r>
              <a:rPr lang="tr-TR" sz="1400" dirty="0" err="1">
                <a:solidFill>
                  <a:srgbClr val="002060"/>
                </a:solidFill>
              </a:rPr>
              <a:t>PDF’e</a:t>
            </a:r>
            <a:r>
              <a:rPr lang="tr-TR" sz="1400" dirty="0">
                <a:solidFill>
                  <a:srgbClr val="002060"/>
                </a:solidFill>
              </a:rPr>
              <a:t> dönüştürülerek, Dosya seç kısmından yüklenmelidir.</a:t>
            </a:r>
          </a:p>
        </p:txBody>
      </p:sp>
      <p:sp>
        <p:nvSpPr>
          <p:cNvPr id="8" name="Yuvarlatılmış Dikdörtgen 7"/>
          <p:cNvSpPr/>
          <p:nvPr/>
        </p:nvSpPr>
        <p:spPr>
          <a:xfrm>
            <a:off x="730474" y="1938661"/>
            <a:ext cx="674315" cy="2443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20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1714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14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6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228080"/>
            <a:ext cx="745301" cy="762000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4646" y="804672"/>
            <a:ext cx="2641019" cy="52486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lvl="0" algn="ctr" eaLnBrk="1" hangingPunct="1">
              <a:spcAft>
                <a:spcPts val="600"/>
              </a:spcAft>
              <a:buClr>
                <a:srgbClr val="009999"/>
              </a:buClr>
            </a:pPr>
            <a:r>
              <a:rPr lang="en-US" sz="2800" b="1" i="0" kern="1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Mevzuat</a:t>
            </a:r>
            <a:endParaRPr lang="en-US" sz="2800" b="1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731895" y="804671"/>
            <a:ext cx="4799948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 defTabSz="457200">
              <a:lnSpc>
                <a:spcPct val="90000"/>
              </a:lnSpc>
              <a:defRPr/>
            </a:pPr>
            <a:r>
              <a:rPr lang="en-US" sz="1600" dirty="0" err="1"/>
              <a:t>Bilimsel</a:t>
            </a:r>
            <a:r>
              <a:rPr lang="en-US" sz="1600" dirty="0"/>
              <a:t> </a:t>
            </a:r>
            <a:r>
              <a:rPr lang="en-US" sz="1600" dirty="0" err="1"/>
              <a:t>Araştırma</a:t>
            </a:r>
            <a:r>
              <a:rPr lang="en-US" sz="1600" dirty="0"/>
              <a:t> </a:t>
            </a:r>
            <a:r>
              <a:rPr lang="en-US" sz="1600" dirty="0" err="1"/>
              <a:t>Projeleri</a:t>
            </a:r>
            <a:r>
              <a:rPr lang="en-US" sz="1600" dirty="0"/>
              <a:t> </a:t>
            </a:r>
            <a:r>
              <a:rPr lang="en-US" sz="1600" dirty="0" err="1"/>
              <a:t>Koordinasyon</a:t>
            </a:r>
            <a:r>
              <a:rPr lang="en-US" sz="1600" dirty="0"/>
              <a:t> </a:t>
            </a:r>
            <a:r>
              <a:rPr lang="en-US" sz="1600" dirty="0" err="1"/>
              <a:t>Birimi</a:t>
            </a:r>
            <a:r>
              <a:rPr lang="en-US" sz="1600" dirty="0"/>
              <a:t>,  2547 </a:t>
            </a:r>
            <a:r>
              <a:rPr lang="en-US" sz="1600" dirty="0" err="1"/>
              <a:t>sayılı</a:t>
            </a:r>
            <a:r>
              <a:rPr lang="en-US" sz="1600" dirty="0"/>
              <a:t> </a:t>
            </a:r>
            <a:r>
              <a:rPr lang="en-US" sz="1600" dirty="0" err="1"/>
              <a:t>Yükseköğretim</a:t>
            </a:r>
            <a:r>
              <a:rPr lang="en-US" sz="1600" dirty="0"/>
              <a:t> </a:t>
            </a:r>
            <a:r>
              <a:rPr lang="en-US" sz="1600" dirty="0" err="1"/>
              <a:t>Kanununun</a:t>
            </a:r>
            <a:r>
              <a:rPr lang="en-US" sz="1600" dirty="0"/>
              <a:t> 58. </a:t>
            </a:r>
            <a:r>
              <a:rPr lang="en-US" sz="1600" dirty="0" err="1"/>
              <a:t>Maddesi’ne</a:t>
            </a:r>
            <a:r>
              <a:rPr lang="en-US" sz="1600" dirty="0"/>
              <a:t> </a:t>
            </a:r>
            <a:r>
              <a:rPr lang="en-US" sz="1600" dirty="0" err="1"/>
              <a:t>dayanılarak</a:t>
            </a:r>
            <a:r>
              <a:rPr lang="en-US" sz="1600" dirty="0"/>
              <a:t> </a:t>
            </a:r>
            <a:r>
              <a:rPr lang="en-US" sz="1600" dirty="0" err="1"/>
              <a:t>oluşturulmuştur</a:t>
            </a:r>
            <a:r>
              <a:rPr lang="en-US" sz="1600" dirty="0"/>
              <a:t>.</a:t>
            </a:r>
          </a:p>
          <a:p>
            <a:pPr marL="0" indent="0" algn="just" defTabSz="457200">
              <a:lnSpc>
                <a:spcPct val="90000"/>
              </a:lnSpc>
              <a:defRPr/>
            </a:pPr>
            <a:endParaRPr lang="en-US" sz="1600" dirty="0"/>
          </a:p>
          <a:p>
            <a:pPr marL="0" indent="0" algn="just" defTabSz="457200">
              <a:lnSpc>
                <a:spcPct val="90000"/>
              </a:lnSpc>
              <a:defRPr/>
            </a:pPr>
            <a:r>
              <a:rPr lang="en-US" sz="1600" b="1" dirty="0" err="1"/>
              <a:t>Yönetmelik</a:t>
            </a:r>
            <a:r>
              <a:rPr lang="en-US" sz="1600" b="1" dirty="0"/>
              <a:t>: </a:t>
            </a:r>
            <a:r>
              <a:rPr lang="en-US" sz="1600" dirty="0"/>
              <a:t>YÖK </a:t>
            </a:r>
            <a:r>
              <a:rPr lang="en-US" sz="1600" dirty="0" err="1"/>
              <a:t>tarafından</a:t>
            </a:r>
            <a:r>
              <a:rPr lang="en-US" sz="1600" dirty="0"/>
              <a:t> </a:t>
            </a:r>
            <a:r>
              <a:rPr lang="en-US" sz="1600" dirty="0" err="1"/>
              <a:t>düzenlenen</a:t>
            </a:r>
            <a:r>
              <a:rPr lang="en-US" sz="1600" dirty="0"/>
              <a:t>, 26.11.2016 </a:t>
            </a:r>
            <a:r>
              <a:rPr lang="en-US" sz="1600" dirty="0" err="1"/>
              <a:t>tarihli</a:t>
            </a:r>
            <a:r>
              <a:rPr lang="en-US" sz="1600" dirty="0"/>
              <a:t> 29900 </a:t>
            </a:r>
            <a:r>
              <a:rPr lang="en-US" sz="1600" dirty="0" err="1"/>
              <a:t>sayılı</a:t>
            </a:r>
            <a:r>
              <a:rPr lang="en-US" sz="1600" dirty="0"/>
              <a:t> </a:t>
            </a:r>
            <a:r>
              <a:rPr lang="en-US" sz="1600" dirty="0" err="1"/>
              <a:t>Resmi</a:t>
            </a:r>
            <a:r>
              <a:rPr lang="en-US" sz="1600" dirty="0"/>
              <a:t> </a:t>
            </a:r>
            <a:r>
              <a:rPr lang="en-US" sz="1600" dirty="0" err="1"/>
              <a:t>Gazetede</a:t>
            </a:r>
            <a:r>
              <a:rPr lang="en-US" sz="1600" dirty="0"/>
              <a:t> </a:t>
            </a:r>
            <a:r>
              <a:rPr lang="en-US" sz="1600" dirty="0" err="1"/>
              <a:t>yayınlanan</a:t>
            </a:r>
            <a:r>
              <a:rPr lang="en-US" sz="1600" dirty="0"/>
              <a:t>, ’</a:t>
            </a:r>
            <a:r>
              <a:rPr lang="en-US" sz="1600" u="sng" dirty="0">
                <a:solidFill>
                  <a:srgbClr val="FFFF00"/>
                </a:solidFill>
              </a:rPr>
              <a:t>’</a:t>
            </a:r>
            <a:r>
              <a:rPr lang="en-US" sz="1600" u="sng" dirty="0" err="1">
                <a:solidFill>
                  <a:srgbClr val="FFFF00"/>
                </a:solidFill>
              </a:rPr>
              <a:t>Yükseköğretim</a:t>
            </a:r>
            <a:r>
              <a:rPr lang="en-US" sz="1600" u="sng" dirty="0">
                <a:solidFill>
                  <a:srgbClr val="FFFF00"/>
                </a:solidFill>
              </a:rPr>
              <a:t> </a:t>
            </a:r>
            <a:r>
              <a:rPr lang="en-US" sz="1600" u="sng" dirty="0" err="1">
                <a:solidFill>
                  <a:srgbClr val="FFFF00"/>
                </a:solidFill>
              </a:rPr>
              <a:t>Kurumları</a:t>
            </a:r>
            <a:r>
              <a:rPr lang="en-US" sz="1600" u="sng" dirty="0">
                <a:solidFill>
                  <a:srgbClr val="FFFF00"/>
                </a:solidFill>
              </a:rPr>
              <a:t> </a:t>
            </a:r>
            <a:r>
              <a:rPr lang="en-US" sz="1600" u="sng" dirty="0" err="1">
                <a:solidFill>
                  <a:srgbClr val="FFFF00"/>
                </a:solidFill>
              </a:rPr>
              <a:t>Bilimsel</a:t>
            </a:r>
            <a:r>
              <a:rPr lang="en-US" sz="1600" u="sng" dirty="0">
                <a:solidFill>
                  <a:srgbClr val="FFFF00"/>
                </a:solidFill>
              </a:rPr>
              <a:t> </a:t>
            </a:r>
            <a:r>
              <a:rPr lang="en-US" sz="1600" u="sng" dirty="0" err="1">
                <a:solidFill>
                  <a:srgbClr val="FFFF00"/>
                </a:solidFill>
              </a:rPr>
              <a:t>Araştırma</a:t>
            </a:r>
            <a:r>
              <a:rPr lang="en-US" sz="1600" u="sng" dirty="0">
                <a:solidFill>
                  <a:srgbClr val="FFFF00"/>
                </a:solidFill>
              </a:rPr>
              <a:t> </a:t>
            </a:r>
            <a:r>
              <a:rPr lang="en-US" sz="1600" u="sng" dirty="0" err="1">
                <a:solidFill>
                  <a:srgbClr val="FFFF00"/>
                </a:solidFill>
              </a:rPr>
              <a:t>Projeleri</a:t>
            </a:r>
            <a:r>
              <a:rPr lang="en-US" sz="1600" u="sng" dirty="0">
                <a:solidFill>
                  <a:srgbClr val="FFFF00"/>
                </a:solidFill>
              </a:rPr>
              <a:t> </a:t>
            </a:r>
            <a:r>
              <a:rPr lang="en-US" sz="1600" u="sng" dirty="0" err="1">
                <a:solidFill>
                  <a:srgbClr val="FFFF00"/>
                </a:solidFill>
              </a:rPr>
              <a:t>Hakkında</a:t>
            </a:r>
            <a:r>
              <a:rPr lang="en-US" sz="1600" u="sng" dirty="0">
                <a:solidFill>
                  <a:srgbClr val="FFFF00"/>
                </a:solidFill>
              </a:rPr>
              <a:t> </a:t>
            </a:r>
            <a:r>
              <a:rPr lang="en-US" sz="1600" u="sng" dirty="0" err="1">
                <a:solidFill>
                  <a:srgbClr val="FFFF00"/>
                </a:solidFill>
              </a:rPr>
              <a:t>Yönetmelik</a:t>
            </a:r>
            <a:r>
              <a:rPr lang="en-US" sz="1600" dirty="0"/>
              <a:t>’’</a:t>
            </a:r>
          </a:p>
          <a:p>
            <a:pPr marL="0" indent="0" algn="just" defTabSz="457200">
              <a:lnSpc>
                <a:spcPct val="90000"/>
              </a:lnSpc>
              <a:defRPr/>
            </a:pPr>
            <a:endParaRPr lang="en-US" sz="1600" dirty="0"/>
          </a:p>
          <a:p>
            <a:pPr marL="0" indent="0" algn="just" defTabSz="457200">
              <a:lnSpc>
                <a:spcPct val="90000"/>
              </a:lnSpc>
              <a:defRPr/>
            </a:pPr>
            <a:r>
              <a:rPr lang="en-US" sz="1600" b="1" dirty="0" err="1"/>
              <a:t>Yönerge</a:t>
            </a:r>
            <a:r>
              <a:rPr lang="en-US" sz="1600" b="1" dirty="0"/>
              <a:t>: </a:t>
            </a:r>
            <a:r>
              <a:rPr lang="en-US" sz="1600" dirty="0"/>
              <a:t>27.02.2019 </a:t>
            </a:r>
            <a:r>
              <a:rPr lang="en-US" sz="1600" dirty="0" err="1"/>
              <a:t>tarihli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2019/03 </a:t>
            </a:r>
            <a:r>
              <a:rPr lang="en-US" sz="1600" dirty="0" err="1"/>
              <a:t>nolu</a:t>
            </a:r>
            <a:r>
              <a:rPr lang="en-US" sz="1600" dirty="0"/>
              <a:t> </a:t>
            </a:r>
            <a:r>
              <a:rPr lang="en-US" sz="1600" dirty="0" err="1"/>
              <a:t>senato</a:t>
            </a:r>
            <a:r>
              <a:rPr lang="en-US" sz="1600" dirty="0"/>
              <a:t> </a:t>
            </a:r>
            <a:r>
              <a:rPr lang="en-US" sz="1600" dirty="0" err="1"/>
              <a:t>kararıyla</a:t>
            </a:r>
            <a:r>
              <a:rPr lang="en-US" sz="1600" dirty="0"/>
              <a:t> </a:t>
            </a:r>
            <a:r>
              <a:rPr lang="en-US" sz="1600" dirty="0" err="1"/>
              <a:t>kabul</a:t>
            </a:r>
            <a:r>
              <a:rPr lang="en-US" sz="1600" dirty="0"/>
              <a:t> </a:t>
            </a:r>
            <a:r>
              <a:rPr lang="en-US" sz="1600" dirty="0" err="1"/>
              <a:t>edilen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06.10.2020 </a:t>
            </a:r>
            <a:r>
              <a:rPr lang="en-US" sz="1600" dirty="0" err="1"/>
              <a:t>tarihli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2020/17 </a:t>
            </a:r>
            <a:r>
              <a:rPr lang="en-US" sz="1600" dirty="0" err="1"/>
              <a:t>nolu</a:t>
            </a:r>
            <a:r>
              <a:rPr lang="en-US" sz="1600" dirty="0"/>
              <a:t> </a:t>
            </a:r>
            <a:r>
              <a:rPr lang="en-US" sz="1600" dirty="0" err="1"/>
              <a:t>senato</a:t>
            </a:r>
            <a:r>
              <a:rPr lang="en-US" sz="1600" dirty="0"/>
              <a:t> </a:t>
            </a:r>
            <a:r>
              <a:rPr lang="en-US" sz="1600" dirty="0" err="1"/>
              <a:t>kararıyla</a:t>
            </a:r>
            <a:r>
              <a:rPr lang="en-US" sz="1600" dirty="0"/>
              <a:t> </a:t>
            </a:r>
            <a:r>
              <a:rPr lang="en-US" sz="1600" dirty="0" err="1"/>
              <a:t>değişiklik</a:t>
            </a:r>
            <a:r>
              <a:rPr lang="en-US" sz="1600" dirty="0"/>
              <a:t> </a:t>
            </a:r>
            <a:r>
              <a:rPr lang="en-US" sz="1600" dirty="0" err="1"/>
              <a:t>yapılan</a:t>
            </a:r>
            <a:r>
              <a:rPr lang="en-US" sz="1600" dirty="0"/>
              <a:t> ‘</a:t>
            </a:r>
            <a:r>
              <a:rPr lang="en-US" sz="1600" u="sng" dirty="0">
                <a:solidFill>
                  <a:srgbClr val="FFFF00"/>
                </a:solidFill>
              </a:rPr>
              <a:t>’</a:t>
            </a:r>
            <a:r>
              <a:rPr lang="en-US" sz="1600" u="sng" dirty="0" err="1">
                <a:solidFill>
                  <a:srgbClr val="FFFF00"/>
                </a:solidFill>
              </a:rPr>
              <a:t>Bartın</a:t>
            </a:r>
            <a:r>
              <a:rPr lang="en-US" sz="1600" u="sng" dirty="0">
                <a:solidFill>
                  <a:srgbClr val="FFFF00"/>
                </a:solidFill>
              </a:rPr>
              <a:t> </a:t>
            </a:r>
            <a:r>
              <a:rPr lang="en-US" sz="1600" u="sng" dirty="0" err="1">
                <a:solidFill>
                  <a:srgbClr val="FFFF00"/>
                </a:solidFill>
              </a:rPr>
              <a:t>Üniversitesi</a:t>
            </a:r>
            <a:r>
              <a:rPr lang="en-US" sz="1600" u="sng" dirty="0">
                <a:solidFill>
                  <a:srgbClr val="FFFF00"/>
                </a:solidFill>
              </a:rPr>
              <a:t> </a:t>
            </a:r>
            <a:r>
              <a:rPr lang="en-US" sz="1600" u="sng" dirty="0" err="1">
                <a:solidFill>
                  <a:srgbClr val="FFFF00"/>
                </a:solidFill>
              </a:rPr>
              <a:t>Bilimsel</a:t>
            </a:r>
            <a:r>
              <a:rPr lang="en-US" sz="1600" u="sng" dirty="0">
                <a:solidFill>
                  <a:srgbClr val="FFFF00"/>
                </a:solidFill>
              </a:rPr>
              <a:t> </a:t>
            </a:r>
            <a:r>
              <a:rPr lang="en-US" sz="1600" u="sng" dirty="0" err="1">
                <a:solidFill>
                  <a:srgbClr val="FFFF00"/>
                </a:solidFill>
              </a:rPr>
              <a:t>Araştırma</a:t>
            </a:r>
            <a:r>
              <a:rPr lang="en-US" sz="1600" u="sng" dirty="0">
                <a:solidFill>
                  <a:srgbClr val="FFFF00"/>
                </a:solidFill>
              </a:rPr>
              <a:t> </a:t>
            </a:r>
            <a:r>
              <a:rPr lang="en-US" sz="1600" u="sng" dirty="0" err="1">
                <a:solidFill>
                  <a:srgbClr val="FFFF00"/>
                </a:solidFill>
              </a:rPr>
              <a:t>Projeleri</a:t>
            </a:r>
            <a:r>
              <a:rPr lang="en-US" sz="1600" u="sng" dirty="0">
                <a:solidFill>
                  <a:srgbClr val="FFFF00"/>
                </a:solidFill>
              </a:rPr>
              <a:t> </a:t>
            </a:r>
            <a:r>
              <a:rPr lang="en-US" sz="1600" u="sng" dirty="0" err="1">
                <a:solidFill>
                  <a:srgbClr val="FFFF00"/>
                </a:solidFill>
              </a:rPr>
              <a:t>Yönergesi</a:t>
            </a:r>
            <a:r>
              <a:rPr lang="en-US" sz="1600" dirty="0"/>
              <a:t>’’ </a:t>
            </a:r>
          </a:p>
          <a:p>
            <a:pPr marL="0" indent="0" algn="just" defTabSz="457200">
              <a:lnSpc>
                <a:spcPct val="90000"/>
              </a:lnSpc>
              <a:defRPr/>
            </a:pPr>
            <a:endParaRPr lang="en-US" sz="1600" dirty="0"/>
          </a:p>
          <a:p>
            <a:pPr marL="0" indent="0" algn="just" defTabSz="457200">
              <a:lnSpc>
                <a:spcPct val="90000"/>
              </a:lnSpc>
              <a:defRPr/>
            </a:pPr>
            <a:r>
              <a:rPr lang="en-US" sz="1600" b="1" dirty="0" err="1"/>
              <a:t>Harcama</a:t>
            </a:r>
            <a:r>
              <a:rPr lang="en-US" sz="1600" b="1" dirty="0"/>
              <a:t> </a:t>
            </a:r>
            <a:r>
              <a:rPr lang="en-US" sz="1600" b="1" dirty="0" err="1"/>
              <a:t>Mevzuatı</a:t>
            </a:r>
            <a:r>
              <a:rPr lang="en-US" sz="1600" b="1" dirty="0"/>
              <a:t>:  </a:t>
            </a:r>
            <a:r>
              <a:rPr lang="en-US" sz="1600" dirty="0" err="1"/>
              <a:t>Yükseköğretim</a:t>
            </a:r>
            <a:r>
              <a:rPr lang="en-US" sz="1600" dirty="0"/>
              <a:t> </a:t>
            </a:r>
            <a:r>
              <a:rPr lang="en-US" sz="1600" dirty="0" err="1" smtClean="0"/>
              <a:t>Kurumlarında</a:t>
            </a:r>
            <a:r>
              <a:rPr lang="en-US" sz="1600" dirty="0" smtClean="0"/>
              <a:t>  </a:t>
            </a:r>
            <a:r>
              <a:rPr lang="en-US" sz="1600" dirty="0" err="1"/>
              <a:t>uygulanan</a:t>
            </a:r>
            <a:r>
              <a:rPr lang="en-US" sz="1600" dirty="0"/>
              <a:t> </a:t>
            </a:r>
            <a:r>
              <a:rPr lang="en-US" sz="1600" dirty="0" err="1"/>
              <a:t>genel</a:t>
            </a:r>
            <a:r>
              <a:rPr lang="en-US" sz="1600" dirty="0"/>
              <a:t> </a:t>
            </a:r>
            <a:r>
              <a:rPr lang="en-US" sz="1600" dirty="0" err="1"/>
              <a:t>harcama</a:t>
            </a:r>
            <a:r>
              <a:rPr lang="en-US" sz="1600" dirty="0"/>
              <a:t> </a:t>
            </a:r>
            <a:r>
              <a:rPr lang="en-US" sz="1600" dirty="0" err="1"/>
              <a:t>hükümlerine</a:t>
            </a:r>
            <a:r>
              <a:rPr lang="en-US" sz="1600" dirty="0"/>
              <a:t> </a:t>
            </a:r>
            <a:r>
              <a:rPr lang="en-US" sz="1600" dirty="0" err="1"/>
              <a:t>tabidir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146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16633"/>
            <a:ext cx="8424936" cy="93610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UBYS BAP </a:t>
            </a:r>
            <a:r>
              <a:rPr lang="tr-TR" sz="2800" b="1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Başvuru </a:t>
            </a:r>
            <a:r>
              <a:rPr lang="tr-TR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Modülü</a:t>
            </a:r>
            <a:endParaRPr lang="tr-TR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429815" y="1720005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/>
          <p:nvPr/>
        </p:nvPicPr>
        <p:blipFill rotWithShape="1">
          <a:blip r:embed="rId2"/>
          <a:srcRect l="13863" t="17901" r="13988" b="3547"/>
          <a:stretch/>
        </p:blipFill>
        <p:spPr bwMode="auto">
          <a:xfrm>
            <a:off x="395536" y="1916833"/>
            <a:ext cx="8352927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755576" y="1196751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+mj-lt"/>
                <a:cs typeface="Times New Roman" panose="02020603050405020304" pitchFamily="18" charset="0"/>
              </a:rPr>
              <a:t>Belirtilen başlıklar altında yazılan açıklamalar dikkate alınmalı, Proje Detay Bilgileri açıklamalarda istenen tüm bilgileri içermelidir</a:t>
            </a:r>
            <a:r>
              <a:rPr lang="tr-TR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008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16633"/>
            <a:ext cx="8424936" cy="93610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UBYS BAP </a:t>
            </a:r>
            <a:r>
              <a:rPr lang="tr-TR" sz="2800" b="1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Başvuru </a:t>
            </a:r>
            <a:r>
              <a:rPr lang="tr-TR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M</a:t>
            </a:r>
            <a:r>
              <a:rPr lang="tr-TR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odülü</a:t>
            </a:r>
            <a:endParaRPr lang="tr-TR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t="9476" b="17367"/>
          <a:stretch/>
        </p:blipFill>
        <p:spPr bwMode="auto">
          <a:xfrm>
            <a:off x="373236" y="1628800"/>
            <a:ext cx="8352928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58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16633"/>
            <a:ext cx="8424936" cy="93610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UBYS BAP </a:t>
            </a:r>
            <a:r>
              <a:rPr lang="tr-TR" sz="2800" b="1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Başvuru </a:t>
            </a:r>
            <a:r>
              <a:rPr lang="tr-TR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Modülü</a:t>
            </a:r>
            <a:endParaRPr lang="tr-TR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t="10171" b="14445"/>
          <a:stretch/>
        </p:blipFill>
        <p:spPr>
          <a:xfrm>
            <a:off x="179512" y="1628800"/>
            <a:ext cx="878497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5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16633"/>
            <a:ext cx="8424936" cy="93610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UBYS BAP </a:t>
            </a:r>
            <a:r>
              <a:rPr lang="tr-TR" sz="2800" b="1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Başvuru </a:t>
            </a:r>
            <a:r>
              <a:rPr lang="tr-TR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Modülü</a:t>
            </a:r>
            <a:endParaRPr lang="tr-TR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t="9271" b="9440"/>
          <a:stretch/>
        </p:blipFill>
        <p:spPr>
          <a:xfrm>
            <a:off x="405830" y="1772816"/>
            <a:ext cx="834263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7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16633"/>
            <a:ext cx="8424936" cy="93610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UBYS BAP </a:t>
            </a:r>
            <a:r>
              <a:rPr lang="tr-TR" sz="2800" b="1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Başvuru </a:t>
            </a:r>
            <a:r>
              <a:rPr lang="tr-TR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Modülü</a:t>
            </a:r>
            <a:endParaRPr lang="tr-TR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t="10001" b="5556"/>
          <a:stretch/>
        </p:blipFill>
        <p:spPr>
          <a:xfrm>
            <a:off x="359532" y="1607666"/>
            <a:ext cx="8352928" cy="484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16633"/>
            <a:ext cx="8424936" cy="93610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UBYS BAP </a:t>
            </a:r>
            <a:r>
              <a:rPr lang="tr-TR" sz="2800" b="1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Başvuru </a:t>
            </a:r>
            <a:r>
              <a:rPr lang="tr-TR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Modülü</a:t>
            </a:r>
            <a:endParaRPr lang="tr-TR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t="10001" b="5556"/>
          <a:stretch/>
        </p:blipFill>
        <p:spPr>
          <a:xfrm>
            <a:off x="323528" y="1628800"/>
            <a:ext cx="842493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2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16633"/>
            <a:ext cx="8424936" cy="93610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UBYS BAP </a:t>
            </a:r>
            <a:r>
              <a:rPr lang="tr-TR" sz="2800" b="1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Başvuru </a:t>
            </a:r>
            <a:r>
              <a:rPr lang="tr-TR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Modülü</a:t>
            </a:r>
            <a:endParaRPr lang="tr-TR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t="9686" b="6882"/>
          <a:stretch/>
        </p:blipFill>
        <p:spPr>
          <a:xfrm>
            <a:off x="395536" y="1484784"/>
            <a:ext cx="835292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16633"/>
            <a:ext cx="8424936" cy="93610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UBYS BAP </a:t>
            </a:r>
            <a:r>
              <a:rPr lang="tr-TR" sz="2800" b="1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Başvuru </a:t>
            </a:r>
            <a:r>
              <a:rPr lang="tr-TR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Modülü</a:t>
            </a:r>
            <a:endParaRPr lang="tr-TR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t="8889" b="8890"/>
          <a:stretch/>
        </p:blipFill>
        <p:spPr>
          <a:xfrm>
            <a:off x="395536" y="1484784"/>
            <a:ext cx="8208912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0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16633"/>
            <a:ext cx="8424936" cy="93610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UBYS BAP </a:t>
            </a:r>
            <a:r>
              <a:rPr lang="tr-TR" sz="2800" b="1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Başvuru </a:t>
            </a:r>
            <a:r>
              <a:rPr lang="tr-TR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Modülü</a:t>
            </a:r>
            <a:endParaRPr lang="tr-TR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/>
          <p:nvPr/>
        </p:nvPicPr>
        <p:blipFill rotWithShape="1">
          <a:blip r:embed="rId2"/>
          <a:srcRect t="10001" b="5556"/>
          <a:stretch/>
        </p:blipFill>
        <p:spPr>
          <a:xfrm>
            <a:off x="521540" y="1628775"/>
            <a:ext cx="802891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9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16633"/>
            <a:ext cx="8424936" cy="93610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UBYS BAP </a:t>
            </a:r>
            <a:r>
              <a:rPr lang="tr-TR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Başvuru Modülü</a:t>
            </a:r>
            <a:endParaRPr lang="tr-TR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t="10000" b="7779"/>
          <a:stretch/>
        </p:blipFill>
        <p:spPr>
          <a:xfrm>
            <a:off x="611560" y="1412776"/>
            <a:ext cx="7992928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0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27484" y="452718"/>
            <a:ext cx="6710641" cy="14005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800" b="1" i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BAP </a:t>
            </a:r>
            <a:r>
              <a:rPr lang="en-US" sz="2800" b="1" i="0" kern="12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Koordinasyon</a:t>
            </a:r>
            <a:r>
              <a:rPr lang="en-US" sz="2800" b="1" i="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0" kern="12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Birimi</a:t>
            </a:r>
            <a:endParaRPr lang="en-US" sz="2800" b="1" i="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800" b="1" i="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Kuruluşu</a:t>
            </a:r>
            <a:r>
              <a:rPr lang="en-US" sz="2800" b="1" i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</a:t>
            </a:r>
            <a:r>
              <a:rPr lang="en-US" sz="2800" b="1" i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Görev</a:t>
            </a:r>
            <a:r>
              <a:rPr lang="en-US" sz="2800" b="1" i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Tanımı</a:t>
            </a:r>
            <a:endParaRPr lang="en-US" sz="2800" b="1" i="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27484" y="2471970"/>
            <a:ext cx="7515225" cy="34848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 defTabSz="457200">
              <a:lnSpc>
                <a:spcPct val="90000"/>
              </a:lnSpc>
              <a:defRPr/>
            </a:pPr>
            <a:r>
              <a:rPr lang="en-US" sz="1700" dirty="0" err="1"/>
              <a:t>Bartın</a:t>
            </a:r>
            <a:r>
              <a:rPr lang="en-US" sz="1700" dirty="0"/>
              <a:t> </a:t>
            </a:r>
            <a:r>
              <a:rPr lang="en-US" sz="1700" dirty="0" err="1"/>
              <a:t>Üniversitesi</a:t>
            </a:r>
            <a:r>
              <a:rPr lang="en-US" sz="1700" dirty="0"/>
              <a:t> </a:t>
            </a:r>
            <a:r>
              <a:rPr lang="en-US" sz="1700" dirty="0" err="1"/>
              <a:t>Rektörlüğü</a:t>
            </a:r>
            <a:r>
              <a:rPr lang="en-US" sz="1700" dirty="0"/>
              <a:t> </a:t>
            </a:r>
            <a:r>
              <a:rPr lang="en-US" sz="1700" dirty="0" err="1"/>
              <a:t>bünyesinde</a:t>
            </a:r>
            <a:r>
              <a:rPr lang="en-US" sz="1700" dirty="0"/>
              <a:t> 18.11.2009 </a:t>
            </a:r>
            <a:r>
              <a:rPr lang="en-US" sz="1700" dirty="0" err="1"/>
              <a:t>tarih</a:t>
            </a:r>
            <a:r>
              <a:rPr lang="en-US" sz="1700" dirty="0"/>
              <a:t> </a:t>
            </a:r>
            <a:r>
              <a:rPr lang="en-US" sz="1700" dirty="0" err="1"/>
              <a:t>ve</a:t>
            </a:r>
            <a:r>
              <a:rPr lang="en-US" sz="1700" dirty="0"/>
              <a:t> 2009-23 </a:t>
            </a:r>
            <a:r>
              <a:rPr lang="en-US" sz="1700" dirty="0" err="1"/>
              <a:t>sayılı</a:t>
            </a:r>
            <a:r>
              <a:rPr lang="en-US" sz="1700" dirty="0"/>
              <a:t> </a:t>
            </a:r>
            <a:r>
              <a:rPr lang="en-US" sz="1700" dirty="0" err="1"/>
              <a:t>Senato</a:t>
            </a:r>
            <a:r>
              <a:rPr lang="en-US" sz="1700" dirty="0"/>
              <a:t> </a:t>
            </a:r>
            <a:r>
              <a:rPr lang="en-US" sz="1700" dirty="0" err="1"/>
              <a:t>kararı</a:t>
            </a:r>
            <a:r>
              <a:rPr lang="en-US" sz="1700" dirty="0"/>
              <a:t> </a:t>
            </a:r>
            <a:r>
              <a:rPr lang="en-US" sz="1700" dirty="0" err="1"/>
              <a:t>ile</a:t>
            </a:r>
            <a:r>
              <a:rPr lang="en-US" sz="1700" dirty="0"/>
              <a:t> </a:t>
            </a:r>
            <a:r>
              <a:rPr lang="en-US" sz="1700" dirty="0" err="1"/>
              <a:t>kurulan</a:t>
            </a:r>
            <a:r>
              <a:rPr lang="en-US" sz="1700" dirty="0"/>
              <a:t> </a:t>
            </a:r>
            <a:r>
              <a:rPr lang="en-US" sz="1700" dirty="0" err="1"/>
              <a:t>Bilimsel</a:t>
            </a:r>
            <a:r>
              <a:rPr lang="en-US" sz="1700" dirty="0"/>
              <a:t> </a:t>
            </a:r>
            <a:r>
              <a:rPr lang="en-US" sz="1700" dirty="0" err="1"/>
              <a:t>Araştırma</a:t>
            </a:r>
            <a:r>
              <a:rPr lang="en-US" sz="1700" dirty="0"/>
              <a:t> </a:t>
            </a:r>
            <a:r>
              <a:rPr lang="en-US" sz="1700" dirty="0" err="1"/>
              <a:t>Projeleri</a:t>
            </a:r>
            <a:r>
              <a:rPr lang="en-US" sz="1700" dirty="0"/>
              <a:t> </a:t>
            </a:r>
            <a:r>
              <a:rPr lang="en-US" sz="1700" dirty="0" err="1"/>
              <a:t>Koordinasyon</a:t>
            </a:r>
            <a:r>
              <a:rPr lang="en-US" sz="1700" dirty="0"/>
              <a:t> </a:t>
            </a:r>
            <a:r>
              <a:rPr lang="en-US" sz="1700" dirty="0" err="1"/>
              <a:t>Birimi</a:t>
            </a:r>
            <a:r>
              <a:rPr lang="en-US" sz="1700" dirty="0"/>
              <a:t> (BAP), </a:t>
            </a:r>
            <a:r>
              <a:rPr lang="en-US" sz="1700" u="sng" dirty="0" err="1"/>
              <a:t>Bartın</a:t>
            </a:r>
            <a:r>
              <a:rPr lang="en-US" sz="1700" u="sng" dirty="0"/>
              <a:t> </a:t>
            </a:r>
            <a:r>
              <a:rPr lang="en-US" sz="1700" u="sng" dirty="0" err="1"/>
              <a:t>Üniversitesi</a:t>
            </a:r>
            <a:r>
              <a:rPr lang="en-US" sz="1700" u="sng" dirty="0"/>
              <a:t> </a:t>
            </a:r>
            <a:r>
              <a:rPr lang="en-US" sz="1700" u="sng" dirty="0" err="1"/>
              <a:t>araştırma</a:t>
            </a:r>
            <a:r>
              <a:rPr lang="en-US" sz="1700" u="sng" dirty="0"/>
              <a:t> </a:t>
            </a:r>
            <a:r>
              <a:rPr lang="en-US" sz="1700" u="sng" dirty="0" err="1"/>
              <a:t>fonu</a:t>
            </a:r>
            <a:r>
              <a:rPr lang="en-US" sz="1700" u="sng" dirty="0"/>
              <a:t> </a:t>
            </a:r>
            <a:r>
              <a:rPr lang="en-US" sz="1700" u="sng" dirty="0" err="1"/>
              <a:t>kaynaklarınca</a:t>
            </a:r>
            <a:r>
              <a:rPr lang="en-US" sz="1700" u="sng" dirty="0"/>
              <a:t> </a:t>
            </a:r>
            <a:r>
              <a:rPr lang="en-US" sz="1700" u="sng" dirty="0" err="1"/>
              <a:t>desteklenecek</a:t>
            </a:r>
            <a:r>
              <a:rPr lang="en-US" sz="1700" u="sng" dirty="0"/>
              <a:t> </a:t>
            </a:r>
            <a:r>
              <a:rPr lang="en-US" sz="1700" b="1" u="sng" dirty="0" err="1">
                <a:solidFill>
                  <a:srgbClr val="002060"/>
                </a:solidFill>
              </a:rPr>
              <a:t>bilimsel</a:t>
            </a:r>
            <a:r>
              <a:rPr lang="en-US" sz="1700" b="1" u="sng" dirty="0">
                <a:solidFill>
                  <a:srgbClr val="002060"/>
                </a:solidFill>
              </a:rPr>
              <a:t> </a:t>
            </a:r>
            <a:r>
              <a:rPr lang="en-US" sz="1700" b="1" u="sng" dirty="0" err="1">
                <a:solidFill>
                  <a:srgbClr val="002060"/>
                </a:solidFill>
              </a:rPr>
              <a:t>araştırma</a:t>
            </a:r>
            <a:r>
              <a:rPr lang="en-US" sz="1700" b="1" u="sng" dirty="0">
                <a:solidFill>
                  <a:srgbClr val="002060"/>
                </a:solidFill>
              </a:rPr>
              <a:t> </a:t>
            </a:r>
            <a:r>
              <a:rPr lang="en-US" sz="1700" b="1" u="sng" dirty="0" err="1">
                <a:solidFill>
                  <a:srgbClr val="002060"/>
                </a:solidFill>
              </a:rPr>
              <a:t>projeleri</a:t>
            </a:r>
            <a:r>
              <a:rPr lang="en-US" sz="1700" b="1" u="sng" dirty="0">
                <a:solidFill>
                  <a:srgbClr val="002060"/>
                </a:solidFill>
              </a:rPr>
              <a:t> </a:t>
            </a:r>
            <a:r>
              <a:rPr lang="en-US" sz="1700" b="1" u="sng" dirty="0" err="1">
                <a:solidFill>
                  <a:srgbClr val="002060"/>
                </a:solidFill>
              </a:rPr>
              <a:t>ile</a:t>
            </a:r>
            <a:r>
              <a:rPr lang="en-US" sz="1700" b="1" u="sng" dirty="0">
                <a:solidFill>
                  <a:srgbClr val="002060"/>
                </a:solidFill>
              </a:rPr>
              <a:t> </a:t>
            </a:r>
            <a:r>
              <a:rPr lang="en-US" sz="1700" b="1" u="sng" dirty="0" err="1">
                <a:solidFill>
                  <a:srgbClr val="002060"/>
                </a:solidFill>
              </a:rPr>
              <a:t>ilgili</a:t>
            </a:r>
            <a:r>
              <a:rPr lang="en-US" sz="1700" b="1" u="sng" dirty="0">
                <a:solidFill>
                  <a:srgbClr val="002060"/>
                </a:solidFill>
              </a:rPr>
              <a:t> </a:t>
            </a:r>
            <a:r>
              <a:rPr lang="en-US" sz="1700" b="1" u="sng" dirty="0" err="1">
                <a:solidFill>
                  <a:srgbClr val="002060"/>
                </a:solidFill>
              </a:rPr>
              <a:t>tüm</a:t>
            </a:r>
            <a:r>
              <a:rPr lang="en-US" sz="1700" b="1" u="sng" dirty="0">
                <a:solidFill>
                  <a:srgbClr val="002060"/>
                </a:solidFill>
              </a:rPr>
              <a:t> </a:t>
            </a:r>
            <a:r>
              <a:rPr lang="en-US" sz="1700" b="1" u="sng" dirty="0" err="1">
                <a:solidFill>
                  <a:srgbClr val="002060"/>
                </a:solidFill>
              </a:rPr>
              <a:t>konularda</a:t>
            </a:r>
            <a:r>
              <a:rPr lang="en-US" sz="1700" b="1" u="sng" dirty="0">
                <a:solidFill>
                  <a:srgbClr val="002060"/>
                </a:solidFill>
              </a:rPr>
              <a:t>, </a:t>
            </a:r>
            <a:r>
              <a:rPr lang="en-US" sz="1700" b="1" u="sng" dirty="0" err="1">
                <a:solidFill>
                  <a:srgbClr val="002060"/>
                </a:solidFill>
              </a:rPr>
              <a:t>üniversitenin</a:t>
            </a:r>
            <a:r>
              <a:rPr lang="en-US" sz="1700" b="1" u="sng" dirty="0">
                <a:solidFill>
                  <a:srgbClr val="002060"/>
                </a:solidFill>
              </a:rPr>
              <a:t> </a:t>
            </a:r>
            <a:r>
              <a:rPr lang="en-US" sz="1700" b="1" u="sng" dirty="0" err="1">
                <a:solidFill>
                  <a:srgbClr val="002060"/>
                </a:solidFill>
              </a:rPr>
              <a:t>öngördüğü</a:t>
            </a:r>
            <a:r>
              <a:rPr lang="en-US" sz="1700" b="1" u="sng" dirty="0">
                <a:solidFill>
                  <a:srgbClr val="002060"/>
                </a:solidFill>
              </a:rPr>
              <a:t> </a:t>
            </a:r>
            <a:r>
              <a:rPr lang="en-US" sz="1700" b="1" u="sng" dirty="0" err="1">
                <a:solidFill>
                  <a:srgbClr val="002060"/>
                </a:solidFill>
              </a:rPr>
              <a:t>stratejik</a:t>
            </a:r>
            <a:r>
              <a:rPr lang="en-US" sz="1700" b="1" u="sng" dirty="0">
                <a:solidFill>
                  <a:srgbClr val="002060"/>
                </a:solidFill>
              </a:rPr>
              <a:t> </a:t>
            </a:r>
            <a:r>
              <a:rPr lang="en-US" sz="1700" b="1" u="sng" dirty="0" err="1">
                <a:solidFill>
                  <a:srgbClr val="002060"/>
                </a:solidFill>
              </a:rPr>
              <a:t>amaçlar</a:t>
            </a:r>
            <a:r>
              <a:rPr lang="en-US" sz="1700" b="1" u="sng" dirty="0">
                <a:solidFill>
                  <a:srgbClr val="002060"/>
                </a:solidFill>
              </a:rPr>
              <a:t> </a:t>
            </a:r>
            <a:r>
              <a:rPr lang="en-US" sz="1700" b="1" u="sng" dirty="0" err="1">
                <a:solidFill>
                  <a:srgbClr val="002060"/>
                </a:solidFill>
              </a:rPr>
              <a:t>doğrultusunda</a:t>
            </a:r>
            <a:r>
              <a:rPr lang="en-US" sz="1700" b="1" u="sng" dirty="0">
                <a:solidFill>
                  <a:srgbClr val="002060"/>
                </a:solidFill>
              </a:rPr>
              <a:t>, </a:t>
            </a:r>
            <a:r>
              <a:rPr lang="en-US" sz="1700" b="1" u="sng" dirty="0" err="1">
                <a:solidFill>
                  <a:srgbClr val="002060"/>
                </a:solidFill>
              </a:rPr>
              <a:t>etkili</a:t>
            </a:r>
            <a:r>
              <a:rPr lang="en-US" sz="1700" b="1" u="sng" dirty="0">
                <a:solidFill>
                  <a:srgbClr val="002060"/>
                </a:solidFill>
              </a:rPr>
              <a:t> </a:t>
            </a:r>
            <a:r>
              <a:rPr lang="en-US" sz="1700" b="1" u="sng" dirty="0" err="1">
                <a:solidFill>
                  <a:srgbClr val="002060"/>
                </a:solidFill>
              </a:rPr>
              <a:t>ve</a:t>
            </a:r>
            <a:r>
              <a:rPr lang="en-US" sz="1700" b="1" u="sng" dirty="0">
                <a:solidFill>
                  <a:srgbClr val="002060"/>
                </a:solidFill>
              </a:rPr>
              <a:t> </a:t>
            </a:r>
            <a:r>
              <a:rPr lang="en-US" sz="1700" b="1" u="sng" dirty="0" err="1">
                <a:solidFill>
                  <a:srgbClr val="002060"/>
                </a:solidFill>
              </a:rPr>
              <a:t>verimli</a:t>
            </a:r>
            <a:r>
              <a:rPr lang="en-US" sz="1700" b="1" u="sng" dirty="0">
                <a:solidFill>
                  <a:srgbClr val="002060"/>
                </a:solidFill>
              </a:rPr>
              <a:t> </a:t>
            </a:r>
            <a:r>
              <a:rPr lang="en-US" sz="1700" b="1" u="sng" dirty="0" err="1">
                <a:solidFill>
                  <a:srgbClr val="002060"/>
                </a:solidFill>
              </a:rPr>
              <a:t>bir</a:t>
            </a:r>
            <a:r>
              <a:rPr lang="en-US" sz="1700" b="1" u="sng" dirty="0">
                <a:solidFill>
                  <a:srgbClr val="002060"/>
                </a:solidFill>
              </a:rPr>
              <a:t> </a:t>
            </a:r>
            <a:r>
              <a:rPr lang="en-US" sz="1700" b="1" u="sng" dirty="0" err="1">
                <a:solidFill>
                  <a:srgbClr val="002060"/>
                </a:solidFill>
              </a:rPr>
              <a:t>destek</a:t>
            </a:r>
            <a:r>
              <a:rPr lang="en-US" sz="1700" b="1" u="sng" dirty="0">
                <a:solidFill>
                  <a:srgbClr val="002060"/>
                </a:solidFill>
              </a:rPr>
              <a:t> </a:t>
            </a:r>
            <a:r>
              <a:rPr lang="en-US" sz="1700" b="1" u="sng" dirty="0" err="1">
                <a:solidFill>
                  <a:srgbClr val="002060"/>
                </a:solidFill>
              </a:rPr>
              <a:t>hizmeti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sağlamaktadır</a:t>
            </a:r>
            <a:r>
              <a:rPr lang="en-US" sz="1700" dirty="0">
                <a:solidFill>
                  <a:srgbClr val="002060"/>
                </a:solidFill>
              </a:rPr>
              <a:t>.</a:t>
            </a:r>
          </a:p>
          <a:p>
            <a:pPr marL="0" indent="0" defTabSz="457200">
              <a:lnSpc>
                <a:spcPct val="90000"/>
              </a:lnSpc>
              <a:defRPr/>
            </a:pPr>
            <a:endParaRPr lang="en-US" sz="1700" dirty="0"/>
          </a:p>
          <a:p>
            <a:pPr marL="0" indent="0" algn="just" defTabSz="457200">
              <a:lnSpc>
                <a:spcPct val="90000"/>
              </a:lnSpc>
              <a:defRPr/>
            </a:pPr>
            <a:r>
              <a:rPr lang="en-US" sz="1700" dirty="0"/>
              <a:t>BAP </a:t>
            </a:r>
            <a:r>
              <a:rPr lang="en-US" sz="1700" dirty="0" err="1"/>
              <a:t>Koordinasyon</a:t>
            </a:r>
            <a:r>
              <a:rPr lang="en-US" sz="1700" dirty="0"/>
              <a:t> </a:t>
            </a:r>
            <a:r>
              <a:rPr lang="en-US" sz="1700" dirty="0" err="1"/>
              <a:t>Birimi</a:t>
            </a:r>
            <a:r>
              <a:rPr lang="en-US" sz="1700" dirty="0"/>
              <a:t> </a:t>
            </a:r>
            <a:r>
              <a:rPr lang="en-US" sz="1700" dirty="0" err="1"/>
              <a:t>ayrıca</a:t>
            </a:r>
            <a:r>
              <a:rPr lang="en-US" sz="1700" dirty="0"/>
              <a:t>, BAP </a:t>
            </a:r>
            <a:r>
              <a:rPr lang="en-US" sz="1700" dirty="0" err="1"/>
              <a:t>Komisyonunun</a:t>
            </a:r>
            <a:r>
              <a:rPr lang="en-US" sz="1700" dirty="0"/>
              <a:t> </a:t>
            </a:r>
            <a:r>
              <a:rPr lang="en-US" sz="1700" dirty="0" err="1"/>
              <a:t>sekretarya</a:t>
            </a:r>
            <a:r>
              <a:rPr lang="en-US" sz="1700" dirty="0"/>
              <a:t> </a:t>
            </a:r>
            <a:r>
              <a:rPr lang="en-US" sz="1700" dirty="0" err="1"/>
              <a:t>hizmetlerinin</a:t>
            </a:r>
            <a:r>
              <a:rPr lang="en-US" sz="1700" dirty="0"/>
              <a:t> </a:t>
            </a:r>
            <a:r>
              <a:rPr lang="en-US" sz="1700" dirty="0" err="1"/>
              <a:t>yürütülmesi</a:t>
            </a:r>
            <a:r>
              <a:rPr lang="en-US" sz="1700" dirty="0"/>
              <a:t>, </a:t>
            </a:r>
            <a:r>
              <a:rPr lang="en-US" sz="1700" b="1" u="sng" dirty="0" err="1">
                <a:solidFill>
                  <a:srgbClr val="002060"/>
                </a:solidFill>
              </a:rPr>
              <a:t>birimle</a:t>
            </a:r>
            <a:r>
              <a:rPr lang="en-US" sz="1700" b="1" u="sng" dirty="0">
                <a:solidFill>
                  <a:srgbClr val="002060"/>
                </a:solidFill>
              </a:rPr>
              <a:t> </a:t>
            </a:r>
            <a:r>
              <a:rPr lang="en-US" sz="1700" b="1" u="sng" dirty="0" err="1">
                <a:solidFill>
                  <a:srgbClr val="002060"/>
                </a:solidFill>
              </a:rPr>
              <a:t>ilgili</a:t>
            </a:r>
            <a:r>
              <a:rPr lang="en-US" sz="1700" b="1" u="sng" dirty="0">
                <a:solidFill>
                  <a:srgbClr val="002060"/>
                </a:solidFill>
              </a:rPr>
              <a:t> </a:t>
            </a:r>
            <a:r>
              <a:rPr lang="en-US" sz="1700" b="1" u="sng" dirty="0" err="1">
                <a:solidFill>
                  <a:srgbClr val="002060"/>
                </a:solidFill>
              </a:rPr>
              <a:t>tüm</a:t>
            </a:r>
            <a:r>
              <a:rPr lang="en-US" sz="1700" b="1" u="sng" dirty="0">
                <a:solidFill>
                  <a:srgbClr val="002060"/>
                </a:solidFill>
              </a:rPr>
              <a:t> </a:t>
            </a:r>
            <a:r>
              <a:rPr lang="en-US" sz="1700" b="1" u="sng" dirty="0" err="1">
                <a:solidFill>
                  <a:srgbClr val="002060"/>
                </a:solidFill>
              </a:rPr>
              <a:t>raporlama</a:t>
            </a:r>
            <a:r>
              <a:rPr lang="en-US" sz="1700" b="1" u="sng" dirty="0">
                <a:solidFill>
                  <a:srgbClr val="002060"/>
                </a:solidFill>
              </a:rPr>
              <a:t> </a:t>
            </a:r>
            <a:r>
              <a:rPr lang="en-US" sz="1700" b="1" u="sng" dirty="0" err="1">
                <a:solidFill>
                  <a:srgbClr val="002060"/>
                </a:solidFill>
              </a:rPr>
              <a:t>süreçleri</a:t>
            </a:r>
            <a:r>
              <a:rPr lang="en-US" sz="1700" b="1" u="sng" dirty="0">
                <a:solidFill>
                  <a:srgbClr val="002060"/>
                </a:solidFill>
              </a:rPr>
              <a:t>, </a:t>
            </a:r>
            <a:r>
              <a:rPr lang="en-US" sz="1700" b="1" u="sng" dirty="0" err="1">
                <a:solidFill>
                  <a:srgbClr val="002060"/>
                </a:solidFill>
              </a:rPr>
              <a:t>bütçe</a:t>
            </a:r>
            <a:r>
              <a:rPr lang="en-US" sz="1700" b="1" u="sng" dirty="0">
                <a:solidFill>
                  <a:srgbClr val="002060"/>
                </a:solidFill>
              </a:rPr>
              <a:t> </a:t>
            </a:r>
            <a:r>
              <a:rPr lang="en-US" sz="1700" b="1" u="sng" dirty="0" err="1">
                <a:solidFill>
                  <a:srgbClr val="002060"/>
                </a:solidFill>
              </a:rPr>
              <a:t>ödeneklerinin</a:t>
            </a:r>
            <a:r>
              <a:rPr lang="en-US" sz="1700" b="1" u="sng" dirty="0">
                <a:solidFill>
                  <a:srgbClr val="002060"/>
                </a:solidFill>
              </a:rPr>
              <a:t> </a:t>
            </a:r>
            <a:r>
              <a:rPr lang="en-US" sz="1700" b="1" u="sng" dirty="0" err="1">
                <a:solidFill>
                  <a:srgbClr val="002060"/>
                </a:solidFill>
              </a:rPr>
              <a:t>özel</a:t>
            </a:r>
            <a:r>
              <a:rPr lang="en-US" sz="1700" b="1" u="sng" dirty="0">
                <a:solidFill>
                  <a:srgbClr val="002060"/>
                </a:solidFill>
              </a:rPr>
              <a:t> </a:t>
            </a:r>
            <a:r>
              <a:rPr lang="en-US" sz="1700" b="1" u="sng" dirty="0" err="1">
                <a:solidFill>
                  <a:srgbClr val="002060"/>
                </a:solidFill>
              </a:rPr>
              <a:t>hesaba</a:t>
            </a:r>
            <a:r>
              <a:rPr lang="en-US" sz="1700" b="1" u="sng" dirty="0">
                <a:solidFill>
                  <a:srgbClr val="002060"/>
                </a:solidFill>
              </a:rPr>
              <a:t> </a:t>
            </a:r>
            <a:r>
              <a:rPr lang="en-US" sz="1700" b="1" u="sng" dirty="0" err="1">
                <a:solidFill>
                  <a:srgbClr val="002060"/>
                </a:solidFill>
              </a:rPr>
              <a:t>aktarılması</a:t>
            </a:r>
            <a:r>
              <a:rPr lang="en-US" sz="1700" b="1" u="sng" dirty="0">
                <a:solidFill>
                  <a:srgbClr val="002060"/>
                </a:solidFill>
              </a:rPr>
              <a:t>, </a:t>
            </a:r>
            <a:r>
              <a:rPr lang="en-US" sz="1700" b="1" u="sng" dirty="0" err="1">
                <a:solidFill>
                  <a:srgbClr val="002060"/>
                </a:solidFill>
              </a:rPr>
              <a:t>özel</a:t>
            </a:r>
            <a:r>
              <a:rPr lang="en-US" sz="1700" b="1" u="sng" dirty="0">
                <a:solidFill>
                  <a:srgbClr val="002060"/>
                </a:solidFill>
              </a:rPr>
              <a:t> </a:t>
            </a:r>
            <a:r>
              <a:rPr lang="en-US" sz="1700" b="1" u="sng" dirty="0" err="1">
                <a:solidFill>
                  <a:srgbClr val="002060"/>
                </a:solidFill>
              </a:rPr>
              <a:t>hesaba</a:t>
            </a:r>
            <a:r>
              <a:rPr lang="en-US" sz="1700" b="1" u="sng" dirty="0">
                <a:solidFill>
                  <a:srgbClr val="002060"/>
                </a:solidFill>
              </a:rPr>
              <a:t> </a:t>
            </a:r>
            <a:r>
              <a:rPr lang="en-US" sz="1700" b="1" u="sng" dirty="0" err="1">
                <a:solidFill>
                  <a:srgbClr val="002060"/>
                </a:solidFill>
              </a:rPr>
              <a:t>ilişkin</a:t>
            </a:r>
            <a:r>
              <a:rPr lang="en-US" sz="1700" b="1" u="sng" dirty="0">
                <a:solidFill>
                  <a:srgbClr val="002060"/>
                </a:solidFill>
              </a:rPr>
              <a:t> </a:t>
            </a:r>
            <a:r>
              <a:rPr lang="en-US" sz="1700" b="1" u="sng" dirty="0" err="1">
                <a:solidFill>
                  <a:srgbClr val="002060"/>
                </a:solidFill>
              </a:rPr>
              <a:t>iş</a:t>
            </a:r>
            <a:r>
              <a:rPr lang="en-US" sz="1700" b="1" u="sng" dirty="0">
                <a:solidFill>
                  <a:srgbClr val="002060"/>
                </a:solidFill>
              </a:rPr>
              <a:t> </a:t>
            </a:r>
            <a:r>
              <a:rPr lang="en-US" sz="1700" b="1" u="sng" dirty="0" err="1">
                <a:solidFill>
                  <a:srgbClr val="002060"/>
                </a:solidFill>
              </a:rPr>
              <a:t>ve</a:t>
            </a:r>
            <a:r>
              <a:rPr lang="en-US" sz="1700" b="1" u="sng" dirty="0">
                <a:solidFill>
                  <a:srgbClr val="002060"/>
                </a:solidFill>
              </a:rPr>
              <a:t> </a:t>
            </a:r>
            <a:r>
              <a:rPr lang="en-US" sz="1700" b="1" u="sng" dirty="0" err="1">
                <a:solidFill>
                  <a:srgbClr val="002060"/>
                </a:solidFill>
              </a:rPr>
              <a:t>işlemlerin</a:t>
            </a:r>
            <a:r>
              <a:rPr lang="en-US" sz="1700" b="1" u="sng" dirty="0">
                <a:solidFill>
                  <a:srgbClr val="002060"/>
                </a:solidFill>
              </a:rPr>
              <a:t> </a:t>
            </a:r>
            <a:r>
              <a:rPr lang="en-US" sz="1700" b="1" u="sng" dirty="0" err="1">
                <a:solidFill>
                  <a:srgbClr val="002060"/>
                </a:solidFill>
              </a:rPr>
              <a:t>yürütülmesi</a:t>
            </a:r>
            <a:r>
              <a:rPr lang="en-US" sz="1700" b="1" u="sng" dirty="0">
                <a:solidFill>
                  <a:srgbClr val="002060"/>
                </a:solidFill>
              </a:rPr>
              <a:t> vb</a:t>
            </a:r>
            <a:r>
              <a:rPr lang="en-US" sz="1700" b="1" dirty="0">
                <a:solidFill>
                  <a:srgbClr val="002060"/>
                </a:solidFill>
              </a:rPr>
              <a:t>. </a:t>
            </a:r>
            <a:r>
              <a:rPr lang="en-US" sz="1700" b="1" dirty="0" err="1">
                <a:solidFill>
                  <a:srgbClr val="002060"/>
                </a:solidFill>
              </a:rPr>
              <a:t>faaliyetleri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yürütmektedir</a:t>
            </a:r>
            <a:r>
              <a:rPr lang="en-US" sz="17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8475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16633"/>
            <a:ext cx="8424936" cy="93610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UBYS BAP </a:t>
            </a:r>
            <a:r>
              <a:rPr lang="tr-TR" sz="2800" b="1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Başvuru </a:t>
            </a:r>
            <a:r>
              <a:rPr lang="tr-TR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Modülü</a:t>
            </a:r>
            <a:endParaRPr lang="tr-TR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t="10001" b="5556"/>
          <a:stretch/>
        </p:blipFill>
        <p:spPr>
          <a:xfrm>
            <a:off x="611560" y="1412776"/>
            <a:ext cx="777688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7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16633"/>
            <a:ext cx="8424936" cy="93610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UBYS BAP </a:t>
            </a:r>
            <a:r>
              <a:rPr lang="tr-TR" sz="2800" b="1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Başvuru </a:t>
            </a:r>
            <a:r>
              <a:rPr lang="tr-TR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Modülü</a:t>
            </a:r>
            <a:endParaRPr lang="tr-TR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t="10001" b="5556"/>
          <a:stretch/>
        </p:blipFill>
        <p:spPr>
          <a:xfrm>
            <a:off x="233772" y="1795128"/>
            <a:ext cx="860444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16633"/>
            <a:ext cx="8424936" cy="93610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UBYS BAP </a:t>
            </a:r>
            <a:r>
              <a:rPr lang="tr-TR" sz="2800" b="1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Başvuru </a:t>
            </a:r>
            <a:r>
              <a:rPr lang="tr-TR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Modülü</a:t>
            </a:r>
            <a:endParaRPr lang="tr-TR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t="10000" b="7779"/>
          <a:stretch/>
        </p:blipFill>
        <p:spPr>
          <a:xfrm>
            <a:off x="395536" y="1628800"/>
            <a:ext cx="8352928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3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16633"/>
            <a:ext cx="8424936" cy="93610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UBYS BAP </a:t>
            </a:r>
            <a:r>
              <a:rPr lang="tr-TR" sz="2800" b="1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Başvuru </a:t>
            </a:r>
            <a:r>
              <a:rPr lang="tr-TR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Modülü</a:t>
            </a:r>
            <a:endParaRPr lang="tr-TR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t="10001" b="5556"/>
          <a:stretch/>
        </p:blipFill>
        <p:spPr>
          <a:xfrm>
            <a:off x="359512" y="1556792"/>
            <a:ext cx="8424976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16633"/>
            <a:ext cx="8424936" cy="93610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UBYS BAP </a:t>
            </a:r>
            <a:r>
              <a:rPr lang="tr-TR" sz="2800" b="1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Başvuru </a:t>
            </a:r>
            <a:r>
              <a:rPr lang="tr-TR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Modülü</a:t>
            </a:r>
            <a:endParaRPr lang="tr-TR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t="10000" b="7779"/>
          <a:stretch/>
        </p:blipFill>
        <p:spPr>
          <a:xfrm>
            <a:off x="269512" y="1556792"/>
            <a:ext cx="8604976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4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16633"/>
            <a:ext cx="8424936" cy="93610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UBYS BAP </a:t>
            </a:r>
            <a:r>
              <a:rPr lang="tr-TR" sz="2800" b="1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Başvuru </a:t>
            </a:r>
            <a:r>
              <a:rPr lang="tr-TR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Modülü</a:t>
            </a:r>
            <a:endParaRPr lang="tr-TR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t="10000" b="3334"/>
          <a:stretch/>
        </p:blipFill>
        <p:spPr>
          <a:xfrm>
            <a:off x="323528" y="1628800"/>
            <a:ext cx="8496944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9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16633"/>
            <a:ext cx="8424936" cy="93610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UBYS BAP </a:t>
            </a:r>
            <a:r>
              <a:rPr lang="tr-TR" sz="2800" b="1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Başvuru </a:t>
            </a:r>
            <a:r>
              <a:rPr lang="tr-TR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Modülü</a:t>
            </a:r>
            <a:endParaRPr lang="tr-TR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t="10001" b="5556"/>
          <a:stretch/>
        </p:blipFill>
        <p:spPr>
          <a:xfrm>
            <a:off x="215496" y="1766255"/>
            <a:ext cx="8532968" cy="473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16633"/>
            <a:ext cx="8424936" cy="93610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UBYS BAP </a:t>
            </a:r>
            <a:r>
              <a:rPr lang="tr-TR" sz="2800" b="1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Başvuru </a:t>
            </a:r>
            <a:r>
              <a:rPr lang="tr-TR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Modülü</a:t>
            </a:r>
            <a:endParaRPr lang="tr-TR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t="10001" b="5556"/>
          <a:stretch/>
        </p:blipFill>
        <p:spPr>
          <a:xfrm>
            <a:off x="395536" y="1484784"/>
            <a:ext cx="835292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4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16633"/>
            <a:ext cx="8424936" cy="93610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UBYS BAP </a:t>
            </a:r>
            <a:r>
              <a:rPr lang="tr-TR" sz="2800" b="1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Başvuru </a:t>
            </a:r>
            <a:r>
              <a:rPr lang="tr-TR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Modülü</a:t>
            </a:r>
            <a:endParaRPr lang="tr-TR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t="10001" b="5556"/>
          <a:stretch/>
        </p:blipFill>
        <p:spPr>
          <a:xfrm>
            <a:off x="432033" y="1628800"/>
            <a:ext cx="8316456" cy="483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2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1714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228080"/>
            <a:ext cx="745301" cy="762000"/>
          </a:xfrm>
          <a:prstGeom prst="rect">
            <a:avLst/>
          </a:prstGeom>
        </p:spPr>
      </p:pic>
      <p:sp>
        <p:nvSpPr>
          <p:cNvPr id="31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4646" y="804672"/>
            <a:ext cx="2641019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2800" b="1" i="0" kern="1200" dirty="0">
                <a:solidFill>
                  <a:schemeClr val="tx2"/>
                </a:solidFill>
                <a:effectLst/>
              </a:rPr>
              <a:t>BAP </a:t>
            </a:r>
            <a:r>
              <a:rPr lang="en-US" sz="2800" b="1" i="0" kern="1200" dirty="0" err="1" smtClean="0">
                <a:solidFill>
                  <a:schemeClr val="tx2"/>
                </a:solidFill>
                <a:effectLst/>
              </a:rPr>
              <a:t>Avans</a:t>
            </a:r>
            <a:r>
              <a:rPr lang="en-US" sz="2800" b="1" i="0" kern="1200" dirty="0" smtClean="0">
                <a:solidFill>
                  <a:schemeClr val="tx2"/>
                </a:solidFill>
                <a:effectLst/>
              </a:rPr>
              <a:t> </a:t>
            </a:r>
            <a:r>
              <a:rPr lang="tr-TR" sz="2800" b="1" i="0" kern="1200" dirty="0" smtClean="0">
                <a:solidFill>
                  <a:schemeClr val="tx2"/>
                </a:solidFill>
                <a:effectLst/>
              </a:rPr>
              <a:t>  </a:t>
            </a:r>
            <a:r>
              <a:rPr lang="tr-TR" sz="2800" b="1" dirty="0" smtClean="0"/>
              <a:t>v</a:t>
            </a:r>
            <a:r>
              <a:rPr lang="en-US" sz="2800" b="1" i="0" kern="1200" dirty="0" smtClean="0">
                <a:solidFill>
                  <a:schemeClr val="tx2"/>
                </a:solidFill>
                <a:effectLst/>
              </a:rPr>
              <a:t>e </a:t>
            </a:r>
            <a:r>
              <a:rPr lang="tr-TR" sz="2800" b="1" i="0" kern="1200" dirty="0" smtClean="0">
                <a:solidFill>
                  <a:schemeClr val="tx2"/>
                </a:solidFill>
                <a:effectLst/>
              </a:rPr>
              <a:t>              </a:t>
            </a:r>
            <a:r>
              <a:rPr lang="en-US" sz="2800" b="1" i="0" kern="1200" dirty="0" smtClean="0">
                <a:solidFill>
                  <a:schemeClr val="tx2"/>
                </a:solidFill>
                <a:effectLst/>
              </a:rPr>
              <a:t>Sat</a:t>
            </a:r>
            <a:r>
              <a:rPr lang="tr-TR" sz="2800" b="1" i="0" kern="1200" dirty="0" smtClean="0">
                <a:solidFill>
                  <a:schemeClr val="tx2"/>
                </a:solidFill>
                <a:effectLst/>
              </a:rPr>
              <a:t>ı</a:t>
            </a:r>
            <a:r>
              <a:rPr lang="en-US" sz="2800" b="1" i="0" kern="1200" dirty="0" err="1" smtClean="0">
                <a:solidFill>
                  <a:schemeClr val="tx2"/>
                </a:solidFill>
                <a:effectLst/>
              </a:rPr>
              <a:t>nalma</a:t>
            </a:r>
            <a:r>
              <a:rPr lang="en-US" sz="2800" b="1" i="0" kern="1200" dirty="0" smtClean="0">
                <a:solidFill>
                  <a:schemeClr val="tx2"/>
                </a:solidFill>
                <a:effectLst/>
              </a:rPr>
              <a:t> </a:t>
            </a:r>
            <a:r>
              <a:rPr lang="en-US" sz="2800" b="1" i="0" kern="1200" dirty="0" err="1" smtClean="0">
                <a:solidFill>
                  <a:schemeClr val="tx2"/>
                </a:solidFill>
                <a:effectLst/>
              </a:rPr>
              <a:t>Süreçleri</a:t>
            </a:r>
            <a:endParaRPr lang="en-US" sz="2800" b="1" i="0" kern="1200" dirty="0">
              <a:solidFill>
                <a:schemeClr val="tx2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731895" y="804671"/>
            <a:ext cx="4799948" cy="524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>
                <a:effectLst/>
                <a:latin typeface="+mj-lt"/>
                <a:ea typeface="+mj-ea"/>
                <a:cs typeface="+mj-cs"/>
              </a:rPr>
              <a:t>BAP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</a:rPr>
              <a:t>kapsamında</a:t>
            </a:r>
            <a:r>
              <a:rPr lang="en-US" sz="15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</a:rPr>
              <a:t>yapılacak</a:t>
            </a:r>
            <a:r>
              <a:rPr lang="en-US" sz="15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</a:rPr>
              <a:t>harcamalar</a:t>
            </a:r>
            <a:r>
              <a:rPr lang="en-US" sz="15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</a:rPr>
              <a:t>avans</a:t>
            </a:r>
            <a:r>
              <a:rPr lang="en-US" sz="15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</a:rPr>
              <a:t>kullanarak</a:t>
            </a:r>
            <a:r>
              <a:rPr lang="en-US" sz="15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</a:rPr>
              <a:t>veya</a:t>
            </a:r>
            <a:r>
              <a:rPr lang="en-US" sz="15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</a:rPr>
              <a:t>direkt</a:t>
            </a:r>
            <a:r>
              <a:rPr lang="en-US" sz="15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</a:rPr>
              <a:t>satınalma</a:t>
            </a:r>
            <a:r>
              <a:rPr lang="en-US" sz="15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</a:rPr>
              <a:t>şeklinde</a:t>
            </a:r>
            <a:r>
              <a:rPr lang="en-US" sz="15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effectLst/>
                <a:latin typeface="+mj-lt"/>
                <a:ea typeface="+mj-ea"/>
                <a:cs typeface="+mj-cs"/>
              </a:rPr>
              <a:t>gerçekleştirilebilir</a:t>
            </a:r>
            <a:r>
              <a:rPr lang="en-US" sz="1500" dirty="0">
                <a:effectLst/>
                <a:latin typeface="+mj-lt"/>
                <a:ea typeface="+mj-ea"/>
                <a:cs typeface="+mj-cs"/>
              </a:rPr>
              <a:t>.</a:t>
            </a: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 err="1">
                <a:latin typeface="+mj-lt"/>
                <a:ea typeface="+mj-ea"/>
                <a:cs typeface="+mj-cs"/>
              </a:rPr>
              <a:t>Süreçleri</a:t>
            </a:r>
            <a:r>
              <a:rPr lang="en-US" sz="1500" dirty="0">
                <a:latin typeface="+mj-lt"/>
                <a:ea typeface="+mj-ea"/>
                <a:cs typeface="+mj-cs"/>
              </a:rPr>
              <a:t> BAP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Koordinasyon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Birimi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tarafından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başlatılmayan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herhangi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bir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harcama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için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ödeme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yapılması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mevzuat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gereğince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mümkün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değildir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.</a:t>
            </a:r>
            <a:endParaRPr lang="en-US" sz="1500" u="sng" dirty="0">
              <a:solidFill>
                <a:srgbClr val="FFFF00"/>
              </a:solidFill>
              <a:effectLst/>
              <a:latin typeface="+mj-lt"/>
              <a:ea typeface="+mj-ea"/>
              <a:cs typeface="+mj-cs"/>
            </a:endParaRP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 err="1">
                <a:latin typeface="+mj-lt"/>
                <a:ea typeface="+mj-ea"/>
                <a:cs typeface="+mj-cs"/>
              </a:rPr>
              <a:t>Proje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kapsamında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talep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edilen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ve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komisyon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tarafından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kabul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edilen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malzemeler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için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bütçe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kullanılabilir</a:t>
            </a:r>
            <a:r>
              <a:rPr lang="en-US" sz="1500" dirty="0">
                <a:latin typeface="+mj-lt"/>
                <a:ea typeface="+mj-ea"/>
                <a:cs typeface="+mj-cs"/>
              </a:rPr>
              <a:t>. </a:t>
            </a:r>
            <a:r>
              <a:rPr lang="en-US" sz="1500" u="sng" dirty="0" err="1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Proje</a:t>
            </a:r>
            <a:r>
              <a:rPr lang="en-US" sz="1500" u="sng" dirty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bütçesinde</a:t>
            </a:r>
            <a:r>
              <a:rPr lang="en-US" sz="1500" u="sng" dirty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belirtilmeyen</a:t>
            </a:r>
            <a:r>
              <a:rPr lang="en-US" sz="1500" u="sng" dirty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hiçbir</a:t>
            </a:r>
            <a:r>
              <a:rPr lang="en-US" sz="1500" u="sng" dirty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mal/</a:t>
            </a:r>
            <a:r>
              <a:rPr lang="en-US" sz="1500" u="sng" dirty="0" err="1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hizmet</a:t>
            </a:r>
            <a:r>
              <a:rPr lang="en-US" sz="1500" u="sng" dirty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için</a:t>
            </a:r>
            <a:r>
              <a:rPr lang="en-US" sz="1500" u="sng" dirty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harcama</a:t>
            </a:r>
            <a:r>
              <a:rPr lang="en-US" sz="1500" u="sng" dirty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yapılamaz</a:t>
            </a:r>
            <a:r>
              <a:rPr lang="en-US" sz="1500" u="sng" dirty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. </a:t>
            </a: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 err="1">
                <a:latin typeface="+mj-lt"/>
                <a:ea typeface="+mj-ea"/>
                <a:cs typeface="+mj-cs"/>
              </a:rPr>
              <a:t>Proje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sürecinde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talep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edilen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malzemelerde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değişiklik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komisyon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kararıyla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gerçekleştirilebilir</a:t>
            </a:r>
            <a:r>
              <a:rPr lang="en-US" sz="1500" dirty="0">
                <a:latin typeface="+mj-lt"/>
                <a:ea typeface="+mj-ea"/>
                <a:cs typeface="+mj-cs"/>
              </a:rPr>
              <a:t>.</a:t>
            </a:r>
            <a:endParaRPr lang="en-US" sz="1500" dirty="0">
              <a:effectLst/>
              <a:latin typeface="+mj-lt"/>
              <a:ea typeface="+mj-ea"/>
              <a:cs typeface="+mj-cs"/>
            </a:endParaRP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 err="1">
                <a:latin typeface="+mj-lt"/>
                <a:ea typeface="+mj-ea"/>
                <a:cs typeface="+mj-cs"/>
              </a:rPr>
              <a:t>Avans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şeklinde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harcama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yapılması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durumunda</a:t>
            </a:r>
            <a:r>
              <a:rPr lang="en-US" sz="1500" dirty="0">
                <a:latin typeface="+mj-lt"/>
                <a:ea typeface="+mj-ea"/>
                <a:cs typeface="+mj-cs"/>
              </a:rPr>
              <a:t>, </a:t>
            </a:r>
            <a:r>
              <a:rPr lang="en-US" sz="1500" dirty="0" err="1">
                <a:latin typeface="+mj-lt"/>
                <a:ea typeface="+mj-ea"/>
                <a:cs typeface="+mj-cs"/>
              </a:rPr>
              <a:t>proje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yürütücüsü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avans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mutemedi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olarak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avans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talebinde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bulunur</a:t>
            </a:r>
            <a:r>
              <a:rPr lang="en-US" sz="1500" dirty="0">
                <a:latin typeface="+mj-lt"/>
                <a:ea typeface="+mj-ea"/>
                <a:cs typeface="+mj-cs"/>
              </a:rPr>
              <a:t>. </a:t>
            </a:r>
            <a:r>
              <a:rPr lang="en-US" sz="1500" dirty="0" err="1">
                <a:latin typeface="+mj-lt"/>
                <a:ea typeface="+mj-ea"/>
                <a:cs typeface="+mj-cs"/>
              </a:rPr>
              <a:t>Hesabına</a:t>
            </a:r>
            <a:r>
              <a:rPr lang="en-US" sz="1500" dirty="0">
                <a:latin typeface="+mj-lt"/>
                <a:ea typeface="+mj-ea"/>
                <a:cs typeface="+mj-cs"/>
              </a:rPr>
              <a:t> para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yatırıldıktan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sonra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harcamayı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gerçekleştirebilir</a:t>
            </a:r>
            <a:r>
              <a:rPr lang="en-US" sz="1500" dirty="0"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8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1714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228080"/>
            <a:ext cx="745301" cy="762000"/>
          </a:xfrm>
          <a:prstGeom prst="rect">
            <a:avLst/>
          </a:prstGeom>
        </p:spPr>
      </p:pic>
      <p:sp>
        <p:nvSpPr>
          <p:cNvPr id="79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4646" y="804672"/>
            <a:ext cx="2641019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2800" b="1" i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BAP </a:t>
            </a:r>
            <a:r>
              <a:rPr lang="en-US" sz="2800" b="1" i="0" kern="1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Koordinasyon</a:t>
            </a:r>
            <a:r>
              <a:rPr lang="en-US" sz="2800" b="1" i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0" kern="1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Birimi</a:t>
            </a:r>
            <a:r>
              <a:rPr lang="en-US" sz="2800" b="1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b="1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800" b="1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Teşkilat Yapısı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731895" y="804671"/>
            <a:ext cx="4799948" cy="524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en-US" sz="1400" b="1" dirty="0" err="1">
                <a:latin typeface="+mj-lt"/>
                <a:ea typeface="+mj-ea"/>
                <a:cs typeface="+mj-cs"/>
              </a:rPr>
              <a:t>Koordinatör</a:t>
            </a:r>
            <a:r>
              <a:rPr lang="en-US" sz="1400" b="1" dirty="0">
                <a:latin typeface="+mj-lt"/>
                <a:ea typeface="+mj-ea"/>
                <a:cs typeface="+mj-cs"/>
              </a:rPr>
              <a:t>: </a:t>
            </a:r>
            <a:r>
              <a:rPr lang="en-US" sz="1400" dirty="0">
                <a:latin typeface="+mj-lt"/>
                <a:ea typeface="+mj-ea"/>
                <a:cs typeface="+mj-cs"/>
              </a:rPr>
              <a:t>BAP </a:t>
            </a:r>
            <a:r>
              <a:rPr lang="en-US" sz="1400" dirty="0" err="1">
                <a:latin typeface="+mj-lt"/>
                <a:ea typeface="+mj-ea"/>
                <a:cs typeface="+mj-cs"/>
              </a:rPr>
              <a:t>Koordinasyon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Biriminin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yönetimi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Rektör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tarafından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görevlendirilen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bir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koordinatöre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bağlanmıştır</a:t>
            </a:r>
            <a:r>
              <a:rPr lang="en-US" sz="1400" dirty="0">
                <a:latin typeface="+mj-lt"/>
                <a:ea typeface="+mj-ea"/>
                <a:cs typeface="+mj-cs"/>
              </a:rPr>
              <a:t>. 2020 </a:t>
            </a:r>
            <a:r>
              <a:rPr lang="en-US" sz="1400" dirty="0" err="1">
                <a:latin typeface="+mj-lt"/>
                <a:ea typeface="+mj-ea"/>
                <a:cs typeface="+mj-cs"/>
              </a:rPr>
              <a:t>yılı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itibariyle</a:t>
            </a:r>
            <a:r>
              <a:rPr lang="en-US" sz="1400" dirty="0">
                <a:latin typeface="+mj-lt"/>
                <a:ea typeface="+mj-ea"/>
                <a:cs typeface="+mj-cs"/>
              </a:rPr>
              <a:t> BAP </a:t>
            </a:r>
            <a:r>
              <a:rPr lang="en-US" sz="1400" dirty="0" err="1">
                <a:latin typeface="+mj-lt"/>
                <a:ea typeface="+mj-ea"/>
                <a:cs typeface="+mj-cs"/>
              </a:rPr>
              <a:t>Koordinatörlüğü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görevini</a:t>
            </a:r>
            <a:r>
              <a:rPr lang="en-US" sz="1400" dirty="0">
                <a:latin typeface="+mj-lt"/>
                <a:ea typeface="+mj-ea"/>
                <a:cs typeface="+mj-cs"/>
              </a:rPr>
              <a:t>  </a:t>
            </a:r>
            <a:r>
              <a:rPr lang="en-US" sz="1400" b="1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Doç</a:t>
            </a:r>
            <a:r>
              <a:rPr lang="en-US" sz="1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. Dr. </a:t>
            </a:r>
            <a:r>
              <a:rPr lang="en-US" sz="1400" b="1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Ayhan</a:t>
            </a:r>
            <a:r>
              <a:rPr lang="en-US" sz="1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ATEŞOĞLU </a:t>
            </a:r>
            <a:r>
              <a:rPr lang="en-US" sz="1400" dirty="0" err="1">
                <a:latin typeface="+mj-lt"/>
                <a:ea typeface="+mj-ea"/>
                <a:cs typeface="+mj-cs"/>
              </a:rPr>
              <a:t>yürütmektedir</a:t>
            </a:r>
            <a:r>
              <a:rPr lang="en-US" sz="1400" dirty="0">
                <a:latin typeface="+mj-lt"/>
                <a:ea typeface="+mj-ea"/>
                <a:cs typeface="+mj-cs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/>
            </a:pPr>
            <a:endParaRPr lang="en-US" sz="1400" dirty="0">
              <a:latin typeface="+mj-lt"/>
              <a:ea typeface="+mj-ea"/>
              <a:cs typeface="+mj-cs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 err="1">
                <a:latin typeface="+mj-lt"/>
                <a:ea typeface="+mj-ea"/>
                <a:cs typeface="+mj-cs"/>
              </a:rPr>
              <a:t>Koordinatör</a:t>
            </a:r>
            <a:r>
              <a:rPr lang="en-US" sz="1400" dirty="0">
                <a:latin typeface="+mj-lt"/>
                <a:ea typeface="+mj-ea"/>
                <a:cs typeface="+mj-cs"/>
              </a:rPr>
              <a:t>, </a:t>
            </a:r>
            <a:r>
              <a:rPr lang="en-US" sz="1400" dirty="0" err="1">
                <a:latin typeface="+mj-lt"/>
                <a:ea typeface="+mj-ea"/>
                <a:cs typeface="+mj-cs"/>
              </a:rPr>
              <a:t>birimin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tüm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faaliyetlerinin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yürütülmesinden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sorumlu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olup</a:t>
            </a:r>
            <a:r>
              <a:rPr lang="en-US" sz="1400" dirty="0">
                <a:latin typeface="+mj-lt"/>
                <a:ea typeface="+mj-ea"/>
                <a:cs typeface="+mj-cs"/>
              </a:rPr>
              <a:t>, </a:t>
            </a:r>
            <a:r>
              <a:rPr lang="en-US" sz="1400" dirty="0" err="1">
                <a:latin typeface="+mj-lt"/>
                <a:ea typeface="+mj-ea"/>
                <a:cs typeface="+mj-cs"/>
              </a:rPr>
              <a:t>aynı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zamanda</a:t>
            </a:r>
            <a:r>
              <a:rPr lang="en-US" sz="1400" dirty="0">
                <a:latin typeface="+mj-lt"/>
                <a:ea typeface="+mj-ea"/>
                <a:cs typeface="+mj-cs"/>
              </a:rPr>
              <a:t> BAP </a:t>
            </a:r>
            <a:r>
              <a:rPr lang="en-US" sz="1400" dirty="0" err="1">
                <a:latin typeface="+mj-lt"/>
                <a:ea typeface="+mj-ea"/>
                <a:cs typeface="+mj-cs"/>
              </a:rPr>
              <a:t>Koordinasyon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Birimi</a:t>
            </a:r>
            <a:r>
              <a:rPr lang="en-US" sz="1400" dirty="0">
                <a:latin typeface="+mj-lt"/>
                <a:ea typeface="+mj-ea"/>
                <a:cs typeface="+mj-cs"/>
              </a:rPr>
              <a:t>  </a:t>
            </a:r>
            <a:r>
              <a:rPr lang="en-US" sz="1400" b="1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Harcama</a:t>
            </a:r>
            <a:r>
              <a:rPr lang="en-US" sz="14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Yetkilisi’dir</a:t>
            </a:r>
            <a:r>
              <a:rPr lang="en-US" sz="1400" b="1" u="sng" dirty="0">
                <a:latin typeface="+mj-lt"/>
                <a:ea typeface="+mj-ea"/>
                <a:cs typeface="+mj-cs"/>
              </a:rPr>
              <a:t>.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400" dirty="0">
              <a:latin typeface="+mj-lt"/>
              <a:ea typeface="+mj-ea"/>
              <a:cs typeface="+mj-cs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b="1" dirty="0">
                <a:latin typeface="+mj-lt"/>
                <a:ea typeface="+mj-ea"/>
                <a:cs typeface="+mj-cs"/>
              </a:rPr>
              <a:t>BAP </a:t>
            </a:r>
            <a:r>
              <a:rPr lang="en-US" sz="1400" b="1" dirty="0" err="1">
                <a:latin typeface="+mj-lt"/>
                <a:ea typeface="+mj-ea"/>
                <a:cs typeface="+mj-cs"/>
              </a:rPr>
              <a:t>Komisyonu</a:t>
            </a:r>
            <a:r>
              <a:rPr lang="en-US" sz="1400" b="1" dirty="0">
                <a:latin typeface="+mj-lt"/>
                <a:ea typeface="+mj-ea"/>
                <a:cs typeface="+mj-cs"/>
              </a:rPr>
              <a:t>: </a:t>
            </a:r>
            <a:r>
              <a:rPr lang="en-US" sz="1400" dirty="0" err="1">
                <a:latin typeface="+mj-lt"/>
                <a:ea typeface="+mj-ea"/>
                <a:cs typeface="+mj-cs"/>
              </a:rPr>
              <a:t>İlgili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mevzuat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hükümleri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gereğince</a:t>
            </a:r>
            <a:r>
              <a:rPr lang="en-US" sz="1400" dirty="0">
                <a:latin typeface="+mj-lt"/>
                <a:ea typeface="+mj-ea"/>
                <a:cs typeface="+mj-cs"/>
              </a:rPr>
              <a:t>, </a:t>
            </a:r>
            <a:r>
              <a:rPr lang="en-US" sz="1400" dirty="0" err="1">
                <a:latin typeface="+mj-lt"/>
                <a:ea typeface="+mj-ea"/>
                <a:cs typeface="+mj-cs"/>
              </a:rPr>
              <a:t>Bilimsel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Araştırma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Projelerinin</a:t>
            </a:r>
            <a:r>
              <a:rPr lang="en-US" sz="1400" dirty="0">
                <a:latin typeface="+mj-lt"/>
                <a:ea typeface="+mj-ea"/>
                <a:cs typeface="+mj-cs"/>
              </a:rPr>
              <a:t> (BAP) </a:t>
            </a:r>
            <a:r>
              <a:rPr lang="en-US" sz="1400" dirty="0" err="1">
                <a:latin typeface="+mj-lt"/>
                <a:ea typeface="+mj-ea"/>
                <a:cs typeface="+mj-cs"/>
              </a:rPr>
              <a:t>kabulü</a:t>
            </a:r>
            <a:r>
              <a:rPr lang="en-US" sz="1400" dirty="0">
                <a:latin typeface="+mj-lt"/>
                <a:ea typeface="+mj-ea"/>
                <a:cs typeface="+mj-cs"/>
              </a:rPr>
              <a:t>, </a:t>
            </a:r>
            <a:r>
              <a:rPr lang="en-US" sz="1400" dirty="0" err="1">
                <a:latin typeface="+mj-lt"/>
                <a:ea typeface="+mj-ea"/>
                <a:cs typeface="+mj-cs"/>
              </a:rPr>
              <a:t>değerlendirilmesi</a:t>
            </a:r>
            <a:r>
              <a:rPr lang="en-US" sz="1400" dirty="0">
                <a:latin typeface="+mj-lt"/>
                <a:ea typeface="+mj-ea"/>
                <a:cs typeface="+mj-cs"/>
              </a:rPr>
              <a:t>, </a:t>
            </a:r>
            <a:r>
              <a:rPr lang="en-US" sz="1400" dirty="0" err="1">
                <a:latin typeface="+mj-lt"/>
                <a:ea typeface="+mj-ea"/>
                <a:cs typeface="+mj-cs"/>
              </a:rPr>
              <a:t>desteklenmesi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ve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izlenmesi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amacıyla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oluşturulan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komisyondur</a:t>
            </a:r>
            <a:r>
              <a:rPr lang="en-US" sz="1400" dirty="0">
                <a:latin typeface="+mj-lt"/>
                <a:ea typeface="+mj-ea"/>
                <a:cs typeface="+mj-cs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>
                <a:latin typeface="+mj-lt"/>
                <a:ea typeface="+mj-ea"/>
                <a:cs typeface="+mj-cs"/>
              </a:rPr>
              <a:t>BAP </a:t>
            </a:r>
            <a:r>
              <a:rPr lang="en-US" sz="1400" dirty="0" err="1">
                <a:latin typeface="+mj-lt"/>
                <a:ea typeface="+mj-ea"/>
                <a:cs typeface="+mj-cs"/>
              </a:rPr>
              <a:t>Koordinasyon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Birimi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tarafından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desteklenecek</a:t>
            </a:r>
            <a:r>
              <a:rPr lang="en-US" sz="14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tüm</a:t>
            </a:r>
            <a:r>
              <a:rPr lang="en-US" sz="14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projelerle</a:t>
            </a:r>
            <a:r>
              <a:rPr lang="en-US" sz="14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ilgili</a:t>
            </a:r>
            <a:r>
              <a:rPr lang="en-US" sz="14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karar</a:t>
            </a:r>
            <a:r>
              <a:rPr lang="en-US" sz="14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mercii</a:t>
            </a:r>
            <a:r>
              <a:rPr lang="en-US" sz="14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>
                <a:latin typeface="+mj-lt"/>
                <a:ea typeface="+mj-ea"/>
                <a:cs typeface="+mj-cs"/>
              </a:rPr>
              <a:t>BAP </a:t>
            </a:r>
            <a:r>
              <a:rPr lang="en-US" sz="1400" dirty="0" err="1">
                <a:latin typeface="+mj-lt"/>
                <a:ea typeface="+mj-ea"/>
                <a:cs typeface="+mj-cs"/>
              </a:rPr>
              <a:t>Komisyonudur</a:t>
            </a:r>
            <a:r>
              <a:rPr lang="en-US" sz="1400" dirty="0">
                <a:latin typeface="+mj-lt"/>
                <a:ea typeface="+mj-ea"/>
                <a:cs typeface="+mj-cs"/>
              </a:rPr>
              <a:t>.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400" dirty="0">
              <a:latin typeface="+mj-lt"/>
              <a:ea typeface="+mj-ea"/>
              <a:cs typeface="+mj-cs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b="1" dirty="0">
                <a:latin typeface="+mj-lt"/>
                <a:ea typeface="+mj-ea"/>
                <a:cs typeface="+mj-cs"/>
              </a:rPr>
              <a:t>Alt </a:t>
            </a:r>
            <a:r>
              <a:rPr lang="en-US" sz="1400" b="1" dirty="0" err="1">
                <a:latin typeface="+mj-lt"/>
                <a:ea typeface="+mj-ea"/>
                <a:cs typeface="+mj-cs"/>
              </a:rPr>
              <a:t>Komisyon</a:t>
            </a:r>
            <a:r>
              <a:rPr lang="en-US" sz="1400" b="1" dirty="0">
                <a:latin typeface="+mj-lt"/>
                <a:ea typeface="+mj-ea"/>
                <a:cs typeface="+mj-cs"/>
              </a:rPr>
              <a:t>: </a:t>
            </a:r>
            <a:r>
              <a:rPr lang="en-US" sz="1400" dirty="0">
                <a:latin typeface="+mj-lt"/>
                <a:ea typeface="+mj-ea"/>
                <a:cs typeface="+mj-cs"/>
              </a:rPr>
              <a:t>BAP </a:t>
            </a:r>
            <a:r>
              <a:rPr lang="en-US" sz="1400" dirty="0" err="1">
                <a:latin typeface="+mj-lt"/>
                <a:ea typeface="+mj-ea"/>
                <a:cs typeface="+mj-cs"/>
              </a:rPr>
              <a:t>Komisyonuna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çalışmalarında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yardımcı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olmak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amacıyla</a:t>
            </a:r>
            <a:r>
              <a:rPr lang="en-US" sz="1400" dirty="0">
                <a:latin typeface="+mj-lt"/>
                <a:ea typeface="+mj-ea"/>
                <a:cs typeface="+mj-cs"/>
              </a:rPr>
              <a:t>; </a:t>
            </a:r>
            <a:r>
              <a:rPr lang="en-US" sz="1400" dirty="0" err="1">
                <a:latin typeface="+mj-lt"/>
                <a:ea typeface="+mj-ea"/>
                <a:cs typeface="+mj-cs"/>
              </a:rPr>
              <a:t>Bilimsel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Araştırma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Projeleri</a:t>
            </a:r>
            <a:r>
              <a:rPr lang="en-US" sz="1400" dirty="0">
                <a:latin typeface="+mj-lt"/>
                <a:ea typeface="+mj-ea"/>
                <a:cs typeface="+mj-cs"/>
              </a:rPr>
              <a:t> (BAP) </a:t>
            </a:r>
            <a:r>
              <a:rPr lang="en-US" sz="1400" dirty="0" err="1">
                <a:latin typeface="+mj-lt"/>
                <a:ea typeface="+mj-ea"/>
                <a:cs typeface="+mj-cs"/>
              </a:rPr>
              <a:t>ile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ilgili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yürütülen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tüm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süreçlerde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ön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değerlendirmenin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yapıldığı</a:t>
            </a:r>
            <a:r>
              <a:rPr lang="en-US" sz="1400" dirty="0">
                <a:latin typeface="+mj-lt"/>
                <a:ea typeface="+mj-ea"/>
                <a:cs typeface="+mj-cs"/>
              </a:rPr>
              <a:t>, BAP </a:t>
            </a:r>
            <a:r>
              <a:rPr lang="en-US" sz="1400" dirty="0" err="1">
                <a:latin typeface="+mj-lt"/>
                <a:ea typeface="+mj-ea"/>
                <a:cs typeface="+mj-cs"/>
              </a:rPr>
              <a:t>Komisyonuna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tavsiye</a:t>
            </a:r>
            <a:r>
              <a:rPr lang="en-US" sz="14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kararlar</a:t>
            </a:r>
            <a:r>
              <a:rPr lang="en-US" sz="14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sunan</a:t>
            </a:r>
            <a:r>
              <a:rPr lang="en-US" sz="14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komisyondur</a:t>
            </a:r>
            <a:r>
              <a:rPr lang="en-US" sz="1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5677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5165" y="2204864"/>
            <a:ext cx="2641019" cy="20482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2800" b="1" i="0" kern="1200" dirty="0">
                <a:solidFill>
                  <a:schemeClr val="tx2"/>
                </a:solidFill>
                <a:effectLst/>
              </a:rPr>
              <a:t>BAP </a:t>
            </a:r>
            <a:r>
              <a:rPr lang="en-US" sz="2800" b="1" i="0" kern="1200" dirty="0" err="1" smtClean="0">
                <a:solidFill>
                  <a:schemeClr val="tx2"/>
                </a:solidFill>
                <a:effectLst/>
              </a:rPr>
              <a:t>Avans</a:t>
            </a:r>
            <a:r>
              <a:rPr lang="en-US" sz="2800" b="1" i="0" kern="1200" dirty="0" smtClean="0">
                <a:solidFill>
                  <a:schemeClr val="tx2"/>
                </a:solidFill>
                <a:effectLst/>
              </a:rPr>
              <a:t> </a:t>
            </a:r>
            <a:r>
              <a:rPr lang="tr-TR" sz="2800" b="1" i="0" kern="1200" dirty="0" smtClean="0">
                <a:solidFill>
                  <a:schemeClr val="tx2"/>
                </a:solidFill>
                <a:effectLst/>
              </a:rPr>
              <a:t/>
            </a:r>
            <a:br>
              <a:rPr lang="tr-TR" sz="2800" b="1" i="0" kern="1200" dirty="0" smtClean="0">
                <a:solidFill>
                  <a:schemeClr val="tx2"/>
                </a:solidFill>
                <a:effectLst/>
              </a:rPr>
            </a:br>
            <a:r>
              <a:rPr lang="tr-TR" sz="2800" b="1" dirty="0"/>
              <a:t>v</a:t>
            </a:r>
            <a:r>
              <a:rPr lang="en-US" sz="2800" b="1" i="0" kern="1200" dirty="0" smtClean="0">
                <a:solidFill>
                  <a:schemeClr val="tx2"/>
                </a:solidFill>
                <a:effectLst/>
              </a:rPr>
              <a:t>e </a:t>
            </a:r>
            <a:r>
              <a:rPr lang="tr-TR" sz="2800" b="1" i="0" kern="1200" dirty="0" smtClean="0">
                <a:solidFill>
                  <a:schemeClr val="tx2"/>
                </a:solidFill>
                <a:effectLst/>
              </a:rPr>
              <a:t/>
            </a:r>
            <a:br>
              <a:rPr lang="tr-TR" sz="2800" b="1" i="0" kern="1200" dirty="0" smtClean="0">
                <a:solidFill>
                  <a:schemeClr val="tx2"/>
                </a:solidFill>
                <a:effectLst/>
              </a:rPr>
            </a:br>
            <a:r>
              <a:rPr lang="en-US" sz="2800" b="1" i="0" kern="1200" dirty="0" smtClean="0">
                <a:solidFill>
                  <a:schemeClr val="tx2"/>
                </a:solidFill>
                <a:effectLst/>
              </a:rPr>
              <a:t>Sat</a:t>
            </a:r>
            <a:r>
              <a:rPr lang="tr-TR" sz="2800" b="1" i="0" kern="1200" dirty="0" smtClean="0">
                <a:solidFill>
                  <a:schemeClr val="tx2"/>
                </a:solidFill>
                <a:effectLst/>
              </a:rPr>
              <a:t>ı</a:t>
            </a:r>
            <a:r>
              <a:rPr lang="en-US" sz="2800" b="1" i="0" kern="1200" dirty="0" err="1" smtClean="0">
                <a:solidFill>
                  <a:schemeClr val="tx2"/>
                </a:solidFill>
                <a:effectLst/>
              </a:rPr>
              <a:t>nalma</a:t>
            </a:r>
            <a:r>
              <a:rPr lang="en-US" sz="2800" b="1" i="0" kern="1200" dirty="0" smtClean="0">
                <a:solidFill>
                  <a:schemeClr val="tx2"/>
                </a:solidFill>
                <a:effectLst/>
              </a:rPr>
              <a:t> </a:t>
            </a:r>
            <a:r>
              <a:rPr lang="en-US" sz="2800" b="1" i="0" kern="1200" dirty="0" err="1" smtClean="0">
                <a:solidFill>
                  <a:schemeClr val="tx2"/>
                </a:solidFill>
                <a:effectLst/>
              </a:rPr>
              <a:t>Süreçleri</a:t>
            </a:r>
            <a:endParaRPr lang="en-US" sz="2800" b="1" i="0" kern="1200" dirty="0">
              <a:solidFill>
                <a:schemeClr val="tx2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491880" y="804671"/>
            <a:ext cx="5039963" cy="524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65125" marR="111760" indent="-285750" algn="just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 err="1">
                <a:effectLst/>
                <a:latin typeface="+mj-lt"/>
                <a:ea typeface="+mj-ea"/>
                <a:cs typeface="+mj-cs"/>
              </a:rPr>
              <a:t>Direkt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satınalma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usulünde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ise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proje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yürütücüsü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harcama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talebinde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bulunduktan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sonra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mal/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hizmet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alımı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gerçekleştirilip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fatura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ve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eki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belgeler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BAP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Koordinasyon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Birimine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ulaştırıldıktan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sonra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direkt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ilgiliye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ödeme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yapılır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.</a:t>
            </a:r>
          </a:p>
          <a:p>
            <a:pPr marL="365125" marR="11176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effectLst/>
              <a:latin typeface="+mj-lt"/>
              <a:ea typeface="+mj-ea"/>
              <a:cs typeface="+mj-cs"/>
            </a:endParaRPr>
          </a:p>
          <a:p>
            <a:pPr marL="365125" marR="11176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9064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"/>
            <a:ext cx="8424936" cy="69269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BAP </a:t>
            </a:r>
            <a:r>
              <a:rPr lang="tr-TR" sz="2800" b="1" dirty="0" err="1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Satınalma</a:t>
            </a:r>
            <a:endParaRPr lang="tr-TR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5" name="Resim 124"/>
          <p:cNvPicPr>
            <a:picLocks noChangeAspect="1"/>
          </p:cNvPicPr>
          <p:nvPr/>
        </p:nvPicPr>
        <p:blipFill rotWithShape="1">
          <a:blip r:embed="rId2"/>
          <a:srcRect l="20000" r="1538" b="5643"/>
          <a:stretch/>
        </p:blipFill>
        <p:spPr>
          <a:xfrm>
            <a:off x="1259632" y="764704"/>
            <a:ext cx="7344816" cy="647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700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636912"/>
            <a:ext cx="2641019" cy="1256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2800" b="1" i="0" kern="1200" dirty="0" smtClean="0">
                <a:solidFill>
                  <a:schemeClr val="tx2"/>
                </a:solidFill>
                <a:effectLst/>
              </a:rPr>
              <a:t>Sat</a:t>
            </a:r>
            <a:r>
              <a:rPr lang="tr-TR" sz="2800" b="1" i="0" kern="1200" dirty="0" smtClean="0">
                <a:solidFill>
                  <a:schemeClr val="tx2"/>
                </a:solidFill>
                <a:effectLst/>
              </a:rPr>
              <a:t>ı</a:t>
            </a:r>
            <a:r>
              <a:rPr lang="en-US" sz="2800" b="1" i="0" kern="1200" dirty="0" err="1" smtClean="0">
                <a:solidFill>
                  <a:schemeClr val="tx2"/>
                </a:solidFill>
                <a:effectLst/>
              </a:rPr>
              <a:t>nalma</a:t>
            </a:r>
            <a:r>
              <a:rPr lang="en-US" sz="2800" b="1" i="0" kern="1200" dirty="0" smtClean="0">
                <a:solidFill>
                  <a:schemeClr val="tx2"/>
                </a:solidFill>
                <a:effectLst/>
              </a:rPr>
              <a:t> </a:t>
            </a:r>
            <a:r>
              <a:rPr lang="tr-TR" sz="2800" b="1" dirty="0" err="1"/>
              <a:t>S</a:t>
            </a:r>
            <a:r>
              <a:rPr lang="en-US" sz="2800" b="1" i="0" kern="1200" dirty="0" err="1" smtClean="0">
                <a:solidFill>
                  <a:schemeClr val="tx2"/>
                </a:solidFill>
                <a:effectLst/>
              </a:rPr>
              <a:t>üreci</a:t>
            </a:r>
            <a:endParaRPr lang="en-US" sz="2800" b="1" i="0" kern="1200" dirty="0">
              <a:solidFill>
                <a:schemeClr val="tx2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707904" y="1268760"/>
            <a:ext cx="4799948" cy="4712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9375" marR="111760" algn="just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b="1" dirty="0" err="1">
                <a:latin typeface="+mj-lt"/>
                <a:ea typeface="+mj-ea"/>
                <a:cs typeface="+mj-cs"/>
              </a:rPr>
              <a:t>Doğrudan</a:t>
            </a:r>
            <a:r>
              <a:rPr lang="en-US" b="1" dirty="0">
                <a:latin typeface="+mj-lt"/>
                <a:ea typeface="+mj-ea"/>
                <a:cs typeface="+mj-cs"/>
              </a:rPr>
              <a:t> Temin İle </a:t>
            </a:r>
            <a:r>
              <a:rPr lang="en-US" b="1" dirty="0" err="1">
                <a:latin typeface="+mj-lt"/>
                <a:ea typeface="+mj-ea"/>
                <a:cs typeface="+mj-cs"/>
              </a:rPr>
              <a:t>Alım</a:t>
            </a:r>
            <a:r>
              <a:rPr lang="en-US" b="1" dirty="0">
                <a:latin typeface="+mj-lt"/>
                <a:ea typeface="+mj-ea"/>
                <a:cs typeface="+mj-cs"/>
              </a:rPr>
              <a:t> </a:t>
            </a:r>
            <a:r>
              <a:rPr lang="en-US" b="1" dirty="0" err="1">
                <a:latin typeface="+mj-lt"/>
                <a:ea typeface="+mj-ea"/>
                <a:cs typeface="+mj-cs"/>
              </a:rPr>
              <a:t>Yapılacaksa</a:t>
            </a:r>
            <a:r>
              <a:rPr lang="en-US" dirty="0">
                <a:latin typeface="+mj-lt"/>
                <a:ea typeface="+mj-ea"/>
                <a:cs typeface="+mj-cs"/>
              </a:rPr>
              <a:t>:  </a:t>
            </a:r>
            <a:r>
              <a:rPr lang="en-US" dirty="0" err="1">
                <a:latin typeface="+mj-lt"/>
                <a:ea typeface="+mj-ea"/>
                <a:cs typeface="+mj-cs"/>
              </a:rPr>
              <a:t>Alım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yapıldığında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onay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verilip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malzemeler</a:t>
            </a:r>
            <a:r>
              <a:rPr lang="en-US" dirty="0">
                <a:latin typeface="+mj-lt"/>
                <a:ea typeface="+mj-ea"/>
                <a:cs typeface="+mj-cs"/>
              </a:rPr>
              <a:t>/</a:t>
            </a:r>
            <a:r>
              <a:rPr lang="en-US" dirty="0" err="1">
                <a:latin typeface="+mj-lt"/>
                <a:ea typeface="+mj-ea"/>
                <a:cs typeface="+mj-cs"/>
              </a:rPr>
              <a:t>hizmet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alınıp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fatura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kestirildikten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sonra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ilgili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firmanın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hesabına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birimimiz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tarafından</a:t>
            </a:r>
            <a:r>
              <a:rPr lang="en-US" dirty="0">
                <a:latin typeface="+mj-lt"/>
                <a:ea typeface="+mj-ea"/>
                <a:cs typeface="+mj-cs"/>
              </a:rPr>
              <a:t> MYS </a:t>
            </a:r>
            <a:r>
              <a:rPr lang="en-US" dirty="0" err="1">
                <a:latin typeface="+mj-lt"/>
                <a:ea typeface="+mj-ea"/>
                <a:cs typeface="+mj-cs"/>
              </a:rPr>
              <a:t>üzerinden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aktarım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yapılmaktadır</a:t>
            </a:r>
            <a:r>
              <a:rPr lang="en-US" dirty="0">
                <a:latin typeface="+mj-lt"/>
                <a:ea typeface="+mj-ea"/>
                <a:cs typeface="+mj-cs"/>
              </a:rPr>
              <a:t>.</a:t>
            </a:r>
          </a:p>
          <a:p>
            <a:pPr marL="79375" marR="111760" algn="just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tr-TR" dirty="0" smtClean="0">
              <a:latin typeface="+mj-lt"/>
              <a:ea typeface="+mj-ea"/>
              <a:cs typeface="+mj-cs"/>
            </a:endParaRPr>
          </a:p>
          <a:p>
            <a:pPr marL="79375" marR="111760" algn="just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79375" marR="111760" algn="just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b="1" dirty="0" err="1">
                <a:latin typeface="+mj-lt"/>
                <a:ea typeface="+mj-ea"/>
                <a:cs typeface="+mj-cs"/>
              </a:rPr>
              <a:t>Avans</a:t>
            </a:r>
            <a:r>
              <a:rPr lang="en-US" b="1" dirty="0">
                <a:latin typeface="+mj-lt"/>
                <a:ea typeface="+mj-ea"/>
                <a:cs typeface="+mj-cs"/>
              </a:rPr>
              <a:t> İle </a:t>
            </a:r>
            <a:r>
              <a:rPr lang="en-US" b="1" dirty="0" err="1">
                <a:latin typeface="+mj-lt"/>
                <a:ea typeface="+mj-ea"/>
                <a:cs typeface="+mj-cs"/>
              </a:rPr>
              <a:t>Alım</a:t>
            </a:r>
            <a:r>
              <a:rPr lang="en-US" b="1" dirty="0">
                <a:latin typeface="+mj-lt"/>
                <a:ea typeface="+mj-ea"/>
                <a:cs typeface="+mj-cs"/>
              </a:rPr>
              <a:t> </a:t>
            </a:r>
            <a:r>
              <a:rPr lang="en-US" b="1" dirty="0" err="1">
                <a:latin typeface="+mj-lt"/>
                <a:ea typeface="+mj-ea"/>
                <a:cs typeface="+mj-cs"/>
              </a:rPr>
              <a:t>Yapılacaksa</a:t>
            </a:r>
            <a:r>
              <a:rPr lang="en-US" dirty="0">
                <a:latin typeface="+mj-lt"/>
                <a:ea typeface="+mj-ea"/>
                <a:cs typeface="+mj-cs"/>
              </a:rPr>
              <a:t>: </a:t>
            </a:r>
            <a:r>
              <a:rPr lang="en-US" dirty="0" err="1">
                <a:latin typeface="+mj-lt"/>
                <a:ea typeface="+mj-ea"/>
                <a:cs typeface="+mj-cs"/>
              </a:rPr>
              <a:t>Gerekli</a:t>
            </a:r>
            <a:r>
              <a:rPr lang="en-US" dirty="0">
                <a:latin typeface="+mj-lt"/>
                <a:ea typeface="+mj-ea"/>
                <a:cs typeface="+mj-cs"/>
              </a:rPr>
              <a:t>  </a:t>
            </a:r>
            <a:r>
              <a:rPr lang="en-US" dirty="0" err="1">
                <a:latin typeface="+mj-lt"/>
                <a:ea typeface="+mj-ea"/>
                <a:cs typeface="+mj-cs"/>
              </a:rPr>
              <a:t>meblağ</a:t>
            </a:r>
            <a:r>
              <a:rPr lang="en-US" dirty="0">
                <a:latin typeface="+mj-lt"/>
                <a:ea typeface="+mj-ea"/>
                <a:cs typeface="+mj-cs"/>
              </a:rPr>
              <a:t> MYS </a:t>
            </a:r>
            <a:r>
              <a:rPr lang="en-US" dirty="0" err="1">
                <a:latin typeface="+mj-lt"/>
                <a:ea typeface="+mj-ea"/>
                <a:cs typeface="+mj-cs"/>
              </a:rPr>
              <a:t>üzerinden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birimimiz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tarafından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sizin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hesabınıza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yatmakta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ve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gerekli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alım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işlemlerini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gerçekleştirmeniz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için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2 ay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süreniz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bulunmaktadır</a:t>
            </a:r>
            <a:r>
              <a:rPr lang="en-US" dirty="0">
                <a:latin typeface="+mj-lt"/>
                <a:ea typeface="+mj-ea"/>
                <a:cs typeface="+mj-cs"/>
              </a:rPr>
              <a:t>. </a:t>
            </a:r>
          </a:p>
          <a:p>
            <a:pPr marL="79375" marR="11176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effectLst/>
              <a:latin typeface="+mj-lt"/>
              <a:ea typeface="+mj-ea"/>
              <a:cs typeface="+mj-cs"/>
            </a:endParaRPr>
          </a:p>
          <a:p>
            <a:pPr marL="365125" marR="11176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2738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4646" y="804672"/>
            <a:ext cx="2641019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2800" b="1" i="0" kern="1200" dirty="0" smtClean="0">
                <a:solidFill>
                  <a:schemeClr val="tx2"/>
                </a:solidFill>
                <a:effectLst/>
              </a:rPr>
              <a:t>Sat</a:t>
            </a:r>
            <a:r>
              <a:rPr lang="tr-TR" sz="2800" b="1" dirty="0"/>
              <a:t>ı</a:t>
            </a:r>
            <a:r>
              <a:rPr lang="en-US" sz="2800" b="1" i="0" kern="1200" dirty="0" err="1" smtClean="0">
                <a:solidFill>
                  <a:schemeClr val="tx2"/>
                </a:solidFill>
                <a:effectLst/>
              </a:rPr>
              <a:t>nalma</a:t>
            </a:r>
            <a:r>
              <a:rPr lang="en-US" sz="2800" b="1" i="0" kern="1200" dirty="0" smtClean="0">
                <a:solidFill>
                  <a:schemeClr val="tx2"/>
                </a:solidFill>
                <a:effectLst/>
              </a:rPr>
              <a:t> </a:t>
            </a:r>
            <a:r>
              <a:rPr lang="tr-TR" sz="2800" b="1" dirty="0" err="1"/>
              <a:t>S</a:t>
            </a:r>
            <a:r>
              <a:rPr lang="en-US" sz="2800" b="1" i="0" kern="1200" dirty="0" err="1" smtClean="0">
                <a:solidFill>
                  <a:schemeClr val="tx2"/>
                </a:solidFill>
                <a:effectLst/>
              </a:rPr>
              <a:t>üreci</a:t>
            </a:r>
            <a:endParaRPr lang="en-US" sz="2800" b="1" i="0" kern="1200" dirty="0">
              <a:solidFill>
                <a:schemeClr val="tx2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203848" y="804671"/>
            <a:ext cx="5327995" cy="524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65125" marR="111760" indent="-285750" algn="just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 err="1">
                <a:latin typeface="+mj-lt"/>
                <a:ea typeface="+mj-ea"/>
                <a:cs typeface="+mj-cs"/>
              </a:rPr>
              <a:t>Proje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sözleşmesi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imzalandıktan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sonra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gerçekleştirme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görevlisi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ve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alım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süreçlerinde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yer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alacak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komisyon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üye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görevlendirmesi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yapılır</a:t>
            </a:r>
            <a:r>
              <a:rPr lang="en-US" dirty="0">
                <a:latin typeface="+mj-lt"/>
                <a:ea typeface="+mj-ea"/>
                <a:cs typeface="+mj-cs"/>
              </a:rPr>
              <a:t>. (</a:t>
            </a:r>
            <a:r>
              <a:rPr lang="en-US" dirty="0" err="1">
                <a:latin typeface="+mj-lt"/>
                <a:ea typeface="+mj-ea"/>
                <a:cs typeface="+mj-cs"/>
                <a:hlinkClick r:id="rId2"/>
              </a:rPr>
              <a:t>Komisyon</a:t>
            </a:r>
            <a:r>
              <a:rPr lang="en-US" dirty="0">
                <a:latin typeface="+mj-lt"/>
                <a:ea typeface="+mj-ea"/>
                <a:cs typeface="+mj-cs"/>
                <a:hlinkClick r:id="rId2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  <a:hlinkClick r:id="rId2"/>
              </a:rPr>
              <a:t>Görevlendirme</a:t>
            </a:r>
            <a:r>
              <a:rPr lang="en-US" dirty="0">
                <a:latin typeface="+mj-lt"/>
                <a:ea typeface="+mj-ea"/>
                <a:cs typeface="+mj-cs"/>
                <a:hlinkClick r:id="rId2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  <a:hlinkClick r:id="rId2"/>
              </a:rPr>
              <a:t>Formu</a:t>
            </a:r>
            <a:r>
              <a:rPr lang="en-US" dirty="0">
                <a:latin typeface="+mj-lt"/>
                <a:ea typeface="+mj-ea"/>
                <a:cs typeface="+mj-cs"/>
              </a:rPr>
              <a:t>)</a:t>
            </a:r>
          </a:p>
          <a:p>
            <a:pPr marL="79375" marR="111760" algn="just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365125" marR="111760" indent="-285750" algn="just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MYS </a:t>
            </a:r>
            <a:r>
              <a:rPr lang="en-US" dirty="0" err="1">
                <a:latin typeface="+mj-lt"/>
                <a:ea typeface="+mj-ea"/>
                <a:cs typeface="+mj-cs"/>
              </a:rPr>
              <a:t>Süreci</a:t>
            </a:r>
            <a:r>
              <a:rPr lang="en-US" dirty="0">
                <a:latin typeface="+mj-lt"/>
                <a:ea typeface="+mj-ea"/>
                <a:cs typeface="+mj-cs"/>
              </a:rPr>
              <a:t>: </a:t>
            </a:r>
            <a:r>
              <a:rPr lang="en-US" dirty="0" err="1">
                <a:latin typeface="+mj-lt"/>
                <a:ea typeface="+mj-ea"/>
                <a:cs typeface="+mj-cs"/>
              </a:rPr>
              <a:t>Proje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yürütücüsünün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gerçekleştirme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görevlisi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olarak</a:t>
            </a:r>
            <a:r>
              <a:rPr lang="en-US" dirty="0">
                <a:latin typeface="+mj-lt"/>
                <a:ea typeface="+mj-ea"/>
                <a:cs typeface="+mj-cs"/>
              </a:rPr>
              <a:t> satın alma </a:t>
            </a:r>
            <a:r>
              <a:rPr lang="en-US" dirty="0" err="1">
                <a:latin typeface="+mj-lt"/>
                <a:ea typeface="+mj-ea"/>
                <a:cs typeface="+mj-cs"/>
              </a:rPr>
              <a:t>işlemlerini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gerçekleştirilebilmesi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için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MYS’ye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tanımlanması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gerekmektedir</a:t>
            </a:r>
            <a:r>
              <a:rPr lang="en-US" dirty="0">
                <a:latin typeface="+mj-lt"/>
                <a:ea typeface="+mj-ea"/>
                <a:cs typeface="+mj-cs"/>
              </a:rPr>
              <a:t>. </a:t>
            </a:r>
            <a:r>
              <a:rPr lang="en-US" dirty="0" err="1">
                <a:latin typeface="+mj-lt"/>
                <a:ea typeface="+mj-ea"/>
                <a:cs typeface="+mj-cs"/>
              </a:rPr>
              <a:t>MYS’ye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tanımlama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yapıldığında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şifre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belirlenmesi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için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MYS’den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aktivasyon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linki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gelecektir</a:t>
            </a:r>
            <a:r>
              <a:rPr lang="en-US" dirty="0">
                <a:latin typeface="+mj-lt"/>
                <a:ea typeface="+mj-ea"/>
                <a:cs typeface="+mj-cs"/>
              </a:rPr>
              <a:t>. </a:t>
            </a:r>
            <a:r>
              <a:rPr lang="en-US" dirty="0" err="1">
                <a:latin typeface="+mj-lt"/>
                <a:ea typeface="+mj-ea"/>
                <a:cs typeface="+mj-cs"/>
              </a:rPr>
              <a:t>Aktivasyon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linki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geldikten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sonra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24 </a:t>
            </a:r>
            <a:r>
              <a:rPr lang="en-US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saat</a:t>
            </a:r>
            <a:r>
              <a:rPr lang="en-US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içerisinde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aktif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etmeniz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ve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şifre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belirlemeniz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gerekmektedir</a:t>
            </a:r>
            <a:r>
              <a:rPr lang="en-US" dirty="0">
                <a:latin typeface="+mj-lt"/>
                <a:ea typeface="+mj-ea"/>
                <a:cs typeface="+mj-cs"/>
              </a:rPr>
              <a:t>. </a:t>
            </a:r>
          </a:p>
          <a:p>
            <a:pPr marL="79375" marR="11176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effectLst/>
              <a:latin typeface="+mj-lt"/>
              <a:ea typeface="+mj-ea"/>
              <a:cs typeface="+mj-cs"/>
            </a:endParaRPr>
          </a:p>
          <a:p>
            <a:pPr marL="365125" marR="11176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7525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1550" y="332657"/>
            <a:ext cx="8424936" cy="59667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BAP </a:t>
            </a:r>
            <a:r>
              <a:rPr lang="tr-TR" sz="2800" b="1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Avans Açma</a:t>
            </a:r>
            <a:endParaRPr lang="tr-TR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027" y="1124744"/>
            <a:ext cx="5403946" cy="607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102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"/>
            <a:ext cx="8424936" cy="7647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BAP </a:t>
            </a:r>
            <a:r>
              <a:rPr lang="tr-TR" sz="2800" b="1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Avans Kapatma</a:t>
            </a:r>
            <a:endParaRPr lang="tr-TR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099939"/>
            <a:ext cx="5696736" cy="575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528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4646" y="804672"/>
            <a:ext cx="2641019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2800" b="1" i="0" kern="1200" dirty="0" smtClean="0">
                <a:solidFill>
                  <a:schemeClr val="tx2"/>
                </a:solidFill>
                <a:effectLst/>
              </a:rPr>
              <a:t>Sat</a:t>
            </a:r>
            <a:r>
              <a:rPr lang="tr-TR" sz="2800" b="1" i="0" kern="1200" dirty="0" smtClean="0">
                <a:solidFill>
                  <a:schemeClr val="tx2"/>
                </a:solidFill>
                <a:effectLst/>
              </a:rPr>
              <a:t>ı</a:t>
            </a:r>
            <a:r>
              <a:rPr lang="en-US" sz="2800" b="1" i="0" kern="1200" dirty="0" err="1" smtClean="0">
                <a:solidFill>
                  <a:schemeClr val="tx2"/>
                </a:solidFill>
                <a:effectLst/>
              </a:rPr>
              <a:t>nalma</a:t>
            </a:r>
            <a:r>
              <a:rPr lang="en-US" sz="2800" b="1" i="0" kern="1200" dirty="0" smtClean="0">
                <a:solidFill>
                  <a:schemeClr val="tx2"/>
                </a:solidFill>
                <a:effectLst/>
              </a:rPr>
              <a:t> </a:t>
            </a:r>
            <a:r>
              <a:rPr lang="tr-TR" sz="2800" b="1" dirty="0" err="1"/>
              <a:t>S</a:t>
            </a:r>
            <a:r>
              <a:rPr lang="en-US" sz="2800" b="1" i="0" kern="1200" dirty="0" err="1" smtClean="0">
                <a:solidFill>
                  <a:schemeClr val="tx2"/>
                </a:solidFill>
                <a:effectLst/>
              </a:rPr>
              <a:t>üreci</a:t>
            </a:r>
            <a:endParaRPr lang="en-US" sz="2800" b="1" i="0" kern="1200" dirty="0">
              <a:solidFill>
                <a:schemeClr val="tx2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1840" y="804671"/>
            <a:ext cx="5400003" cy="524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9375" marR="11176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>
                <a:latin typeface="+mj-lt"/>
                <a:ea typeface="+mj-ea"/>
                <a:cs typeface="+mj-cs"/>
              </a:rPr>
              <a:t>UBYS--BAP </a:t>
            </a:r>
            <a:r>
              <a:rPr lang="en-US" dirty="0" err="1">
                <a:latin typeface="+mj-lt"/>
                <a:ea typeface="+mj-ea"/>
                <a:cs typeface="+mj-cs"/>
              </a:rPr>
              <a:t>Projelerim</a:t>
            </a:r>
            <a:r>
              <a:rPr lang="en-US" dirty="0">
                <a:latin typeface="+mj-lt"/>
                <a:ea typeface="+mj-ea"/>
                <a:cs typeface="+mj-cs"/>
              </a:rPr>
              <a:t>--</a:t>
            </a:r>
            <a:r>
              <a:rPr lang="en-US" dirty="0" err="1">
                <a:latin typeface="+mj-lt"/>
                <a:ea typeface="+mj-ea"/>
                <a:cs typeface="+mj-cs"/>
              </a:rPr>
              <a:t>Talepler</a:t>
            </a:r>
            <a:r>
              <a:rPr lang="en-US" dirty="0">
                <a:latin typeface="+mj-lt"/>
                <a:ea typeface="+mj-ea"/>
                <a:cs typeface="+mj-cs"/>
              </a:rPr>
              <a:t>--Satın </a:t>
            </a:r>
            <a:r>
              <a:rPr lang="tr-TR" dirty="0" smtClean="0">
                <a:latin typeface="+mj-lt"/>
                <a:ea typeface="+mj-ea"/>
                <a:cs typeface="+mj-cs"/>
              </a:rPr>
              <a:t>     </a:t>
            </a:r>
            <a:r>
              <a:rPr lang="en-US" dirty="0" smtClean="0">
                <a:latin typeface="+mj-lt"/>
                <a:ea typeface="+mj-ea"/>
                <a:cs typeface="+mj-cs"/>
              </a:rPr>
              <a:t>Alma </a:t>
            </a:r>
            <a:r>
              <a:rPr lang="en-US" dirty="0" err="1">
                <a:latin typeface="+mj-lt"/>
                <a:ea typeface="+mj-ea"/>
                <a:cs typeface="+mj-cs"/>
              </a:rPr>
              <a:t>Talepleri</a:t>
            </a:r>
            <a:r>
              <a:rPr lang="en-US" dirty="0">
                <a:latin typeface="+mj-lt"/>
                <a:ea typeface="+mj-ea"/>
                <a:cs typeface="+mj-cs"/>
              </a:rPr>
              <a:t>--</a:t>
            </a:r>
            <a:r>
              <a:rPr lang="en-US" dirty="0" err="1">
                <a:latin typeface="+mj-lt"/>
                <a:ea typeface="+mj-ea"/>
                <a:cs typeface="+mj-cs"/>
              </a:rPr>
              <a:t>Proje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Seçiniz</a:t>
            </a:r>
            <a:r>
              <a:rPr lang="en-US" dirty="0">
                <a:latin typeface="+mj-lt"/>
                <a:ea typeface="+mj-ea"/>
                <a:cs typeface="+mj-cs"/>
              </a:rPr>
              <a:t>--</a:t>
            </a:r>
          </a:p>
          <a:p>
            <a:pPr marL="365125" marR="111760" indent="-285750" algn="just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 err="1">
                <a:latin typeface="+mj-lt"/>
                <a:ea typeface="+mj-ea"/>
                <a:cs typeface="+mj-cs"/>
              </a:rPr>
              <a:t>Proje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önerisinde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sunduğunuz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malzemeleri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almak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için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UBYS BAP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modülünden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talep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oluşturmanız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gerekmektedir</a:t>
            </a:r>
            <a:r>
              <a:rPr lang="en-US" dirty="0">
                <a:latin typeface="+mj-lt"/>
                <a:ea typeface="+mj-ea"/>
                <a:cs typeface="+mj-cs"/>
              </a:rPr>
              <a:t>.</a:t>
            </a:r>
          </a:p>
          <a:p>
            <a:pPr marL="365125" marR="111760" indent="-285750" algn="just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Satın </a:t>
            </a:r>
            <a:r>
              <a:rPr lang="en-US" dirty="0" err="1">
                <a:latin typeface="+mj-lt"/>
                <a:ea typeface="+mj-ea"/>
                <a:cs typeface="+mj-cs"/>
              </a:rPr>
              <a:t>almak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istenilen</a:t>
            </a:r>
            <a:r>
              <a:rPr lang="en-US" dirty="0">
                <a:latin typeface="+mj-lt"/>
                <a:ea typeface="+mj-ea"/>
                <a:cs typeface="+mj-cs"/>
              </a:rPr>
              <a:t> mal/</a:t>
            </a:r>
            <a:r>
              <a:rPr lang="en-US" dirty="0" err="1">
                <a:latin typeface="+mj-lt"/>
                <a:ea typeface="+mj-ea"/>
                <a:cs typeface="+mj-cs"/>
              </a:rPr>
              <a:t>hizmet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seçilerek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kaydettikten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sonra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almak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istediğiniz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malzemeler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taslak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olarak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kaydedilmektedir</a:t>
            </a:r>
            <a:r>
              <a:rPr lang="en-US" dirty="0">
                <a:latin typeface="+mj-lt"/>
                <a:ea typeface="+mj-ea"/>
                <a:cs typeface="+mj-cs"/>
              </a:rPr>
              <a:t>. </a:t>
            </a:r>
          </a:p>
          <a:p>
            <a:pPr marL="365125" marR="111760" indent="-285750" algn="just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 err="1">
                <a:latin typeface="+mj-lt"/>
                <a:ea typeface="+mj-ea"/>
                <a:cs typeface="+mj-cs"/>
              </a:rPr>
              <a:t>Sayfanın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en</a:t>
            </a:r>
            <a:r>
              <a:rPr lang="en-US" dirty="0">
                <a:latin typeface="+mj-lt"/>
                <a:ea typeface="+mj-ea"/>
                <a:cs typeface="+mj-cs"/>
              </a:rPr>
              <a:t> alt </a:t>
            </a:r>
            <a:r>
              <a:rPr lang="en-US" dirty="0" err="1">
                <a:latin typeface="+mj-lt"/>
                <a:ea typeface="+mj-ea"/>
                <a:cs typeface="+mj-cs"/>
              </a:rPr>
              <a:t>kısmında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taslak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olarak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kaydedilen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talebinizi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düzenle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dedikten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sonra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inceleyip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herhangi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bir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düzeltme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yapmayacaksanız</a:t>
            </a:r>
            <a:r>
              <a:rPr lang="en-US" dirty="0">
                <a:latin typeface="+mj-lt"/>
                <a:ea typeface="+mj-ea"/>
                <a:cs typeface="+mj-cs"/>
              </a:rPr>
              <a:t> sol </a:t>
            </a:r>
            <a:r>
              <a:rPr lang="en-US" dirty="0" err="1">
                <a:latin typeface="+mj-lt"/>
                <a:ea typeface="+mj-ea"/>
                <a:cs typeface="+mj-cs"/>
              </a:rPr>
              <a:t>üst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köşeden</a:t>
            </a:r>
            <a:r>
              <a:rPr lang="en-US" dirty="0">
                <a:latin typeface="+mj-lt"/>
                <a:ea typeface="+mj-ea"/>
                <a:cs typeface="+mj-cs"/>
              </a:rPr>
              <a:t> BAP </a:t>
            </a:r>
            <a:r>
              <a:rPr lang="en-US" dirty="0" err="1">
                <a:latin typeface="+mj-lt"/>
                <a:ea typeface="+mj-ea"/>
                <a:cs typeface="+mj-cs"/>
              </a:rPr>
              <a:t>Ofise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gönder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yapıp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formun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çıktısını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alınız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ve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imzalayınız</a:t>
            </a:r>
            <a:r>
              <a:rPr lang="en-US" dirty="0" smtClean="0">
                <a:latin typeface="+mj-lt"/>
                <a:ea typeface="+mj-ea"/>
                <a:cs typeface="+mj-cs"/>
              </a:rPr>
              <a:t>.</a:t>
            </a:r>
            <a:endParaRPr lang="en-US" dirty="0">
              <a:effectLst/>
              <a:latin typeface="+mj-lt"/>
              <a:ea typeface="+mj-ea"/>
              <a:cs typeface="+mj-cs"/>
            </a:endParaRPr>
          </a:p>
          <a:p>
            <a:pPr marL="365125" marR="11176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508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4646" y="804672"/>
            <a:ext cx="2641019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2800" b="1" i="0" kern="1200" dirty="0" smtClean="0">
                <a:solidFill>
                  <a:schemeClr val="tx2"/>
                </a:solidFill>
                <a:effectLst/>
              </a:rPr>
              <a:t>Sat</a:t>
            </a:r>
            <a:r>
              <a:rPr lang="tr-TR" sz="2800" b="1" i="0" kern="1200" dirty="0" smtClean="0">
                <a:solidFill>
                  <a:schemeClr val="tx2"/>
                </a:solidFill>
                <a:effectLst/>
              </a:rPr>
              <a:t>ı</a:t>
            </a:r>
            <a:r>
              <a:rPr lang="en-US" sz="2800" b="1" i="0" kern="1200" dirty="0" err="1" smtClean="0">
                <a:solidFill>
                  <a:schemeClr val="tx2"/>
                </a:solidFill>
                <a:effectLst/>
              </a:rPr>
              <a:t>nalma</a:t>
            </a:r>
            <a:r>
              <a:rPr lang="en-US" sz="2800" b="1" i="0" kern="1200" dirty="0" smtClean="0">
                <a:solidFill>
                  <a:schemeClr val="tx2"/>
                </a:solidFill>
                <a:effectLst/>
              </a:rPr>
              <a:t> </a:t>
            </a:r>
            <a:r>
              <a:rPr lang="tr-TR" sz="2800" b="1" dirty="0" err="1"/>
              <a:t>S</a:t>
            </a:r>
            <a:r>
              <a:rPr lang="en-US" sz="2800" b="1" i="0" kern="1200" dirty="0" err="1" smtClean="0">
                <a:solidFill>
                  <a:schemeClr val="tx2"/>
                </a:solidFill>
                <a:effectLst/>
              </a:rPr>
              <a:t>üreci</a:t>
            </a:r>
            <a:endParaRPr lang="en-US" sz="2800" b="1" i="0" kern="1200" dirty="0">
              <a:solidFill>
                <a:schemeClr val="tx2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347864" y="1036716"/>
            <a:ext cx="5159988" cy="4784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79375" marR="11176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79375" marR="11176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tr-TR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 smtClean="0">
                <a:latin typeface="+mj-lt"/>
                <a:ea typeface="+mj-ea"/>
                <a:cs typeface="+mj-cs"/>
              </a:rPr>
              <a:t>Satınalma</a:t>
            </a:r>
            <a:r>
              <a:rPr lang="en-US" dirty="0" smtClean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talebi</a:t>
            </a:r>
            <a:r>
              <a:rPr lang="en-US" dirty="0">
                <a:latin typeface="+mj-lt"/>
                <a:ea typeface="+mj-ea"/>
                <a:cs typeface="+mj-cs"/>
              </a:rPr>
              <a:t> BAP </a:t>
            </a:r>
            <a:r>
              <a:rPr lang="en-US" dirty="0" err="1">
                <a:latin typeface="+mj-lt"/>
                <a:ea typeface="+mj-ea"/>
                <a:cs typeface="+mj-cs"/>
              </a:rPr>
              <a:t>Koordinasyon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Birimine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ulaştıktan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sonra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proje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bütçeniz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kontrol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edilerek</a:t>
            </a:r>
            <a:r>
              <a:rPr lang="en-US" dirty="0">
                <a:latin typeface="+mj-lt"/>
                <a:ea typeface="+mj-ea"/>
                <a:cs typeface="+mj-cs"/>
              </a:rPr>
              <a:t>,  mail </a:t>
            </a:r>
            <a:r>
              <a:rPr lang="en-US" dirty="0" err="1">
                <a:latin typeface="+mj-lt"/>
                <a:ea typeface="+mj-ea"/>
                <a:cs typeface="+mj-cs"/>
              </a:rPr>
              <a:t>ile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sonraki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aşama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hakkında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bilgi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verilecektir</a:t>
            </a:r>
            <a:r>
              <a:rPr lang="en-US" dirty="0">
                <a:latin typeface="+mj-lt"/>
                <a:ea typeface="+mj-ea"/>
                <a:cs typeface="+mj-cs"/>
              </a:rPr>
              <a:t>.</a:t>
            </a:r>
          </a:p>
          <a:p>
            <a:pPr marL="79375" marR="11176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79375" marR="11176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b="1" u="sng" dirty="0" smtClean="0">
                <a:latin typeface="+mj-lt"/>
                <a:ea typeface="+mj-ea"/>
                <a:cs typeface="+mj-cs"/>
              </a:rPr>
              <a:t>Mail </a:t>
            </a:r>
            <a:r>
              <a:rPr lang="en-US" b="1" u="sng" dirty="0" err="1">
                <a:latin typeface="+mj-lt"/>
                <a:ea typeface="+mj-ea"/>
                <a:cs typeface="+mj-cs"/>
              </a:rPr>
              <a:t>İçeriği</a:t>
            </a:r>
            <a:r>
              <a:rPr lang="en-US" b="1" u="sng" dirty="0">
                <a:latin typeface="+mj-lt"/>
                <a:ea typeface="+mj-ea"/>
                <a:cs typeface="+mj-cs"/>
              </a:rPr>
              <a:t>:</a:t>
            </a:r>
            <a:r>
              <a:rPr lang="en-US" b="1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Fiyat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araştırmasına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başlayabilirsiniz</a:t>
            </a:r>
            <a:r>
              <a:rPr lang="en-US" dirty="0">
                <a:latin typeface="+mj-lt"/>
                <a:ea typeface="+mj-ea"/>
                <a:cs typeface="+mj-cs"/>
              </a:rPr>
              <a:t>. </a:t>
            </a:r>
            <a:r>
              <a:rPr lang="en-US" dirty="0" err="1">
                <a:latin typeface="+mj-lt"/>
                <a:ea typeface="+mj-ea"/>
                <a:cs typeface="+mj-cs"/>
              </a:rPr>
              <a:t>Proformalar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elinize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ulaştıktan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sonra</a:t>
            </a:r>
            <a:r>
              <a:rPr lang="en-US" dirty="0">
                <a:latin typeface="+mj-lt"/>
                <a:ea typeface="+mj-ea"/>
                <a:cs typeface="+mj-cs"/>
              </a:rPr>
              <a:t> BAP </a:t>
            </a:r>
            <a:r>
              <a:rPr lang="en-US" dirty="0" err="1">
                <a:latin typeface="+mj-lt"/>
                <a:ea typeface="+mj-ea"/>
                <a:cs typeface="+mj-cs"/>
              </a:rPr>
              <a:t>Koordinasyon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Birimi</a:t>
            </a:r>
            <a:r>
              <a:rPr lang="en-US" dirty="0">
                <a:latin typeface="+mj-lt"/>
                <a:ea typeface="+mj-ea"/>
                <a:cs typeface="+mj-cs"/>
              </a:rPr>
              <a:t> web </a:t>
            </a:r>
            <a:r>
              <a:rPr lang="en-US" dirty="0" err="1">
                <a:latin typeface="+mj-lt"/>
                <a:ea typeface="+mj-ea"/>
                <a:cs typeface="+mj-cs"/>
              </a:rPr>
              <a:t>sayfasının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Formlar</a:t>
            </a:r>
            <a:r>
              <a:rPr lang="en-US" dirty="0">
                <a:latin typeface="+mj-lt"/>
                <a:ea typeface="+mj-ea"/>
                <a:cs typeface="+mj-cs"/>
              </a:rPr>
              <a:t>/</a:t>
            </a:r>
            <a:r>
              <a:rPr lang="en-US" dirty="0" err="1">
                <a:latin typeface="+mj-lt"/>
                <a:ea typeface="+mj-ea"/>
                <a:cs typeface="+mj-cs"/>
              </a:rPr>
              <a:t>Belgeler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kısmında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yer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alan</a:t>
            </a:r>
            <a:r>
              <a:rPr lang="en-US" dirty="0">
                <a:latin typeface="+mj-lt"/>
                <a:ea typeface="+mj-ea"/>
                <a:cs typeface="+mj-cs"/>
              </a:rPr>
              <a:t> </a:t>
            </a:r>
            <a:r>
              <a:rPr lang="en-US" dirty="0" err="1">
                <a:latin typeface="+mj-lt"/>
                <a:ea typeface="+mj-ea"/>
                <a:cs typeface="+mj-cs"/>
                <a:hlinkClick r:id="rId2"/>
              </a:rPr>
              <a:t>Piyasa</a:t>
            </a:r>
            <a:r>
              <a:rPr lang="en-US" dirty="0">
                <a:latin typeface="+mj-lt"/>
                <a:ea typeface="+mj-ea"/>
                <a:cs typeface="+mj-cs"/>
                <a:hlinkClick r:id="rId2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  <a:hlinkClick r:id="rId2"/>
              </a:rPr>
              <a:t>Fiyat</a:t>
            </a:r>
            <a:r>
              <a:rPr lang="en-US" dirty="0">
                <a:latin typeface="+mj-lt"/>
                <a:ea typeface="+mj-ea"/>
                <a:cs typeface="+mj-cs"/>
                <a:hlinkClick r:id="rId2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  <a:hlinkClick r:id="rId2"/>
              </a:rPr>
              <a:t>Araştırma</a:t>
            </a:r>
            <a:r>
              <a:rPr lang="en-US" dirty="0">
                <a:latin typeface="+mj-lt"/>
                <a:ea typeface="+mj-ea"/>
                <a:cs typeface="+mj-cs"/>
                <a:hlinkClick r:id="rId2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  <a:hlinkClick r:id="rId2"/>
              </a:rPr>
              <a:t>Tutanağı</a:t>
            </a:r>
            <a:r>
              <a:rPr lang="en-US" dirty="0">
                <a:latin typeface="+mj-lt"/>
                <a:ea typeface="+mj-ea"/>
                <a:cs typeface="+mj-cs"/>
              </a:rPr>
              <a:t> (KDV </a:t>
            </a:r>
            <a:r>
              <a:rPr lang="en-US" dirty="0" err="1">
                <a:latin typeface="+mj-lt"/>
                <a:ea typeface="+mj-ea"/>
                <a:cs typeface="+mj-cs"/>
              </a:rPr>
              <a:t>siz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fiyatlar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yazılacak</a:t>
            </a:r>
            <a:r>
              <a:rPr lang="en-US" dirty="0">
                <a:latin typeface="+mj-lt"/>
                <a:ea typeface="+mj-ea"/>
                <a:cs typeface="+mj-cs"/>
              </a:rPr>
              <a:t>) </a:t>
            </a:r>
            <a:r>
              <a:rPr lang="en-US" dirty="0" err="1">
                <a:latin typeface="+mj-lt"/>
                <a:ea typeface="+mj-ea"/>
                <a:cs typeface="+mj-cs"/>
              </a:rPr>
              <a:t>imzaları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tamamlatıp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teslim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eder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misiniz</a:t>
            </a:r>
            <a:r>
              <a:rPr lang="en-US" dirty="0">
                <a:latin typeface="+mj-lt"/>
                <a:ea typeface="+mj-ea"/>
                <a:cs typeface="+mj-cs"/>
              </a:rPr>
              <a:t>?  (</a:t>
            </a:r>
            <a:r>
              <a:rPr lang="en-US" dirty="0" err="1">
                <a:latin typeface="+mj-lt"/>
                <a:ea typeface="+mj-ea"/>
                <a:cs typeface="+mj-cs"/>
              </a:rPr>
              <a:t>Piyasa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fiyat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araştırma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tutanağı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proje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kapsamında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oluşturduğunuz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komisyon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üyeleri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tarafından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imzalanacaktır</a:t>
            </a:r>
            <a:r>
              <a:rPr lang="en-US" dirty="0">
                <a:latin typeface="+mj-lt"/>
                <a:ea typeface="+mj-ea"/>
                <a:cs typeface="+mj-cs"/>
              </a:rPr>
              <a:t>. </a:t>
            </a:r>
            <a:r>
              <a:rPr lang="en-US" dirty="0" err="1">
                <a:latin typeface="+mj-lt"/>
                <a:ea typeface="+mj-ea"/>
                <a:cs typeface="+mj-cs"/>
              </a:rPr>
              <a:t>Belge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birden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fazla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sayfadan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oluşuyorsa</a:t>
            </a:r>
            <a:r>
              <a:rPr lang="en-US" dirty="0">
                <a:latin typeface="+mj-lt"/>
                <a:ea typeface="+mj-ea"/>
                <a:cs typeface="+mj-cs"/>
              </a:rPr>
              <a:t> ilk </a:t>
            </a:r>
            <a:r>
              <a:rPr lang="en-US" dirty="0" err="1">
                <a:latin typeface="+mj-lt"/>
                <a:ea typeface="+mj-ea"/>
                <a:cs typeface="+mj-cs"/>
              </a:rPr>
              <a:t>sayfalar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komisyon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üyelerince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paraflı</a:t>
            </a:r>
            <a:r>
              <a:rPr lang="en-US" dirty="0">
                <a:latin typeface="+mj-lt"/>
                <a:ea typeface="+mj-ea"/>
                <a:cs typeface="+mj-cs"/>
              </a:rPr>
              <a:t> son </a:t>
            </a:r>
            <a:r>
              <a:rPr lang="en-US" dirty="0" err="1">
                <a:latin typeface="+mj-lt"/>
                <a:ea typeface="+mj-ea"/>
                <a:cs typeface="+mj-cs"/>
              </a:rPr>
              <a:t>sayfa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imzalı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olmalıdır</a:t>
            </a:r>
            <a:r>
              <a:rPr lang="en-US" dirty="0">
                <a:latin typeface="+mj-lt"/>
                <a:ea typeface="+mj-ea"/>
                <a:cs typeface="+mj-cs"/>
              </a:rPr>
              <a:t>.) </a:t>
            </a:r>
            <a:endParaRPr lang="en-US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0562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988840"/>
            <a:ext cx="2641019" cy="20482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2800" b="1" i="0" kern="1200" dirty="0" smtClean="0">
                <a:solidFill>
                  <a:schemeClr val="tx2"/>
                </a:solidFill>
                <a:effectLst/>
              </a:rPr>
              <a:t>Sat</a:t>
            </a:r>
            <a:r>
              <a:rPr lang="tr-TR" sz="2800" b="1" dirty="0"/>
              <a:t>ı</a:t>
            </a:r>
            <a:r>
              <a:rPr lang="en-US" sz="2800" b="1" i="0" kern="1200" dirty="0" err="1" smtClean="0">
                <a:solidFill>
                  <a:schemeClr val="tx2"/>
                </a:solidFill>
                <a:effectLst/>
              </a:rPr>
              <a:t>nalma</a:t>
            </a:r>
            <a:r>
              <a:rPr lang="en-US" sz="2800" b="1" i="0" kern="1200" dirty="0" smtClean="0">
                <a:solidFill>
                  <a:schemeClr val="tx2"/>
                </a:solidFill>
                <a:effectLst/>
              </a:rPr>
              <a:t> </a:t>
            </a:r>
            <a:r>
              <a:rPr lang="tr-TR" sz="2800" b="1" dirty="0" err="1"/>
              <a:t>S</a:t>
            </a:r>
            <a:r>
              <a:rPr lang="en-US" sz="2800" b="1" i="0" kern="1200" dirty="0" err="1" smtClean="0">
                <a:solidFill>
                  <a:schemeClr val="tx2"/>
                </a:solidFill>
                <a:effectLst/>
              </a:rPr>
              <a:t>üreci</a:t>
            </a:r>
            <a:endParaRPr lang="en-US" sz="2800" b="1" i="0" kern="1200" dirty="0">
              <a:solidFill>
                <a:schemeClr val="tx2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376306" y="1052736"/>
            <a:ext cx="5111971" cy="524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92075" marR="111760" indent="-127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tr-TR" sz="1500" dirty="0">
              <a:latin typeface="+mj-lt"/>
              <a:ea typeface="+mj-ea"/>
              <a:cs typeface="+mj-cs"/>
            </a:endParaRPr>
          </a:p>
          <a:p>
            <a:pPr marL="92075" marR="111760" indent="-1270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tr-TR" sz="1500" dirty="0">
              <a:latin typeface="+mj-lt"/>
              <a:ea typeface="+mj-ea"/>
              <a:cs typeface="+mj-cs"/>
            </a:endParaRPr>
          </a:p>
          <a:p>
            <a:pPr marL="92075" marR="111760" indent="-1270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Piyasa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fiyat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araştırma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tutanağı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ile</a:t>
            </a:r>
            <a:r>
              <a:rPr lang="en-US" sz="1500" dirty="0">
                <a:latin typeface="+mj-lt"/>
                <a:ea typeface="+mj-ea"/>
                <a:cs typeface="+mj-cs"/>
              </a:rPr>
              <a:t> proforma </a:t>
            </a:r>
            <a:r>
              <a:rPr lang="en-US" sz="1500" dirty="0" err="1">
                <a:latin typeface="+mj-lt"/>
                <a:ea typeface="+mj-ea"/>
                <a:cs typeface="+mj-cs"/>
              </a:rPr>
              <a:t>faturalar</a:t>
            </a:r>
            <a:r>
              <a:rPr lang="en-US" sz="1500" dirty="0">
                <a:latin typeface="+mj-lt"/>
                <a:ea typeface="+mj-ea"/>
                <a:cs typeface="+mj-cs"/>
              </a:rPr>
              <a:t> BAP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Koordinasyon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Birimine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ulaştığında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kontrol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edilerek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hata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ve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eksiklik</a:t>
            </a:r>
            <a:r>
              <a:rPr lang="en-US" sz="1500" dirty="0">
                <a:latin typeface="+mj-lt"/>
                <a:ea typeface="+mj-ea"/>
                <a:cs typeface="+mj-cs"/>
              </a:rPr>
              <a:t> yok </a:t>
            </a:r>
            <a:r>
              <a:rPr lang="en-US" sz="1500" dirty="0" err="1">
                <a:latin typeface="+mj-lt"/>
                <a:ea typeface="+mj-ea"/>
                <a:cs typeface="+mj-cs"/>
              </a:rPr>
              <a:t>ise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MYS’de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harcama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talimatı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hazırlanıp</a:t>
            </a:r>
            <a:r>
              <a:rPr lang="en-US" sz="1500" dirty="0">
                <a:latin typeface="+mj-lt"/>
                <a:ea typeface="+mj-ea"/>
                <a:cs typeface="+mj-cs"/>
              </a:rPr>
              <a:t>, </a:t>
            </a:r>
            <a:r>
              <a:rPr lang="en-US" sz="1500" dirty="0" err="1">
                <a:latin typeface="+mj-lt"/>
                <a:ea typeface="+mj-ea"/>
                <a:cs typeface="+mj-cs"/>
              </a:rPr>
              <a:t>proje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yürütücüsüne</a:t>
            </a:r>
            <a:r>
              <a:rPr lang="en-US" sz="1500" dirty="0">
                <a:latin typeface="+mj-lt"/>
                <a:ea typeface="+mj-ea"/>
                <a:cs typeface="+mj-cs"/>
              </a:rPr>
              <a:t> mail </a:t>
            </a:r>
            <a:r>
              <a:rPr lang="en-US" sz="1500" dirty="0" err="1">
                <a:latin typeface="+mj-lt"/>
                <a:ea typeface="+mj-ea"/>
                <a:cs typeface="+mj-cs"/>
              </a:rPr>
              <a:t>gönderilir</a:t>
            </a:r>
            <a:r>
              <a:rPr lang="en-US" sz="1500" dirty="0">
                <a:latin typeface="+mj-lt"/>
                <a:ea typeface="+mj-ea"/>
                <a:cs typeface="+mj-cs"/>
              </a:rPr>
              <a:t>. </a:t>
            </a:r>
          </a:p>
          <a:p>
            <a:pPr marL="79375" marR="111760" indent="1270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500" dirty="0">
              <a:latin typeface="+mj-lt"/>
              <a:ea typeface="+mj-ea"/>
              <a:cs typeface="+mj-cs"/>
            </a:endParaRPr>
          </a:p>
          <a:p>
            <a:pPr marL="79375" marR="11176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500" b="1" dirty="0">
                <a:latin typeface="+mj-lt"/>
                <a:ea typeface="+mj-ea"/>
                <a:cs typeface="+mj-cs"/>
              </a:rPr>
              <a:t>Mail </a:t>
            </a:r>
            <a:r>
              <a:rPr lang="en-US" sz="1500" b="1" dirty="0" err="1" smtClean="0">
                <a:latin typeface="+mj-lt"/>
                <a:ea typeface="+mj-ea"/>
                <a:cs typeface="+mj-cs"/>
              </a:rPr>
              <a:t>İçeriği</a:t>
            </a:r>
            <a:r>
              <a:rPr lang="en-US" sz="1500" b="1" dirty="0" smtClean="0">
                <a:latin typeface="+mj-lt"/>
                <a:ea typeface="+mj-ea"/>
                <a:cs typeface="+mj-cs"/>
              </a:rPr>
              <a:t>:</a:t>
            </a:r>
            <a:r>
              <a:rPr lang="tr-TR" sz="1500" b="1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smtClean="0">
                <a:latin typeface="+mj-lt"/>
                <a:ea typeface="+mj-ea"/>
                <a:cs typeface="+mj-cs"/>
                <a:hlinkClick r:id="rId2"/>
              </a:rPr>
              <a:t>https</a:t>
            </a:r>
            <a:r>
              <a:rPr lang="en-US" sz="1500" dirty="0">
                <a:latin typeface="+mj-lt"/>
                <a:ea typeface="+mj-ea"/>
                <a:cs typeface="+mj-cs"/>
                <a:hlinkClick r:id="rId2"/>
              </a:rPr>
              <a:t>://</a:t>
            </a:r>
            <a:r>
              <a:rPr lang="en-US" sz="1500" dirty="0" smtClean="0">
                <a:latin typeface="+mj-lt"/>
                <a:ea typeface="+mj-ea"/>
                <a:cs typeface="+mj-cs"/>
                <a:hlinkClick r:id="rId2"/>
              </a:rPr>
              <a:t>mys.muhasebat.gov.tr</a:t>
            </a:r>
            <a:r>
              <a:rPr lang="tr-TR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 smtClean="0">
                <a:latin typeface="+mj-lt"/>
                <a:ea typeface="+mj-ea"/>
                <a:cs typeface="+mj-cs"/>
              </a:rPr>
              <a:t>adresinden</a:t>
            </a:r>
            <a:r>
              <a:rPr lang="en-US" sz="1500" dirty="0">
                <a:latin typeface="+mj-lt"/>
                <a:ea typeface="+mj-ea"/>
                <a:cs typeface="+mj-cs"/>
              </a:rPr>
              <a:t> </a:t>
            </a:r>
            <a:r>
              <a:rPr lang="en-US" sz="1500" dirty="0" err="1">
                <a:latin typeface="+mj-lt"/>
                <a:ea typeface="+mj-ea"/>
                <a:cs typeface="+mj-cs"/>
              </a:rPr>
              <a:t>Bilimsel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Araştırma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Projeleri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 smtClean="0">
                <a:latin typeface="+mj-lt"/>
                <a:ea typeface="+mj-ea"/>
                <a:cs typeface="+mj-cs"/>
              </a:rPr>
              <a:t>Koordinasyon</a:t>
            </a:r>
            <a:r>
              <a:rPr lang="tr-TR" sz="15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 smtClean="0">
                <a:latin typeface="+mj-lt"/>
                <a:ea typeface="+mj-ea"/>
                <a:cs typeface="+mj-cs"/>
              </a:rPr>
              <a:t>Birimi</a:t>
            </a:r>
            <a:r>
              <a:rPr lang="en-US" sz="1500" dirty="0">
                <a:latin typeface="+mj-lt"/>
                <a:ea typeface="+mj-ea"/>
                <a:cs typeface="+mj-cs"/>
              </a:rPr>
              <a:t> (Program Kodu: 448.1) </a:t>
            </a:r>
            <a:r>
              <a:rPr lang="en-US" sz="1500" dirty="0" err="1">
                <a:latin typeface="+mj-lt"/>
                <a:ea typeface="+mj-ea"/>
                <a:cs typeface="+mj-cs"/>
              </a:rPr>
              <a:t>seçilerek</a:t>
            </a:r>
            <a:r>
              <a:rPr lang="en-US" sz="1500" dirty="0">
                <a:latin typeface="+mj-lt"/>
                <a:ea typeface="+mj-ea"/>
                <a:cs typeface="+mj-cs"/>
              </a:rPr>
              <a:t> </a:t>
            </a:r>
            <a:r>
              <a:rPr lang="en-US" sz="1500" dirty="0" err="1">
                <a:latin typeface="+mj-lt"/>
                <a:ea typeface="+mj-ea"/>
                <a:cs typeface="+mj-cs"/>
              </a:rPr>
              <a:t>harcama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yönetimi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harcamalar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kısmından</a:t>
            </a:r>
            <a:r>
              <a:rPr lang="en-US" sz="1500" dirty="0">
                <a:latin typeface="+mj-lt"/>
                <a:ea typeface="+mj-ea"/>
                <a:cs typeface="+mj-cs"/>
              </a:rPr>
              <a:t> </a:t>
            </a:r>
            <a:r>
              <a:rPr lang="en-US" sz="1500" dirty="0" err="1">
                <a:latin typeface="+mj-lt"/>
                <a:ea typeface="+mj-ea"/>
                <a:cs typeface="+mj-cs"/>
              </a:rPr>
              <a:t>harcama</a:t>
            </a:r>
            <a:r>
              <a:rPr lang="en-US" sz="1500" dirty="0">
                <a:latin typeface="+mj-lt"/>
                <a:ea typeface="+mj-ea"/>
                <a:cs typeface="+mj-cs"/>
              </a:rPr>
              <a:t> no ...... </a:t>
            </a:r>
            <a:r>
              <a:rPr lang="en-US" sz="1500" dirty="0" err="1">
                <a:latin typeface="+mj-lt"/>
                <a:ea typeface="+mj-ea"/>
                <a:cs typeface="+mj-cs"/>
              </a:rPr>
              <a:t>görüntüleyip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onaya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gönderir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 smtClean="0">
                <a:latin typeface="+mj-lt"/>
                <a:ea typeface="+mj-ea"/>
                <a:cs typeface="+mj-cs"/>
              </a:rPr>
              <a:t>misiniz</a:t>
            </a:r>
            <a:r>
              <a:rPr lang="tr-TR" sz="1500" dirty="0" smtClean="0">
                <a:latin typeface="+mj-lt"/>
                <a:ea typeface="+mj-ea"/>
                <a:cs typeface="+mj-cs"/>
              </a:rPr>
              <a:t>?</a:t>
            </a:r>
          </a:p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1500" dirty="0">
              <a:latin typeface="+mj-lt"/>
              <a:ea typeface="+mj-ea"/>
              <a:cs typeface="+mj-cs"/>
            </a:endParaRPr>
          </a:p>
          <a:p>
            <a:pPr marL="79375" marR="111760" indent="1270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b="1" dirty="0" err="1">
                <a:latin typeface="+mj-lt"/>
                <a:ea typeface="+mj-ea"/>
                <a:cs typeface="+mj-cs"/>
              </a:rPr>
              <a:t>Onaydan</a:t>
            </a:r>
            <a:r>
              <a:rPr lang="en-US" sz="1500" b="1" dirty="0">
                <a:latin typeface="+mj-lt"/>
                <a:ea typeface="+mj-ea"/>
                <a:cs typeface="+mj-cs"/>
              </a:rPr>
              <a:t> </a:t>
            </a:r>
            <a:r>
              <a:rPr lang="en-US" sz="1500" b="1" dirty="0" err="1">
                <a:latin typeface="+mj-lt"/>
                <a:ea typeface="+mj-ea"/>
                <a:cs typeface="+mj-cs"/>
              </a:rPr>
              <a:t>sonra</a:t>
            </a:r>
            <a:r>
              <a:rPr lang="en-US" sz="1500" b="1" dirty="0">
                <a:latin typeface="+mj-lt"/>
                <a:ea typeface="+mj-ea"/>
                <a:cs typeface="+mj-cs"/>
              </a:rPr>
              <a:t>;</a:t>
            </a:r>
          </a:p>
          <a:p>
            <a:pPr marL="79375" marR="11176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500" b="1" dirty="0">
                <a:latin typeface="+mj-lt"/>
                <a:ea typeface="+mj-ea"/>
                <a:cs typeface="+mj-cs"/>
              </a:rPr>
              <a:t>Mail </a:t>
            </a:r>
            <a:r>
              <a:rPr lang="en-US" sz="1500" b="1" dirty="0" err="1">
                <a:latin typeface="+mj-lt"/>
                <a:ea typeface="+mj-ea"/>
                <a:cs typeface="+mj-cs"/>
              </a:rPr>
              <a:t>İçeriği</a:t>
            </a:r>
            <a:r>
              <a:rPr lang="en-US" sz="1500" b="1" dirty="0">
                <a:latin typeface="+mj-lt"/>
                <a:ea typeface="+mj-ea"/>
                <a:cs typeface="+mj-cs"/>
              </a:rPr>
              <a:t>: </a:t>
            </a:r>
            <a:r>
              <a:rPr lang="en-US" sz="1500" dirty="0" err="1">
                <a:latin typeface="+mj-lt"/>
                <a:ea typeface="+mj-ea"/>
                <a:cs typeface="+mj-cs"/>
              </a:rPr>
              <a:t>Onay</a:t>
            </a:r>
            <a:r>
              <a:rPr lang="en-US" sz="1500" dirty="0">
                <a:latin typeface="+mj-lt"/>
                <a:ea typeface="+mj-ea"/>
                <a:cs typeface="+mj-cs"/>
              </a:rPr>
              <a:t> (</a:t>
            </a:r>
            <a:r>
              <a:rPr lang="en-US" sz="1500" dirty="0" err="1">
                <a:latin typeface="+mj-lt"/>
                <a:ea typeface="+mj-ea"/>
                <a:cs typeface="+mj-cs"/>
              </a:rPr>
              <a:t>Harcama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Talimatı</a:t>
            </a:r>
            <a:r>
              <a:rPr lang="en-US" sz="1500" dirty="0">
                <a:latin typeface="+mj-lt"/>
                <a:ea typeface="+mj-ea"/>
                <a:cs typeface="+mj-cs"/>
              </a:rPr>
              <a:t>)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belgeniz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imzalandı</a:t>
            </a:r>
            <a:r>
              <a:rPr lang="en-US" sz="1500" dirty="0">
                <a:latin typeface="+mj-lt"/>
                <a:ea typeface="+mj-ea"/>
                <a:cs typeface="+mj-cs"/>
              </a:rPr>
              <a:t>. </a:t>
            </a:r>
            <a:r>
              <a:rPr lang="en-US" sz="1500" dirty="0" err="1">
                <a:latin typeface="+mj-lt"/>
                <a:ea typeface="+mj-ea"/>
                <a:cs typeface="+mj-cs"/>
              </a:rPr>
              <a:t>Faturayı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kestirip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malzemeleri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alabilirsiniz</a:t>
            </a:r>
            <a:r>
              <a:rPr lang="en-US" sz="1500" dirty="0">
                <a:latin typeface="+mj-lt"/>
                <a:ea typeface="+mj-ea"/>
                <a:cs typeface="+mj-cs"/>
              </a:rPr>
              <a:t>. </a:t>
            </a:r>
            <a:r>
              <a:rPr lang="en-US" sz="1500" dirty="0" err="1">
                <a:latin typeface="+mj-lt"/>
                <a:ea typeface="+mj-ea"/>
                <a:cs typeface="+mj-cs"/>
              </a:rPr>
              <a:t>Fatura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elinize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ulaştıktan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sonra</a:t>
            </a:r>
            <a:r>
              <a:rPr lang="en-US" sz="1500" dirty="0">
                <a:latin typeface="+mj-lt"/>
                <a:ea typeface="+mj-ea"/>
                <a:cs typeface="+mj-cs"/>
              </a:rPr>
              <a:t> Mal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Alımları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Muayene</a:t>
            </a:r>
            <a:r>
              <a:rPr lang="en-US" sz="1500" dirty="0">
                <a:latin typeface="+mj-lt"/>
                <a:ea typeface="+mj-ea"/>
                <a:cs typeface="+mj-cs"/>
              </a:rPr>
              <a:t> Kabul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Komisyon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Tutanağını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düzenleyip</a:t>
            </a:r>
            <a:r>
              <a:rPr lang="en-US" sz="1500" dirty="0">
                <a:latin typeface="+mj-lt"/>
                <a:ea typeface="+mj-ea"/>
                <a:cs typeface="+mj-cs"/>
              </a:rPr>
              <a:t> (3 </a:t>
            </a:r>
            <a:r>
              <a:rPr lang="en-US" sz="1500" dirty="0" err="1">
                <a:latin typeface="+mj-lt"/>
                <a:ea typeface="+mj-ea"/>
                <a:cs typeface="+mj-cs"/>
              </a:rPr>
              <a:t>nüsha</a:t>
            </a:r>
            <a:r>
              <a:rPr lang="en-US" sz="1500" dirty="0">
                <a:latin typeface="+mj-lt"/>
                <a:ea typeface="+mj-ea"/>
                <a:cs typeface="+mj-cs"/>
              </a:rPr>
              <a:t>)  </a:t>
            </a:r>
            <a:r>
              <a:rPr lang="en-US" sz="1500" dirty="0" err="1">
                <a:latin typeface="+mj-lt"/>
                <a:ea typeface="+mj-ea"/>
                <a:cs typeface="+mj-cs"/>
              </a:rPr>
              <a:t>fatura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ile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birlikte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teslim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ettiğinizde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ödeme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belgesini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düzenleyeceğim</a:t>
            </a:r>
            <a:r>
              <a:rPr lang="en-US" sz="1500" dirty="0">
                <a:latin typeface="+mj-lt"/>
                <a:ea typeface="+mj-ea"/>
                <a:cs typeface="+mj-cs"/>
              </a:rPr>
              <a:t>. </a:t>
            </a:r>
          </a:p>
          <a:p>
            <a:pPr marL="79375" marR="111760" indent="127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500" dirty="0">
              <a:latin typeface="+mj-lt"/>
              <a:ea typeface="+mj-ea"/>
              <a:cs typeface="+mj-cs"/>
            </a:endParaRPr>
          </a:p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500" dirty="0">
              <a:effectLst/>
              <a:latin typeface="+mj-lt"/>
              <a:ea typeface="+mj-ea"/>
              <a:cs typeface="+mj-cs"/>
            </a:endParaRPr>
          </a:p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500" dirty="0">
              <a:effectLst/>
              <a:latin typeface="+mj-lt"/>
              <a:ea typeface="+mj-ea"/>
              <a:cs typeface="+mj-cs"/>
            </a:endParaRPr>
          </a:p>
          <a:p>
            <a:pPr marL="365125" marR="11176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500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2569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729202"/>
            <a:ext cx="2642159" cy="11521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2800" b="1" i="0" kern="1200" dirty="0" smtClean="0">
                <a:solidFill>
                  <a:schemeClr val="tx1"/>
                </a:solidFill>
                <a:effectLst/>
              </a:rPr>
              <a:t>Sat</a:t>
            </a:r>
            <a:r>
              <a:rPr lang="tr-TR" sz="2800" b="1" i="0" kern="1200" dirty="0" smtClean="0">
                <a:solidFill>
                  <a:schemeClr val="tx1"/>
                </a:solidFill>
                <a:effectLst/>
              </a:rPr>
              <a:t>ı</a:t>
            </a:r>
            <a:r>
              <a:rPr lang="en-US" sz="2800" b="1" i="0" kern="1200" dirty="0" err="1" smtClean="0">
                <a:solidFill>
                  <a:schemeClr val="tx1"/>
                </a:solidFill>
                <a:effectLst/>
              </a:rPr>
              <a:t>nalma</a:t>
            </a:r>
            <a:r>
              <a:rPr lang="en-US" sz="2800" b="1" i="0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S</a:t>
            </a:r>
            <a:r>
              <a:rPr lang="en-US" sz="2800" b="1" i="0" kern="1200" dirty="0" err="1" smtClean="0">
                <a:solidFill>
                  <a:schemeClr val="tx1"/>
                </a:solidFill>
                <a:effectLst/>
              </a:rPr>
              <a:t>üreci</a:t>
            </a:r>
            <a:endParaRPr lang="en-US" sz="2800" b="1" i="0" kern="1200" dirty="0">
              <a:solidFill>
                <a:schemeClr val="tx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347864" y="1196752"/>
            <a:ext cx="527814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2075" marR="111760" indent="-1270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Hizmet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alımlarına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özgü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olarak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Onay</a:t>
            </a:r>
            <a:r>
              <a:rPr lang="en-US" sz="1700" dirty="0">
                <a:latin typeface="+mj-lt"/>
                <a:ea typeface="+mj-ea"/>
                <a:cs typeface="+mj-cs"/>
              </a:rPr>
              <a:t> (</a:t>
            </a:r>
            <a:r>
              <a:rPr lang="en-US" sz="1700" dirty="0" err="1">
                <a:latin typeface="+mj-lt"/>
                <a:ea typeface="+mj-ea"/>
                <a:cs typeface="+mj-cs"/>
                <a:hlinkClick r:id="rId2"/>
              </a:rPr>
              <a:t>Harcama</a:t>
            </a:r>
            <a:r>
              <a:rPr lang="en-US" sz="1700" dirty="0">
                <a:latin typeface="+mj-lt"/>
                <a:ea typeface="+mj-ea"/>
                <a:cs typeface="+mj-cs"/>
                <a:hlinkClick r:id="rId2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  <a:hlinkClick r:id="rId2"/>
              </a:rPr>
              <a:t>Talimatı</a:t>
            </a:r>
            <a:r>
              <a:rPr lang="en-US" sz="1700" dirty="0">
                <a:latin typeface="+mj-lt"/>
                <a:ea typeface="+mj-ea"/>
                <a:cs typeface="+mj-cs"/>
              </a:rPr>
              <a:t>) </a:t>
            </a:r>
            <a:r>
              <a:rPr lang="en-US" sz="1700" dirty="0" err="1">
                <a:latin typeface="+mj-lt"/>
                <a:ea typeface="+mj-ea"/>
                <a:cs typeface="+mj-cs"/>
              </a:rPr>
              <a:t>Belgesi</a:t>
            </a:r>
            <a:r>
              <a:rPr lang="en-US" sz="1700" dirty="0">
                <a:latin typeface="+mj-lt"/>
                <a:ea typeface="+mj-ea"/>
                <a:cs typeface="+mj-cs"/>
              </a:rPr>
              <a:t> MYS </a:t>
            </a:r>
            <a:r>
              <a:rPr lang="en-US" sz="1700" dirty="0" err="1">
                <a:latin typeface="+mj-lt"/>
                <a:ea typeface="+mj-ea"/>
                <a:cs typeface="+mj-cs"/>
              </a:rPr>
              <a:t>üzerinden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oluşturulamadığından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elden</a:t>
            </a:r>
            <a:r>
              <a:rPr lang="en-US" sz="17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doldurularak</a:t>
            </a:r>
            <a:r>
              <a:rPr lang="en-US" sz="17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gönderilmelidir</a:t>
            </a:r>
            <a:r>
              <a:rPr lang="en-US" sz="17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79375" marR="11176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700" dirty="0">
              <a:latin typeface="+mj-lt"/>
              <a:ea typeface="+mj-ea"/>
              <a:cs typeface="+mj-cs"/>
            </a:endParaRPr>
          </a:p>
          <a:p>
            <a:pPr marL="92075" marR="111760" indent="-1270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700" dirty="0">
                <a:latin typeface="+mj-lt"/>
                <a:ea typeface="+mj-ea"/>
                <a:cs typeface="+mj-cs"/>
              </a:rPr>
              <a:t>Manuel </a:t>
            </a:r>
            <a:r>
              <a:rPr lang="en-US" sz="1700" dirty="0" err="1">
                <a:latin typeface="+mj-lt"/>
                <a:ea typeface="+mj-ea"/>
                <a:cs typeface="+mj-cs"/>
              </a:rPr>
              <a:t>harcama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onayı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Harcama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Yetkilisince</a:t>
            </a:r>
            <a:r>
              <a:rPr lang="en-US" sz="1700" dirty="0">
                <a:latin typeface="+mj-lt"/>
                <a:ea typeface="+mj-ea"/>
                <a:cs typeface="+mj-cs"/>
              </a:rPr>
              <a:t> (BAP </a:t>
            </a:r>
            <a:r>
              <a:rPr lang="en-US" sz="1700" dirty="0" err="1">
                <a:latin typeface="+mj-lt"/>
                <a:ea typeface="+mj-ea"/>
                <a:cs typeface="+mj-cs"/>
              </a:rPr>
              <a:t>Koordinasyon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Birimi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Koordinatörü</a:t>
            </a:r>
            <a:r>
              <a:rPr lang="en-US" sz="1700" dirty="0">
                <a:latin typeface="+mj-lt"/>
                <a:ea typeface="+mj-ea"/>
                <a:cs typeface="+mj-cs"/>
              </a:rPr>
              <a:t>) </a:t>
            </a:r>
            <a:r>
              <a:rPr lang="en-US" sz="1700" dirty="0" err="1">
                <a:latin typeface="+mj-lt"/>
                <a:ea typeface="+mj-ea"/>
                <a:cs typeface="+mj-cs"/>
              </a:rPr>
              <a:t>imzalandıktan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sonra</a:t>
            </a:r>
            <a:r>
              <a:rPr lang="en-US" sz="1700" dirty="0">
                <a:latin typeface="+mj-lt"/>
                <a:ea typeface="+mj-ea"/>
                <a:cs typeface="+mj-cs"/>
              </a:rPr>
              <a:t>   mail </a:t>
            </a:r>
            <a:r>
              <a:rPr lang="en-US" sz="1700" dirty="0" err="1">
                <a:latin typeface="+mj-lt"/>
                <a:ea typeface="+mj-ea"/>
                <a:cs typeface="+mj-cs"/>
              </a:rPr>
              <a:t>ile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aşağıdaki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gibi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bilgi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verilecektir</a:t>
            </a:r>
            <a:r>
              <a:rPr lang="en-US" sz="1700" dirty="0">
                <a:latin typeface="+mj-lt"/>
                <a:ea typeface="+mj-ea"/>
                <a:cs typeface="+mj-cs"/>
              </a:rPr>
              <a:t>. </a:t>
            </a:r>
          </a:p>
          <a:p>
            <a:pPr marL="79375" marR="11176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700" dirty="0">
              <a:latin typeface="+mj-lt"/>
              <a:ea typeface="+mj-ea"/>
              <a:cs typeface="+mj-cs"/>
            </a:endParaRPr>
          </a:p>
          <a:p>
            <a:pPr marL="79375" marR="11176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700" b="1" dirty="0">
                <a:latin typeface="+mj-lt"/>
                <a:ea typeface="+mj-ea"/>
                <a:cs typeface="+mj-cs"/>
              </a:rPr>
              <a:t>Mail </a:t>
            </a:r>
            <a:r>
              <a:rPr lang="en-US" sz="1700" b="1" dirty="0" err="1">
                <a:latin typeface="+mj-lt"/>
                <a:ea typeface="+mj-ea"/>
                <a:cs typeface="+mj-cs"/>
              </a:rPr>
              <a:t>İçeriği</a:t>
            </a:r>
            <a:r>
              <a:rPr lang="en-US" sz="1700" b="1" dirty="0">
                <a:latin typeface="+mj-lt"/>
                <a:ea typeface="+mj-ea"/>
                <a:cs typeface="+mj-cs"/>
              </a:rPr>
              <a:t>: </a:t>
            </a:r>
            <a:r>
              <a:rPr lang="en-US" sz="1700" dirty="0" err="1">
                <a:latin typeface="+mj-lt"/>
                <a:ea typeface="+mj-ea"/>
                <a:cs typeface="+mj-cs"/>
              </a:rPr>
              <a:t>Onay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belgeniz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imzalandı</a:t>
            </a:r>
            <a:r>
              <a:rPr lang="en-US" sz="1700" dirty="0">
                <a:latin typeface="+mj-lt"/>
                <a:ea typeface="+mj-ea"/>
                <a:cs typeface="+mj-cs"/>
              </a:rPr>
              <a:t>. </a:t>
            </a:r>
            <a:r>
              <a:rPr lang="en-US" sz="1700" dirty="0" err="1">
                <a:latin typeface="+mj-lt"/>
                <a:ea typeface="+mj-ea"/>
                <a:cs typeface="+mj-cs"/>
              </a:rPr>
              <a:t>Faturayı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kestirip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hizmeti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alabilirsiniz</a:t>
            </a:r>
            <a:r>
              <a:rPr lang="en-US" sz="1700" dirty="0">
                <a:latin typeface="+mj-lt"/>
                <a:ea typeface="+mj-ea"/>
                <a:cs typeface="+mj-cs"/>
              </a:rPr>
              <a:t>. </a:t>
            </a:r>
            <a:r>
              <a:rPr lang="en-US" sz="1700" dirty="0" err="1">
                <a:latin typeface="+mj-lt"/>
                <a:ea typeface="+mj-ea"/>
                <a:cs typeface="+mj-cs"/>
              </a:rPr>
              <a:t>Fatura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elinize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ulaştıktan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sonra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fatura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ile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birlikte</a:t>
            </a:r>
            <a:r>
              <a:rPr lang="en-US" sz="1700" dirty="0">
                <a:latin typeface="+mj-lt"/>
                <a:ea typeface="+mj-ea"/>
                <a:cs typeface="+mj-cs"/>
              </a:rPr>
              <a:t> </a:t>
            </a:r>
            <a:r>
              <a:rPr lang="en-US" sz="1700" dirty="0" err="1">
                <a:latin typeface="+mj-lt"/>
                <a:ea typeface="+mj-ea"/>
                <a:cs typeface="+mj-cs"/>
                <a:hlinkClick r:id="rId3"/>
              </a:rPr>
              <a:t>Hizmet</a:t>
            </a:r>
            <a:r>
              <a:rPr lang="en-US" sz="1700" dirty="0">
                <a:latin typeface="+mj-lt"/>
                <a:ea typeface="+mj-ea"/>
                <a:cs typeface="+mj-cs"/>
                <a:hlinkClick r:id="rId3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  <a:hlinkClick r:id="rId3"/>
              </a:rPr>
              <a:t>İşleri</a:t>
            </a:r>
            <a:r>
              <a:rPr lang="en-US" sz="1700" dirty="0">
                <a:latin typeface="+mj-lt"/>
                <a:ea typeface="+mj-ea"/>
                <a:cs typeface="+mj-cs"/>
                <a:hlinkClick r:id="rId3"/>
              </a:rPr>
              <a:t> Kabul </a:t>
            </a:r>
            <a:r>
              <a:rPr lang="en-US" sz="1700" dirty="0" err="1">
                <a:latin typeface="+mj-lt"/>
                <a:ea typeface="+mj-ea"/>
                <a:cs typeface="+mj-cs"/>
                <a:hlinkClick r:id="rId3"/>
              </a:rPr>
              <a:t>Teklif</a:t>
            </a:r>
            <a:r>
              <a:rPr lang="en-US" sz="1700" dirty="0">
                <a:latin typeface="+mj-lt"/>
                <a:ea typeface="+mj-ea"/>
                <a:cs typeface="+mj-cs"/>
                <a:hlinkClick r:id="rId3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  <a:hlinkClick r:id="rId3"/>
              </a:rPr>
              <a:t>Belgesi</a:t>
            </a:r>
            <a:r>
              <a:rPr lang="en-US" sz="1700" dirty="0">
                <a:latin typeface="+mj-lt"/>
                <a:ea typeface="+mj-ea"/>
                <a:cs typeface="+mj-cs"/>
                <a:hlinkClick r:id="rId3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ve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  <a:hlinkClick r:id="rId4"/>
              </a:rPr>
              <a:t>Hizmet</a:t>
            </a:r>
            <a:r>
              <a:rPr lang="en-US" sz="1700" dirty="0">
                <a:latin typeface="+mj-lt"/>
                <a:ea typeface="+mj-ea"/>
                <a:cs typeface="+mj-cs"/>
                <a:hlinkClick r:id="rId4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  <a:hlinkClick r:id="rId4"/>
              </a:rPr>
              <a:t>İşleri</a:t>
            </a:r>
            <a:r>
              <a:rPr lang="en-US" sz="1700" dirty="0">
                <a:latin typeface="+mj-lt"/>
                <a:ea typeface="+mj-ea"/>
                <a:cs typeface="+mj-cs"/>
                <a:hlinkClick r:id="rId4"/>
              </a:rPr>
              <a:t> Kabul </a:t>
            </a:r>
            <a:r>
              <a:rPr lang="en-US" sz="1700" dirty="0" err="1">
                <a:latin typeface="+mj-lt"/>
                <a:ea typeface="+mj-ea"/>
                <a:cs typeface="+mj-cs"/>
                <a:hlinkClick r:id="rId4"/>
              </a:rPr>
              <a:t>Tutanağı</a:t>
            </a:r>
            <a:r>
              <a:rPr lang="en-US" sz="1700" dirty="0">
                <a:latin typeface="+mj-lt"/>
                <a:ea typeface="+mj-ea"/>
                <a:cs typeface="+mj-cs"/>
                <a:hlinkClick r:id="rId4"/>
              </a:rPr>
              <a:t> </a:t>
            </a:r>
            <a:r>
              <a:rPr lang="en-US" sz="1700" dirty="0">
                <a:latin typeface="+mj-lt"/>
                <a:ea typeface="+mj-ea"/>
                <a:cs typeface="+mj-cs"/>
              </a:rPr>
              <a:t>(3 </a:t>
            </a:r>
            <a:r>
              <a:rPr lang="en-US" sz="1700" dirty="0" err="1">
                <a:latin typeface="+mj-lt"/>
                <a:ea typeface="+mj-ea"/>
                <a:cs typeface="+mj-cs"/>
              </a:rPr>
              <a:t>er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nüsha</a:t>
            </a:r>
            <a:r>
              <a:rPr lang="en-US" sz="1700" dirty="0">
                <a:latin typeface="+mj-lt"/>
                <a:ea typeface="+mj-ea"/>
                <a:cs typeface="+mj-cs"/>
              </a:rPr>
              <a:t> ) </a:t>
            </a:r>
            <a:r>
              <a:rPr lang="en-US" sz="1700" dirty="0" err="1">
                <a:latin typeface="+mj-lt"/>
                <a:ea typeface="+mj-ea"/>
                <a:cs typeface="+mj-cs"/>
              </a:rPr>
              <a:t>düzenleyip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teslim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eder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misiniz</a:t>
            </a:r>
            <a:r>
              <a:rPr lang="en-US" sz="1700" dirty="0">
                <a:latin typeface="+mj-lt"/>
                <a:ea typeface="+mj-ea"/>
                <a:cs typeface="+mj-cs"/>
              </a:rPr>
              <a:t>? </a:t>
            </a:r>
          </a:p>
          <a:p>
            <a:pPr marL="92075" marR="111760" indent="-127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700" dirty="0">
              <a:latin typeface="+mj-lt"/>
              <a:ea typeface="+mj-ea"/>
              <a:cs typeface="+mj-cs"/>
            </a:endParaRPr>
          </a:p>
          <a:p>
            <a:pPr marL="79375" marR="111760" indent="127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700" dirty="0">
              <a:latin typeface="+mj-lt"/>
              <a:ea typeface="+mj-ea"/>
              <a:cs typeface="+mj-cs"/>
            </a:endParaRPr>
          </a:p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700" dirty="0">
              <a:effectLst/>
              <a:latin typeface="+mj-lt"/>
              <a:ea typeface="+mj-ea"/>
              <a:cs typeface="+mj-cs"/>
            </a:endParaRPr>
          </a:p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700" dirty="0">
              <a:effectLst/>
              <a:latin typeface="+mj-lt"/>
              <a:ea typeface="+mj-ea"/>
              <a:cs typeface="+mj-cs"/>
            </a:endParaRPr>
          </a:p>
          <a:p>
            <a:pPr marL="365125" marR="11176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700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908720"/>
            <a:ext cx="8352928" cy="57332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43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19672" y="476672"/>
            <a:ext cx="5774437" cy="100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lvl="0" algn="ctr" eaLnBrk="1" hangingPunct="1">
              <a:lnSpc>
                <a:spcPct val="90000"/>
              </a:lnSpc>
              <a:spcAft>
                <a:spcPts val="600"/>
              </a:spcAft>
              <a:buClr>
                <a:srgbClr val="009999"/>
              </a:buClr>
            </a:pPr>
            <a:r>
              <a:rPr lang="en-US" sz="2800" b="1" dirty="0" smtClean="0"/>
              <a:t>BAP </a:t>
            </a:r>
            <a:r>
              <a:rPr lang="en-US" sz="2800" b="1" dirty="0" err="1" smtClean="0"/>
              <a:t>Koordinasyon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Birimi</a:t>
            </a:r>
            <a:r>
              <a:rPr lang="en-US" sz="2800" b="1" dirty="0" smtClean="0"/>
              <a:t> </a:t>
            </a:r>
            <a:endParaRPr lang="tr-TR" sz="2800" b="1" dirty="0" smtClean="0"/>
          </a:p>
          <a:p>
            <a:pPr lvl="0" algn="ctr" eaLnBrk="1" hangingPunct="1">
              <a:lnSpc>
                <a:spcPct val="90000"/>
              </a:lnSpc>
              <a:spcAft>
                <a:spcPts val="600"/>
              </a:spcAft>
              <a:buClr>
                <a:srgbClr val="009999"/>
              </a:buClr>
            </a:pPr>
            <a:r>
              <a:rPr lang="tr-TR" sz="2800" b="1" dirty="0" smtClean="0"/>
              <a:t>Teşkilat Şeması</a:t>
            </a:r>
            <a:endParaRPr lang="en-US" sz="28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FE742-1A27-4AEF-B5F0-F8C383EAB1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713128828"/>
              </p:ext>
            </p:extLst>
          </p:nvPr>
        </p:nvGraphicFramePr>
        <p:xfrm>
          <a:off x="1088956" y="1988840"/>
          <a:ext cx="6709905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19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447164"/>
            <a:ext cx="2641019" cy="16882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2800" b="1" i="0" kern="1200" dirty="0" smtClean="0">
                <a:solidFill>
                  <a:schemeClr val="tx2"/>
                </a:solidFill>
                <a:effectLst/>
              </a:rPr>
              <a:t>Sat</a:t>
            </a:r>
            <a:r>
              <a:rPr lang="tr-TR" sz="2800" b="1" i="0" kern="1200" dirty="0" smtClean="0">
                <a:solidFill>
                  <a:schemeClr val="tx2"/>
                </a:solidFill>
                <a:effectLst/>
              </a:rPr>
              <a:t>ı</a:t>
            </a:r>
            <a:r>
              <a:rPr lang="en-US" sz="2800" b="1" i="0" kern="1200" dirty="0" err="1" smtClean="0">
                <a:solidFill>
                  <a:schemeClr val="tx2"/>
                </a:solidFill>
                <a:effectLst/>
              </a:rPr>
              <a:t>nalma</a:t>
            </a:r>
            <a:r>
              <a:rPr lang="en-US" sz="2800" b="1" i="0" kern="1200" dirty="0" smtClean="0">
                <a:solidFill>
                  <a:schemeClr val="tx2"/>
                </a:solidFill>
                <a:effectLst/>
              </a:rPr>
              <a:t> </a:t>
            </a:r>
            <a:r>
              <a:rPr lang="tr-TR" sz="2800" b="1" dirty="0" err="1"/>
              <a:t>S</a:t>
            </a:r>
            <a:r>
              <a:rPr lang="en-US" sz="2800" b="1" i="0" kern="1200" dirty="0" err="1" smtClean="0">
                <a:solidFill>
                  <a:schemeClr val="tx2"/>
                </a:solidFill>
                <a:effectLst/>
              </a:rPr>
              <a:t>üreci</a:t>
            </a:r>
            <a:endParaRPr lang="en-US" sz="2800" b="1" i="0" kern="1200" dirty="0">
              <a:solidFill>
                <a:schemeClr val="tx2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419872" y="1196752"/>
            <a:ext cx="5159988" cy="524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tr-TR" sz="15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500" dirty="0" smtClean="0">
                <a:latin typeface="+mj-lt"/>
                <a:ea typeface="+mj-ea"/>
                <a:cs typeface="+mj-cs"/>
              </a:rPr>
              <a:t>BAP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kapsamında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yapılacak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harcamalarda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kullanılacak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Fatura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Bilgileri</a:t>
            </a:r>
            <a:endParaRPr lang="en-US" sz="1500" dirty="0">
              <a:latin typeface="+mj-lt"/>
              <a:ea typeface="+mj-ea"/>
              <a:cs typeface="+mj-cs"/>
            </a:endParaRPr>
          </a:p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500" dirty="0" err="1">
                <a:latin typeface="+mj-lt"/>
                <a:ea typeface="+mj-ea"/>
                <a:cs typeface="+mj-cs"/>
              </a:rPr>
              <a:t>Fatura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Adresi</a:t>
            </a:r>
            <a:r>
              <a:rPr lang="en-US" sz="1500" dirty="0">
                <a:latin typeface="+mj-lt"/>
                <a:ea typeface="+mj-ea"/>
                <a:cs typeface="+mj-cs"/>
              </a:rPr>
              <a:t>: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Bartın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Üniversitesi</a:t>
            </a:r>
            <a:r>
              <a:rPr lang="en-US" sz="1500" dirty="0">
                <a:latin typeface="+mj-lt"/>
                <a:ea typeface="+mj-ea"/>
                <a:cs typeface="+mj-cs"/>
              </a:rPr>
              <a:t> BAP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Koordinasyon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Birimi</a:t>
            </a:r>
            <a:r>
              <a:rPr lang="en-US" sz="1500" dirty="0">
                <a:latin typeface="+mj-lt"/>
                <a:ea typeface="+mj-ea"/>
                <a:cs typeface="+mj-cs"/>
              </a:rPr>
              <a:t> .... </a:t>
            </a:r>
            <a:r>
              <a:rPr lang="en-US" sz="1500" dirty="0" err="1">
                <a:latin typeface="+mj-lt"/>
                <a:ea typeface="+mj-ea"/>
                <a:cs typeface="+mj-cs"/>
              </a:rPr>
              <a:t>nolu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proje</a:t>
            </a:r>
            <a:endParaRPr lang="en-US" sz="1500" dirty="0">
              <a:latin typeface="+mj-lt"/>
              <a:ea typeface="+mj-ea"/>
              <a:cs typeface="+mj-cs"/>
            </a:endParaRPr>
          </a:p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500" dirty="0" err="1">
                <a:latin typeface="+mj-lt"/>
                <a:ea typeface="+mj-ea"/>
                <a:cs typeface="+mj-cs"/>
              </a:rPr>
              <a:t>Vergi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Dairesi</a:t>
            </a:r>
            <a:r>
              <a:rPr lang="en-US" sz="1500" dirty="0">
                <a:latin typeface="+mj-lt"/>
                <a:ea typeface="+mj-ea"/>
                <a:cs typeface="+mj-cs"/>
              </a:rPr>
              <a:t>: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Bartın</a:t>
            </a:r>
            <a:endParaRPr lang="en-US" sz="1500" dirty="0">
              <a:latin typeface="+mj-lt"/>
              <a:ea typeface="+mj-ea"/>
              <a:cs typeface="+mj-cs"/>
            </a:endParaRPr>
          </a:p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500" dirty="0" err="1">
                <a:latin typeface="+mj-lt"/>
                <a:ea typeface="+mj-ea"/>
                <a:cs typeface="+mj-cs"/>
              </a:rPr>
              <a:t>Vergi</a:t>
            </a:r>
            <a:r>
              <a:rPr lang="en-US" sz="1500" dirty="0">
                <a:latin typeface="+mj-lt"/>
                <a:ea typeface="+mj-ea"/>
                <a:cs typeface="+mj-cs"/>
              </a:rPr>
              <a:t> No: 1421015507</a:t>
            </a:r>
          </a:p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5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NOT: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Birimimizden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malzemeleri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alabilir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ve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fatura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kestirebilirsiniz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bilgisini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almadan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malzemeleri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almayınız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ve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faturayı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kestirmeyiniz</a:t>
            </a:r>
            <a:r>
              <a:rPr lang="en-US" sz="1500" dirty="0" smtClean="0">
                <a:latin typeface="+mj-lt"/>
                <a:ea typeface="+mj-ea"/>
                <a:cs typeface="+mj-cs"/>
              </a:rPr>
              <a:t>.</a:t>
            </a:r>
            <a:endParaRPr lang="tr-TR" sz="1500" dirty="0" smtClean="0">
              <a:latin typeface="+mj-lt"/>
              <a:ea typeface="+mj-ea"/>
              <a:cs typeface="+mj-cs"/>
            </a:endParaRPr>
          </a:p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tr-TR" sz="1500" dirty="0">
              <a:latin typeface="+mj-lt"/>
              <a:ea typeface="+mj-ea"/>
              <a:cs typeface="+mj-cs"/>
            </a:endParaRPr>
          </a:p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tr-TR" sz="15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 smtClean="0">
                <a:latin typeface="+mj-lt"/>
                <a:ea typeface="+mj-ea"/>
                <a:cs typeface="+mj-cs"/>
              </a:rPr>
              <a:t>Ödeme</a:t>
            </a:r>
            <a:r>
              <a:rPr lang="en-US" sz="15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tutarı</a:t>
            </a:r>
            <a:r>
              <a:rPr lang="en-US" sz="1500" dirty="0">
                <a:latin typeface="+mj-lt"/>
                <a:ea typeface="+mj-ea"/>
                <a:cs typeface="+mj-cs"/>
              </a:rPr>
              <a:t> 5.000 TL </a:t>
            </a:r>
            <a:r>
              <a:rPr lang="en-US" sz="1500" dirty="0" err="1">
                <a:latin typeface="+mj-lt"/>
                <a:ea typeface="+mj-ea"/>
                <a:cs typeface="+mj-cs"/>
              </a:rPr>
              <a:t>ve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üzerinde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ise</a:t>
            </a:r>
            <a:r>
              <a:rPr lang="en-US" sz="1500" dirty="0">
                <a:latin typeface="+mj-lt"/>
                <a:ea typeface="+mj-ea"/>
                <a:cs typeface="+mj-cs"/>
              </a:rPr>
              <a:t>; </a:t>
            </a:r>
            <a:r>
              <a:rPr lang="en-US" sz="1500" dirty="0" err="1">
                <a:latin typeface="+mj-lt"/>
                <a:ea typeface="+mj-ea"/>
                <a:cs typeface="+mj-cs"/>
              </a:rPr>
              <a:t>firmadan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Vergi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Borcu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Yoktur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Yazısı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alınması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 smtClean="0">
                <a:latin typeface="+mj-lt"/>
                <a:ea typeface="+mj-ea"/>
                <a:cs typeface="+mj-cs"/>
              </a:rPr>
              <a:t>gerekmektedir</a:t>
            </a:r>
            <a:r>
              <a:rPr lang="en-US" sz="1500" dirty="0" smtClean="0">
                <a:latin typeface="+mj-lt"/>
                <a:ea typeface="+mj-ea"/>
                <a:cs typeface="+mj-cs"/>
              </a:rPr>
              <a:t>.</a:t>
            </a:r>
            <a:endParaRPr lang="tr-TR" sz="1500" dirty="0" smtClean="0">
              <a:latin typeface="+mj-lt"/>
              <a:ea typeface="+mj-ea"/>
              <a:cs typeface="+mj-cs"/>
            </a:endParaRPr>
          </a:p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tr-TR" sz="1500" dirty="0">
              <a:latin typeface="+mj-lt"/>
              <a:ea typeface="+mj-ea"/>
              <a:cs typeface="+mj-cs"/>
            </a:endParaRPr>
          </a:p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tr-TR" sz="15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 smtClean="0">
                <a:latin typeface="+mj-lt"/>
                <a:ea typeface="+mj-ea"/>
                <a:cs typeface="+mj-cs"/>
              </a:rPr>
              <a:t>Harcama</a:t>
            </a:r>
            <a:r>
              <a:rPr lang="en-US" sz="15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belgeleri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yabancı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dilde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ise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tercümesi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ve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tutarın</a:t>
            </a:r>
            <a:r>
              <a:rPr lang="en-US" sz="1500" dirty="0">
                <a:latin typeface="+mj-lt"/>
                <a:ea typeface="+mj-ea"/>
                <a:cs typeface="+mj-cs"/>
              </a:rPr>
              <a:t> TL </a:t>
            </a:r>
            <a:r>
              <a:rPr lang="en-US" sz="1500" dirty="0" err="1">
                <a:latin typeface="+mj-lt"/>
                <a:ea typeface="+mj-ea"/>
                <a:cs typeface="+mj-cs"/>
              </a:rPr>
              <a:t>cinsinden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karşılığı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belirtilerek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sunulmalıdır</a:t>
            </a:r>
            <a:r>
              <a:rPr lang="en-US" sz="1500" dirty="0">
                <a:latin typeface="+mj-lt"/>
                <a:ea typeface="+mj-ea"/>
                <a:cs typeface="+mj-cs"/>
              </a:rPr>
              <a:t>. (</a:t>
            </a:r>
            <a:r>
              <a:rPr lang="en-US" sz="1500" dirty="0" err="1">
                <a:latin typeface="+mj-lt"/>
                <a:ea typeface="+mj-ea"/>
                <a:cs typeface="+mj-cs"/>
              </a:rPr>
              <a:t>Alım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tarihindeki</a:t>
            </a:r>
            <a:r>
              <a:rPr lang="en-US" sz="1500" dirty="0">
                <a:latin typeface="+mj-lt"/>
                <a:ea typeface="+mj-ea"/>
                <a:cs typeface="+mj-cs"/>
              </a:rPr>
              <a:t> MB </a:t>
            </a:r>
            <a:r>
              <a:rPr lang="en-US" sz="1500" dirty="0" err="1">
                <a:latin typeface="+mj-lt"/>
                <a:ea typeface="+mj-ea"/>
                <a:cs typeface="+mj-cs"/>
              </a:rPr>
              <a:t>döviz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kuru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dikkate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alınmalı</a:t>
            </a:r>
            <a:r>
              <a:rPr lang="en-US" sz="1500" dirty="0" smtClean="0">
                <a:latin typeface="+mj-lt"/>
                <a:ea typeface="+mj-ea"/>
                <a:cs typeface="+mj-cs"/>
              </a:rPr>
              <a:t>.)</a:t>
            </a:r>
            <a:endParaRPr lang="en-US" sz="1500" dirty="0">
              <a:latin typeface="+mj-lt"/>
              <a:ea typeface="+mj-ea"/>
              <a:cs typeface="+mj-cs"/>
            </a:endParaRPr>
          </a:p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500" dirty="0">
              <a:latin typeface="+mj-lt"/>
              <a:ea typeface="+mj-ea"/>
              <a:cs typeface="+mj-cs"/>
            </a:endParaRPr>
          </a:p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5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0293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492896"/>
            <a:ext cx="2641019" cy="13281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3300" b="1" i="0" kern="1200" dirty="0" smtClean="0">
                <a:solidFill>
                  <a:schemeClr val="tx2"/>
                </a:solidFill>
                <a:effectLst/>
              </a:rPr>
              <a:t>Sat</a:t>
            </a:r>
            <a:r>
              <a:rPr lang="tr-TR" sz="3300" b="1" i="0" kern="1200" dirty="0" smtClean="0">
                <a:solidFill>
                  <a:schemeClr val="tx2"/>
                </a:solidFill>
                <a:effectLst/>
              </a:rPr>
              <a:t>ı</a:t>
            </a:r>
            <a:r>
              <a:rPr lang="en-US" sz="3300" b="1" i="0" kern="1200" dirty="0" err="1" smtClean="0">
                <a:solidFill>
                  <a:schemeClr val="tx2"/>
                </a:solidFill>
                <a:effectLst/>
              </a:rPr>
              <a:t>nalma</a:t>
            </a:r>
            <a:r>
              <a:rPr lang="en-US" sz="3300" b="1" i="0" kern="1200" dirty="0" smtClean="0">
                <a:solidFill>
                  <a:schemeClr val="tx2"/>
                </a:solidFill>
                <a:effectLst/>
              </a:rPr>
              <a:t> </a:t>
            </a:r>
            <a:r>
              <a:rPr lang="tr-TR" sz="3300" b="1" dirty="0" err="1"/>
              <a:t>S</a:t>
            </a:r>
            <a:r>
              <a:rPr lang="en-US" sz="3300" b="1" i="0" kern="1200" dirty="0" err="1" smtClean="0">
                <a:solidFill>
                  <a:schemeClr val="tx2"/>
                </a:solidFill>
                <a:effectLst/>
              </a:rPr>
              <a:t>üreci</a:t>
            </a:r>
            <a:endParaRPr lang="en-US" sz="3300" b="1" i="0" kern="1200" dirty="0">
              <a:solidFill>
                <a:schemeClr val="tx2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80571" y="980728"/>
            <a:ext cx="5711909" cy="5112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9375" marR="11176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tr-TR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 smtClean="0">
                <a:latin typeface="+mj-lt"/>
                <a:ea typeface="+mj-ea"/>
                <a:cs typeface="+mj-cs"/>
              </a:rPr>
              <a:t>Faturalar</a:t>
            </a:r>
            <a:r>
              <a:rPr lang="en-US" sz="13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ve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belgeler</a:t>
            </a:r>
            <a:r>
              <a:rPr lang="en-US" sz="1300" dirty="0">
                <a:latin typeface="+mj-lt"/>
                <a:ea typeface="+mj-ea"/>
                <a:cs typeface="+mj-cs"/>
              </a:rPr>
              <a:t> BAP </a:t>
            </a:r>
            <a:r>
              <a:rPr lang="en-US" sz="1300" dirty="0" err="1">
                <a:latin typeface="+mj-lt"/>
                <a:ea typeface="+mj-ea"/>
                <a:cs typeface="+mj-cs"/>
              </a:rPr>
              <a:t>Koordinasyon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Birimine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ulaştığında</a:t>
            </a:r>
            <a:r>
              <a:rPr lang="en-US" sz="1300" dirty="0">
                <a:latin typeface="+mj-lt"/>
                <a:ea typeface="+mj-ea"/>
                <a:cs typeface="+mj-cs"/>
              </a:rPr>
              <a:t> MYS </a:t>
            </a:r>
            <a:r>
              <a:rPr lang="en-US" sz="1300" dirty="0" err="1">
                <a:latin typeface="+mj-lt"/>
                <a:ea typeface="+mj-ea"/>
                <a:cs typeface="+mj-cs"/>
              </a:rPr>
              <a:t>üzerinden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ödeme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emri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belgesi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düzenlenecek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ve</a:t>
            </a:r>
            <a:r>
              <a:rPr lang="en-US" sz="1300" dirty="0">
                <a:latin typeface="+mj-lt"/>
                <a:ea typeface="+mj-ea"/>
                <a:cs typeface="+mj-cs"/>
              </a:rPr>
              <a:t> size </a:t>
            </a:r>
            <a:r>
              <a:rPr lang="en-US" sz="1300" dirty="0" err="1">
                <a:latin typeface="+mj-lt"/>
                <a:ea typeface="+mj-ea"/>
                <a:cs typeface="+mj-cs"/>
              </a:rPr>
              <a:t>yine</a:t>
            </a:r>
            <a:r>
              <a:rPr lang="en-US" sz="1300" dirty="0">
                <a:latin typeface="+mj-lt"/>
                <a:ea typeface="+mj-ea"/>
                <a:cs typeface="+mj-cs"/>
              </a:rPr>
              <a:t> mail </a:t>
            </a:r>
            <a:r>
              <a:rPr lang="en-US" sz="1300" dirty="0" err="1">
                <a:latin typeface="+mj-lt"/>
                <a:ea typeface="+mj-ea"/>
                <a:cs typeface="+mj-cs"/>
              </a:rPr>
              <a:t>ile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bilgi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 smtClean="0">
                <a:latin typeface="+mj-lt"/>
                <a:ea typeface="+mj-ea"/>
                <a:cs typeface="+mj-cs"/>
              </a:rPr>
              <a:t>verilecektir</a:t>
            </a:r>
            <a:r>
              <a:rPr lang="en-US" sz="1300" dirty="0" smtClean="0">
                <a:latin typeface="+mj-lt"/>
                <a:ea typeface="+mj-ea"/>
                <a:cs typeface="+mj-cs"/>
              </a:rPr>
              <a:t>.</a:t>
            </a:r>
            <a:endParaRPr lang="tr-TR" sz="1300" dirty="0" smtClean="0">
              <a:latin typeface="+mj-lt"/>
              <a:ea typeface="+mj-ea"/>
              <a:cs typeface="+mj-cs"/>
            </a:endParaRPr>
          </a:p>
          <a:p>
            <a:pPr marL="79375" marR="11176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300" dirty="0" smtClean="0">
                <a:latin typeface="+mj-lt"/>
                <a:ea typeface="+mj-ea"/>
                <a:cs typeface="+mj-cs"/>
              </a:rPr>
              <a:t>Mail </a:t>
            </a:r>
            <a:r>
              <a:rPr lang="en-US" sz="1300" dirty="0" err="1">
                <a:latin typeface="+mj-lt"/>
                <a:ea typeface="+mj-ea"/>
                <a:cs typeface="+mj-cs"/>
              </a:rPr>
              <a:t>İçeriği</a:t>
            </a:r>
            <a:r>
              <a:rPr lang="en-US" sz="1300" dirty="0">
                <a:latin typeface="+mj-lt"/>
                <a:ea typeface="+mj-ea"/>
                <a:cs typeface="+mj-cs"/>
              </a:rPr>
              <a:t>: https://mys.muhasebat.gov.tr </a:t>
            </a:r>
            <a:r>
              <a:rPr lang="en-US" sz="1300" dirty="0" err="1">
                <a:latin typeface="+mj-lt"/>
                <a:ea typeface="+mj-ea"/>
                <a:cs typeface="+mj-cs"/>
              </a:rPr>
              <a:t>adresinden</a:t>
            </a:r>
            <a:r>
              <a:rPr lang="en-US" sz="1300" dirty="0">
                <a:latin typeface="+mj-lt"/>
                <a:ea typeface="+mj-ea"/>
                <a:cs typeface="+mj-cs"/>
              </a:rPr>
              <a:t>  </a:t>
            </a:r>
            <a:r>
              <a:rPr lang="en-US" sz="1300" dirty="0" err="1">
                <a:latin typeface="+mj-lt"/>
                <a:ea typeface="+mj-ea"/>
                <a:cs typeface="+mj-cs"/>
              </a:rPr>
              <a:t>Bilimsel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Araştırma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Projeleri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Koordinasyon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Birimi</a:t>
            </a:r>
            <a:r>
              <a:rPr lang="en-US" sz="1300" dirty="0">
                <a:latin typeface="+mj-lt"/>
                <a:ea typeface="+mj-ea"/>
                <a:cs typeface="+mj-cs"/>
              </a:rPr>
              <a:t>  </a:t>
            </a:r>
            <a:r>
              <a:rPr lang="en-US" sz="1300" dirty="0" err="1">
                <a:latin typeface="+mj-lt"/>
                <a:ea typeface="+mj-ea"/>
                <a:cs typeface="+mj-cs"/>
              </a:rPr>
              <a:t>seçilerek</a:t>
            </a:r>
            <a:r>
              <a:rPr lang="en-US" sz="1300" dirty="0">
                <a:latin typeface="+mj-lt"/>
                <a:ea typeface="+mj-ea"/>
                <a:cs typeface="+mj-cs"/>
              </a:rPr>
              <a:t>  </a:t>
            </a:r>
            <a:r>
              <a:rPr lang="en-US" sz="1300" dirty="0" err="1">
                <a:latin typeface="+mj-lt"/>
                <a:ea typeface="+mj-ea"/>
                <a:cs typeface="+mj-cs"/>
              </a:rPr>
              <a:t>harcama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yönetimi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ödeme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emirleri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kısmından</a:t>
            </a:r>
            <a:r>
              <a:rPr lang="en-US" sz="1300" dirty="0">
                <a:latin typeface="+mj-lt"/>
                <a:ea typeface="+mj-ea"/>
                <a:cs typeface="+mj-cs"/>
              </a:rPr>
              <a:t>  </a:t>
            </a:r>
            <a:r>
              <a:rPr lang="en-US" sz="1300" dirty="0" err="1">
                <a:latin typeface="+mj-lt"/>
                <a:ea typeface="+mj-ea"/>
                <a:cs typeface="+mj-cs"/>
              </a:rPr>
              <a:t>ödeme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emri</a:t>
            </a:r>
            <a:r>
              <a:rPr lang="en-US" sz="1300" dirty="0">
                <a:latin typeface="+mj-lt"/>
                <a:ea typeface="+mj-ea"/>
                <a:cs typeface="+mj-cs"/>
              </a:rPr>
              <a:t> no   …… </a:t>
            </a:r>
            <a:r>
              <a:rPr lang="en-US" sz="1300" dirty="0" err="1">
                <a:latin typeface="+mj-lt"/>
                <a:ea typeface="+mj-ea"/>
                <a:cs typeface="+mj-cs"/>
              </a:rPr>
              <a:t>görüntüleyip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onaya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gönderir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misiniz</a:t>
            </a:r>
            <a:r>
              <a:rPr lang="en-US" sz="1300" dirty="0">
                <a:latin typeface="+mj-lt"/>
                <a:ea typeface="+mj-ea"/>
                <a:cs typeface="+mj-cs"/>
              </a:rPr>
              <a:t>?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300" dirty="0">
              <a:latin typeface="+mj-lt"/>
              <a:ea typeface="+mj-ea"/>
              <a:cs typeface="+mj-cs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3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Ödeme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Emri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Onaylandıktan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sonra</a:t>
            </a:r>
            <a:r>
              <a:rPr lang="en-US" sz="1300" dirty="0">
                <a:latin typeface="+mj-lt"/>
                <a:ea typeface="+mj-ea"/>
                <a:cs typeface="+mj-cs"/>
              </a:rPr>
              <a:t> mail </a:t>
            </a:r>
            <a:r>
              <a:rPr lang="en-US" sz="1300" dirty="0" err="1" smtClean="0">
                <a:latin typeface="+mj-lt"/>
                <a:ea typeface="+mj-ea"/>
                <a:cs typeface="+mj-cs"/>
              </a:rPr>
              <a:t>gönderilir</a:t>
            </a:r>
            <a:r>
              <a:rPr lang="en-US" sz="1300" dirty="0" smtClean="0">
                <a:latin typeface="+mj-lt"/>
                <a:ea typeface="+mj-ea"/>
                <a:cs typeface="+mj-cs"/>
              </a:rPr>
              <a:t>;</a:t>
            </a:r>
            <a:endParaRPr lang="tr-TR" sz="1300" dirty="0" smtClean="0">
              <a:latin typeface="+mj-lt"/>
              <a:ea typeface="+mj-ea"/>
              <a:cs typeface="+mj-cs"/>
            </a:endParaRPr>
          </a:p>
          <a:p>
            <a:pPr marL="90488" indent="-90488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tr-TR" sz="1300" b="1" dirty="0" smtClean="0">
                <a:latin typeface="+mj-lt"/>
                <a:ea typeface="+mj-ea"/>
                <a:cs typeface="+mj-cs"/>
              </a:rPr>
              <a:t>  </a:t>
            </a:r>
            <a:r>
              <a:rPr lang="en-US" sz="1300" b="1" dirty="0" smtClean="0">
                <a:latin typeface="+mj-lt"/>
                <a:ea typeface="+mj-ea"/>
                <a:cs typeface="+mj-cs"/>
              </a:rPr>
              <a:t>Mail </a:t>
            </a:r>
            <a:r>
              <a:rPr lang="en-US" sz="1300" b="1" dirty="0" err="1" smtClean="0">
                <a:latin typeface="+mj-lt"/>
                <a:ea typeface="+mj-ea"/>
                <a:cs typeface="+mj-cs"/>
              </a:rPr>
              <a:t>İçeriği</a:t>
            </a:r>
            <a:r>
              <a:rPr lang="en-US" sz="1300" dirty="0" smtClean="0">
                <a:latin typeface="+mj-lt"/>
                <a:ea typeface="+mj-ea"/>
                <a:cs typeface="+mj-cs"/>
              </a:rPr>
              <a:t>: https</a:t>
            </a:r>
            <a:r>
              <a:rPr lang="en-US" sz="1300" dirty="0">
                <a:latin typeface="+mj-lt"/>
                <a:ea typeface="+mj-ea"/>
                <a:cs typeface="+mj-cs"/>
              </a:rPr>
              <a:t>://mys.muhasebat.gov.tr </a:t>
            </a:r>
            <a:r>
              <a:rPr lang="en-US" sz="1300" dirty="0" err="1">
                <a:latin typeface="+mj-lt"/>
                <a:ea typeface="+mj-ea"/>
                <a:cs typeface="+mj-cs"/>
              </a:rPr>
              <a:t>adresinden</a:t>
            </a:r>
            <a:r>
              <a:rPr lang="en-US" sz="1300" dirty="0">
                <a:latin typeface="+mj-lt"/>
                <a:ea typeface="+mj-ea"/>
                <a:cs typeface="+mj-cs"/>
              </a:rPr>
              <a:t>  </a:t>
            </a:r>
            <a:r>
              <a:rPr lang="en-US" sz="1300" dirty="0" err="1">
                <a:latin typeface="+mj-lt"/>
                <a:ea typeface="+mj-ea"/>
                <a:cs typeface="+mj-cs"/>
              </a:rPr>
              <a:t>Bilimsel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Araştırma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Projeleri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Koordinasyon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Birimi</a:t>
            </a:r>
            <a:r>
              <a:rPr lang="en-US" sz="1300" dirty="0">
                <a:latin typeface="+mj-lt"/>
                <a:ea typeface="+mj-ea"/>
                <a:cs typeface="+mj-cs"/>
              </a:rPr>
              <a:t>  </a:t>
            </a:r>
            <a:r>
              <a:rPr lang="en-US" sz="1300" dirty="0" err="1">
                <a:latin typeface="+mj-lt"/>
                <a:ea typeface="+mj-ea"/>
                <a:cs typeface="+mj-cs"/>
              </a:rPr>
              <a:t>seçilerek</a:t>
            </a:r>
            <a:r>
              <a:rPr lang="en-US" sz="1300" dirty="0">
                <a:latin typeface="+mj-lt"/>
                <a:ea typeface="+mj-ea"/>
                <a:cs typeface="+mj-cs"/>
              </a:rPr>
              <a:t> </a:t>
            </a:r>
            <a:r>
              <a:rPr lang="en-US" sz="1300" dirty="0" err="1">
                <a:latin typeface="+mj-lt"/>
                <a:ea typeface="+mj-ea"/>
                <a:cs typeface="+mj-cs"/>
              </a:rPr>
              <a:t>Harcama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Yönetimi</a:t>
            </a:r>
            <a:r>
              <a:rPr lang="en-US" sz="1300" dirty="0">
                <a:latin typeface="+mj-lt"/>
                <a:ea typeface="+mj-ea"/>
                <a:cs typeface="+mj-cs"/>
              </a:rPr>
              <a:t> </a:t>
            </a:r>
            <a:r>
              <a:rPr lang="en-US" sz="1300" dirty="0" err="1">
                <a:latin typeface="+mj-lt"/>
                <a:ea typeface="+mj-ea"/>
                <a:cs typeface="+mj-cs"/>
              </a:rPr>
              <a:t>harcamalar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kısmından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harcama</a:t>
            </a:r>
            <a:r>
              <a:rPr lang="en-US" sz="1300" dirty="0">
                <a:latin typeface="+mj-lt"/>
                <a:ea typeface="+mj-ea"/>
                <a:cs typeface="+mj-cs"/>
              </a:rPr>
              <a:t> no ……........ </a:t>
            </a:r>
            <a:r>
              <a:rPr lang="en-US" sz="1300" dirty="0" err="1">
                <a:latin typeface="+mj-lt"/>
                <a:ea typeface="+mj-ea"/>
                <a:cs typeface="+mj-cs"/>
              </a:rPr>
              <a:t>görüntüleyip</a:t>
            </a:r>
            <a:r>
              <a:rPr lang="en-US" sz="1300" dirty="0">
                <a:latin typeface="+mj-lt"/>
                <a:ea typeface="+mj-ea"/>
                <a:cs typeface="+mj-cs"/>
              </a:rPr>
              <a:t> 3 </a:t>
            </a:r>
            <a:r>
              <a:rPr lang="en-US" sz="1300" dirty="0" err="1">
                <a:latin typeface="+mj-lt"/>
                <a:ea typeface="+mj-ea"/>
                <a:cs typeface="+mj-cs"/>
              </a:rPr>
              <a:t>nüsha</a:t>
            </a:r>
            <a:r>
              <a:rPr lang="en-US" sz="1300" dirty="0">
                <a:latin typeface="+mj-lt"/>
                <a:ea typeface="+mj-ea"/>
                <a:cs typeface="+mj-cs"/>
              </a:rPr>
              <a:t>, </a:t>
            </a:r>
            <a:r>
              <a:rPr lang="en-US" sz="1300" dirty="0" err="1">
                <a:latin typeface="+mj-lt"/>
                <a:ea typeface="+mj-ea"/>
                <a:cs typeface="+mj-cs"/>
              </a:rPr>
              <a:t>Ödeme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Emirleri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kısmından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ödeme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emri</a:t>
            </a:r>
            <a:r>
              <a:rPr lang="en-US" sz="1300" dirty="0">
                <a:latin typeface="+mj-lt"/>
                <a:ea typeface="+mj-ea"/>
                <a:cs typeface="+mj-cs"/>
              </a:rPr>
              <a:t> no   …….... </a:t>
            </a:r>
            <a:r>
              <a:rPr lang="en-US" sz="1300" dirty="0" err="1">
                <a:latin typeface="+mj-lt"/>
                <a:ea typeface="+mj-ea"/>
                <a:cs typeface="+mj-cs"/>
              </a:rPr>
              <a:t>görüntüleyip</a:t>
            </a:r>
            <a:r>
              <a:rPr lang="en-US" sz="1300" dirty="0">
                <a:latin typeface="+mj-lt"/>
                <a:ea typeface="+mj-ea"/>
                <a:cs typeface="+mj-cs"/>
              </a:rPr>
              <a:t> 3  </a:t>
            </a:r>
            <a:r>
              <a:rPr lang="en-US" sz="1300" dirty="0" err="1">
                <a:latin typeface="+mj-lt"/>
                <a:ea typeface="+mj-ea"/>
                <a:cs typeface="+mj-cs"/>
              </a:rPr>
              <a:t>nüsha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alıp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isminizin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olduğu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kısımları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imzalayıp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teslim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eder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misiniz</a:t>
            </a:r>
            <a:r>
              <a:rPr lang="en-US" sz="1300" dirty="0">
                <a:latin typeface="+mj-lt"/>
                <a:ea typeface="+mj-ea"/>
                <a:cs typeface="+mj-cs"/>
              </a:rPr>
              <a:t>? </a:t>
            </a:r>
            <a:r>
              <a:rPr lang="en-US" sz="1300" dirty="0" err="1">
                <a:latin typeface="+mj-lt"/>
                <a:ea typeface="+mj-ea"/>
                <a:cs typeface="+mj-cs"/>
              </a:rPr>
              <a:t>Çıktı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alırken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sayfada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sadece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harcama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talimatı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veya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ödeme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emri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belgesi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olmasına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dikkat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eder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misiniz</a:t>
            </a:r>
            <a:r>
              <a:rPr lang="en-US" sz="1300" dirty="0">
                <a:latin typeface="+mj-lt"/>
                <a:ea typeface="+mj-ea"/>
                <a:cs typeface="+mj-cs"/>
              </a:rPr>
              <a:t>?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300" dirty="0">
              <a:effectLst/>
              <a:latin typeface="+mj-lt"/>
              <a:ea typeface="+mj-ea"/>
              <a:cs typeface="+mj-cs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3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Tüm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belgeler</a:t>
            </a:r>
            <a:r>
              <a:rPr lang="en-US" sz="1300" dirty="0">
                <a:latin typeface="+mj-lt"/>
                <a:ea typeface="+mj-ea"/>
                <a:cs typeface="+mj-cs"/>
              </a:rPr>
              <a:t> SGDB </a:t>
            </a:r>
            <a:r>
              <a:rPr lang="en-US" sz="1300" dirty="0" err="1">
                <a:latin typeface="+mj-lt"/>
                <a:ea typeface="+mj-ea"/>
                <a:cs typeface="+mj-cs"/>
              </a:rPr>
              <a:t>gönderilir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ve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ödeme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gerçekleştirilir</a:t>
            </a:r>
            <a:r>
              <a:rPr lang="en-US" sz="1300" dirty="0" smtClean="0">
                <a:latin typeface="+mj-lt"/>
                <a:ea typeface="+mj-ea"/>
                <a:cs typeface="+mj-cs"/>
              </a:rPr>
              <a:t>.</a:t>
            </a:r>
            <a:endParaRPr lang="en-US" sz="1300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1985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1" y="2447164"/>
            <a:ext cx="2160240" cy="16882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defRPr/>
            </a:pPr>
            <a:r>
              <a:rPr lang="tr-TR" sz="2800" b="1" i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Avans İşlemleri</a:t>
            </a:r>
            <a:endParaRPr lang="en-US" sz="2800" b="1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059832" y="804671"/>
            <a:ext cx="5472011" cy="524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 smtClean="0">
                <a:latin typeface="+mj-lt"/>
                <a:ea typeface="+mj-ea"/>
                <a:cs typeface="+mj-cs"/>
              </a:rPr>
              <a:t>UBYS </a:t>
            </a:r>
            <a:r>
              <a:rPr lang="en-US" dirty="0" err="1">
                <a:latin typeface="+mj-lt"/>
                <a:ea typeface="+mj-ea"/>
                <a:cs typeface="+mj-cs"/>
              </a:rPr>
              <a:t>Projelerim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sayfasından</a:t>
            </a:r>
            <a:r>
              <a:rPr lang="en-US" dirty="0">
                <a:latin typeface="+mj-lt"/>
                <a:ea typeface="+mj-ea"/>
                <a:cs typeface="+mj-cs"/>
              </a:rPr>
              <a:t>--</a:t>
            </a:r>
            <a:r>
              <a:rPr lang="en-US" dirty="0" err="1">
                <a:latin typeface="+mj-lt"/>
                <a:ea typeface="+mj-ea"/>
                <a:cs typeface="+mj-cs"/>
              </a:rPr>
              <a:t>Talepler</a:t>
            </a:r>
            <a:r>
              <a:rPr lang="en-US" dirty="0">
                <a:latin typeface="+mj-lt"/>
                <a:ea typeface="+mj-ea"/>
                <a:cs typeface="+mj-cs"/>
              </a:rPr>
              <a:t>--</a:t>
            </a:r>
            <a:r>
              <a:rPr lang="en-US" dirty="0" err="1">
                <a:latin typeface="+mj-lt"/>
                <a:ea typeface="+mj-ea"/>
                <a:cs typeface="+mj-cs"/>
              </a:rPr>
              <a:t>Avans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talepleri</a:t>
            </a:r>
            <a:r>
              <a:rPr lang="en-US" dirty="0">
                <a:latin typeface="+mj-lt"/>
                <a:ea typeface="+mj-ea"/>
                <a:cs typeface="+mj-cs"/>
              </a:rPr>
              <a:t>--</a:t>
            </a:r>
            <a:r>
              <a:rPr lang="en-US" dirty="0" err="1">
                <a:latin typeface="+mj-lt"/>
                <a:ea typeface="+mj-ea"/>
                <a:cs typeface="+mj-cs"/>
              </a:rPr>
              <a:t>Proje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Seçiniz</a:t>
            </a:r>
            <a:r>
              <a:rPr lang="en-US" dirty="0">
                <a:latin typeface="+mj-lt"/>
                <a:ea typeface="+mj-ea"/>
                <a:cs typeface="+mj-cs"/>
              </a:rPr>
              <a:t>-</a:t>
            </a:r>
          </a:p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 err="1">
                <a:latin typeface="+mj-lt"/>
                <a:ea typeface="+mj-ea"/>
                <a:cs typeface="+mj-cs"/>
              </a:rPr>
              <a:t>Proje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önerisinde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sunduğunuz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malzemeleri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almak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için</a:t>
            </a:r>
            <a:r>
              <a:rPr lang="en-US" dirty="0">
                <a:latin typeface="+mj-lt"/>
                <a:ea typeface="+mj-ea"/>
                <a:cs typeface="+mj-cs"/>
              </a:rPr>
              <a:t> UBYS BAP </a:t>
            </a:r>
            <a:r>
              <a:rPr lang="en-US" dirty="0" err="1">
                <a:latin typeface="+mj-lt"/>
                <a:ea typeface="+mj-ea"/>
                <a:cs typeface="+mj-cs"/>
              </a:rPr>
              <a:t>modülünden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avans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talebi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oluşturmanız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gerekmektedir</a:t>
            </a:r>
            <a:r>
              <a:rPr lang="en-US" dirty="0">
                <a:latin typeface="+mj-lt"/>
                <a:ea typeface="+mj-ea"/>
                <a:cs typeface="+mj-cs"/>
              </a:rPr>
              <a:t>.</a:t>
            </a: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 err="1">
                <a:latin typeface="+mj-lt"/>
                <a:ea typeface="+mj-ea"/>
                <a:cs typeface="+mj-cs"/>
              </a:rPr>
              <a:t>Avans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talep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edilmek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istenilen</a:t>
            </a:r>
            <a:r>
              <a:rPr lang="en-US" dirty="0">
                <a:latin typeface="+mj-lt"/>
                <a:ea typeface="+mj-ea"/>
                <a:cs typeface="+mj-cs"/>
              </a:rPr>
              <a:t> mal/</a:t>
            </a:r>
            <a:r>
              <a:rPr lang="en-US" dirty="0" err="1">
                <a:latin typeface="+mj-lt"/>
                <a:ea typeface="+mj-ea"/>
                <a:cs typeface="+mj-cs"/>
              </a:rPr>
              <a:t>hizmet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seçilerek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kaydettikten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sonra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almak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istediğiniz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malzemeler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taslak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olarak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kaydedilmektedir</a:t>
            </a:r>
            <a:r>
              <a:rPr lang="en-US" dirty="0">
                <a:latin typeface="+mj-lt"/>
                <a:ea typeface="+mj-ea"/>
                <a:cs typeface="+mj-cs"/>
              </a:rPr>
              <a:t>. </a:t>
            </a: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 err="1">
                <a:latin typeface="+mj-lt"/>
                <a:ea typeface="+mj-ea"/>
                <a:cs typeface="+mj-cs"/>
              </a:rPr>
              <a:t>Sayfanın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en</a:t>
            </a:r>
            <a:r>
              <a:rPr lang="en-US" dirty="0">
                <a:latin typeface="+mj-lt"/>
                <a:ea typeface="+mj-ea"/>
                <a:cs typeface="+mj-cs"/>
              </a:rPr>
              <a:t> alt </a:t>
            </a:r>
            <a:r>
              <a:rPr lang="en-US" dirty="0" err="1">
                <a:latin typeface="+mj-lt"/>
                <a:ea typeface="+mj-ea"/>
                <a:cs typeface="+mj-cs"/>
              </a:rPr>
              <a:t>kısmında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taslak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olarak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kaydedilen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talebinizi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düzenle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dedikten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sonra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inceleyip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herhangi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bir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düzeltme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yapmayacaksanız</a:t>
            </a:r>
            <a:r>
              <a:rPr lang="en-US" dirty="0">
                <a:latin typeface="+mj-lt"/>
                <a:ea typeface="+mj-ea"/>
                <a:cs typeface="+mj-cs"/>
              </a:rPr>
              <a:t> sol </a:t>
            </a:r>
            <a:r>
              <a:rPr lang="en-US" dirty="0" err="1">
                <a:latin typeface="+mj-lt"/>
                <a:ea typeface="+mj-ea"/>
                <a:cs typeface="+mj-cs"/>
              </a:rPr>
              <a:t>üst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köşeden</a:t>
            </a:r>
            <a:r>
              <a:rPr lang="en-US" dirty="0">
                <a:latin typeface="+mj-lt"/>
                <a:ea typeface="+mj-ea"/>
                <a:cs typeface="+mj-cs"/>
              </a:rPr>
              <a:t> BAP </a:t>
            </a:r>
            <a:r>
              <a:rPr lang="en-US" dirty="0" err="1">
                <a:latin typeface="+mj-lt"/>
                <a:ea typeface="+mj-ea"/>
                <a:cs typeface="+mj-cs"/>
              </a:rPr>
              <a:t>Ofise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gönder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yapıp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formun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çıktısını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alınız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ve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imzalayınız</a:t>
            </a:r>
            <a:r>
              <a:rPr lang="en-US" dirty="0">
                <a:latin typeface="+mj-lt"/>
                <a:ea typeface="+mj-ea"/>
                <a:cs typeface="+mj-cs"/>
              </a:rPr>
              <a:t>.</a:t>
            </a:r>
            <a:endParaRPr lang="en-US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6005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519172"/>
            <a:ext cx="2641019" cy="16162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defRPr/>
            </a:pPr>
            <a:r>
              <a:rPr lang="en-US" sz="2800" b="1" i="0" kern="1200" dirty="0" err="1" smtClean="0">
                <a:solidFill>
                  <a:schemeClr val="tx2"/>
                </a:solidFill>
              </a:rPr>
              <a:t>Avans</a:t>
            </a:r>
            <a:r>
              <a:rPr lang="en-US" sz="2800" b="1" i="0" kern="1200" dirty="0" smtClean="0">
                <a:solidFill>
                  <a:schemeClr val="tx2"/>
                </a:solidFill>
              </a:rPr>
              <a:t> </a:t>
            </a:r>
            <a:r>
              <a:rPr lang="tr-TR" sz="2800" b="1" dirty="0" err="1"/>
              <a:t>İ</a:t>
            </a:r>
            <a:r>
              <a:rPr lang="en-US" sz="2800" b="1" i="0" kern="1200" dirty="0" err="1" smtClean="0">
                <a:solidFill>
                  <a:schemeClr val="tx2"/>
                </a:solidFill>
              </a:rPr>
              <a:t>şlemleri</a:t>
            </a:r>
            <a:endParaRPr lang="en-US" sz="2800" b="1" i="0" kern="1200" dirty="0">
              <a:solidFill>
                <a:schemeClr val="tx2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87052" y="908720"/>
            <a:ext cx="5400003" cy="524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9375" marR="11176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tr-TR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smtClean="0">
                <a:latin typeface="+mj-lt"/>
                <a:ea typeface="+mj-ea"/>
                <a:cs typeface="+mj-cs"/>
              </a:rPr>
              <a:t>UBYS </a:t>
            </a:r>
            <a:r>
              <a:rPr lang="en-US" sz="1500" dirty="0" err="1">
                <a:latin typeface="+mj-lt"/>
                <a:ea typeface="+mj-ea"/>
                <a:cs typeface="+mj-cs"/>
              </a:rPr>
              <a:t>üzerinden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oluşturmuş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olduğunuz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Avans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talep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formu</a:t>
            </a:r>
            <a:r>
              <a:rPr lang="en-US" sz="1500" dirty="0">
                <a:latin typeface="+mj-lt"/>
                <a:ea typeface="+mj-ea"/>
                <a:cs typeface="+mj-cs"/>
              </a:rPr>
              <a:t>  </a:t>
            </a:r>
            <a:r>
              <a:rPr lang="en-US" sz="1500" dirty="0" err="1">
                <a:latin typeface="+mj-lt"/>
                <a:ea typeface="+mj-ea"/>
                <a:cs typeface="+mj-cs"/>
              </a:rPr>
              <a:t>ofisimize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ulaştıktan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sonra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talep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formunda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bulunan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sarf</a:t>
            </a:r>
            <a:r>
              <a:rPr lang="en-US" sz="1500" dirty="0">
                <a:latin typeface="+mj-lt"/>
                <a:ea typeface="+mj-ea"/>
                <a:cs typeface="+mj-cs"/>
              </a:rPr>
              <a:t>, </a:t>
            </a:r>
            <a:r>
              <a:rPr lang="en-US" sz="1500" dirty="0" err="1">
                <a:latin typeface="+mj-lt"/>
                <a:ea typeface="+mj-ea"/>
                <a:cs typeface="+mj-cs"/>
              </a:rPr>
              <a:t>makine-teçhizat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ya</a:t>
            </a:r>
            <a:r>
              <a:rPr lang="en-US" sz="1500" dirty="0">
                <a:latin typeface="+mj-lt"/>
                <a:ea typeface="+mj-ea"/>
                <a:cs typeface="+mj-cs"/>
              </a:rPr>
              <a:t> da </a:t>
            </a:r>
            <a:r>
              <a:rPr lang="en-US" sz="1500" dirty="0" err="1">
                <a:latin typeface="+mj-lt"/>
                <a:ea typeface="+mj-ea"/>
                <a:cs typeface="+mj-cs"/>
              </a:rPr>
              <a:t>hizmet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talep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formlarınız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yine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tarafımızdan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kontrol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edildikten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sonra</a:t>
            </a:r>
            <a:r>
              <a:rPr lang="en-US" sz="1500" dirty="0">
                <a:latin typeface="+mj-lt"/>
                <a:ea typeface="+mj-ea"/>
                <a:cs typeface="+mj-cs"/>
              </a:rPr>
              <a:t> MYS </a:t>
            </a:r>
            <a:r>
              <a:rPr lang="en-US" sz="1500" dirty="0" err="1">
                <a:latin typeface="+mj-lt"/>
                <a:ea typeface="+mj-ea"/>
                <a:cs typeface="+mj-cs"/>
              </a:rPr>
              <a:t>üzerinden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harcama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onayı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ve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ödeme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emri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belgesi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hazırlanacak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aynı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şekilde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maille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onaylanması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sağlanacaktır</a:t>
            </a:r>
            <a:r>
              <a:rPr lang="en-US" sz="1500" dirty="0">
                <a:latin typeface="+mj-lt"/>
                <a:ea typeface="+mj-ea"/>
                <a:cs typeface="+mj-cs"/>
              </a:rPr>
              <a:t>.</a:t>
            </a:r>
          </a:p>
          <a:p>
            <a:pPr marL="79375" marR="11176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tr-TR" sz="1500" dirty="0" smtClean="0">
              <a:latin typeface="+mj-lt"/>
              <a:ea typeface="+mj-ea"/>
              <a:cs typeface="+mj-cs"/>
            </a:endParaRPr>
          </a:p>
          <a:p>
            <a:pPr marL="79375" marR="11176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tr-TR" sz="15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 smtClean="0">
                <a:latin typeface="+mj-lt"/>
                <a:ea typeface="+mj-ea"/>
                <a:cs typeface="+mj-cs"/>
              </a:rPr>
              <a:t>Avans</a:t>
            </a:r>
            <a:r>
              <a:rPr lang="en-US" sz="15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miktarı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hesabınıza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geçtikten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sonra</a:t>
            </a:r>
            <a:r>
              <a:rPr lang="en-US" sz="1500" dirty="0">
                <a:latin typeface="+mj-lt"/>
                <a:ea typeface="+mj-ea"/>
                <a:cs typeface="+mj-cs"/>
              </a:rPr>
              <a:t>;</a:t>
            </a:r>
          </a:p>
          <a:p>
            <a:pPr marL="79375" marR="11176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500" u="sng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Avans</a:t>
            </a:r>
            <a:r>
              <a:rPr lang="en-US" sz="1500" u="sng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için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süreniz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2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aydır</a:t>
            </a:r>
            <a:r>
              <a:rPr lang="en-US" sz="1500" dirty="0">
                <a:latin typeface="+mj-lt"/>
                <a:ea typeface="+mj-ea"/>
                <a:cs typeface="+mj-cs"/>
              </a:rPr>
              <a:t>. (</a:t>
            </a:r>
            <a:r>
              <a:rPr lang="en-US" sz="1500" dirty="0" err="1">
                <a:latin typeface="+mj-lt"/>
                <a:ea typeface="+mj-ea"/>
                <a:cs typeface="+mj-cs"/>
              </a:rPr>
              <a:t>Yönetmeliğin</a:t>
            </a:r>
            <a:r>
              <a:rPr lang="en-US" sz="1500" dirty="0">
                <a:latin typeface="+mj-lt"/>
                <a:ea typeface="+mj-ea"/>
                <a:cs typeface="+mj-cs"/>
              </a:rPr>
              <a:t> 14. </a:t>
            </a:r>
            <a:r>
              <a:rPr lang="en-US" sz="1500" dirty="0" err="1">
                <a:latin typeface="+mj-lt"/>
                <a:ea typeface="+mj-ea"/>
                <a:cs typeface="+mj-cs"/>
              </a:rPr>
              <a:t>Maddesinin</a:t>
            </a:r>
            <a:r>
              <a:rPr lang="en-US" sz="1500" dirty="0">
                <a:latin typeface="+mj-lt"/>
                <a:ea typeface="+mj-ea"/>
                <a:cs typeface="+mj-cs"/>
              </a:rPr>
              <a:t> 4.bendi </a:t>
            </a:r>
            <a:r>
              <a:rPr lang="en-US" sz="1500" dirty="0" err="1">
                <a:latin typeface="+mj-lt"/>
                <a:ea typeface="+mj-ea"/>
                <a:cs typeface="+mj-cs"/>
              </a:rPr>
              <a:t>gereği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Ön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ödeme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limitleri</a:t>
            </a:r>
            <a:r>
              <a:rPr lang="en-US" sz="1500" dirty="0">
                <a:latin typeface="+mj-lt"/>
                <a:ea typeface="+mj-ea"/>
                <a:cs typeface="+mj-cs"/>
              </a:rPr>
              <a:t>,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yılı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merkezi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yönetim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bütçe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kanununda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iller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için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belirlenen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latin typeface="+mj-lt"/>
                <a:ea typeface="+mj-ea"/>
                <a:cs typeface="+mj-cs"/>
              </a:rPr>
              <a:t>parasal</a:t>
            </a:r>
            <a:r>
              <a:rPr lang="en-US" sz="1500" u="sng" dirty="0"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latin typeface="+mj-lt"/>
                <a:ea typeface="+mj-ea"/>
                <a:cs typeface="+mj-cs"/>
              </a:rPr>
              <a:t>limitin</a:t>
            </a:r>
            <a:r>
              <a:rPr lang="en-US" sz="1500" u="sng" dirty="0">
                <a:latin typeface="+mj-lt"/>
                <a:ea typeface="+mj-ea"/>
                <a:cs typeface="+mj-cs"/>
              </a:rPr>
              <a:t> on </a:t>
            </a:r>
            <a:r>
              <a:rPr lang="en-US" sz="1500" u="sng" dirty="0" err="1">
                <a:latin typeface="+mj-lt"/>
                <a:ea typeface="+mj-ea"/>
                <a:cs typeface="+mj-cs"/>
              </a:rPr>
              <a:t>katıdır</a:t>
            </a:r>
            <a:r>
              <a:rPr lang="en-US" sz="1500" u="sng" dirty="0">
                <a:latin typeface="+mj-lt"/>
                <a:ea typeface="+mj-ea"/>
                <a:cs typeface="+mj-cs"/>
              </a:rPr>
              <a:t>.</a:t>
            </a:r>
            <a:r>
              <a:rPr lang="en-US" sz="1500" dirty="0">
                <a:latin typeface="+mj-lt"/>
                <a:ea typeface="+mj-ea"/>
                <a:cs typeface="+mj-cs"/>
              </a:rPr>
              <a:t> Her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bir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harcama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yetkilisi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mutemedi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aldığı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avanstan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harcadığı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tutarlara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ilişkin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kanıtlayıcı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belgeleri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en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çok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u="sng" dirty="0">
                <a:latin typeface="+mj-lt"/>
                <a:ea typeface="+mj-ea"/>
                <a:cs typeface="+mj-cs"/>
              </a:rPr>
              <a:t>2 ay </a:t>
            </a:r>
            <a:r>
              <a:rPr lang="en-US" sz="1500" dirty="0" err="1">
                <a:latin typeface="+mj-lt"/>
                <a:ea typeface="+mj-ea"/>
                <a:cs typeface="+mj-cs"/>
              </a:rPr>
              <a:t>içerisinde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muhasebe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birimine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vermekle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yükümlüdür</a:t>
            </a:r>
            <a:r>
              <a:rPr lang="en-US" sz="1500" dirty="0">
                <a:latin typeface="+mj-lt"/>
                <a:ea typeface="+mj-ea"/>
                <a:cs typeface="+mj-cs"/>
              </a:rPr>
              <a:t>.)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Avans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sürenizin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dolmasına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geç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1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hafta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dirty="0">
                <a:latin typeface="+mj-lt"/>
                <a:ea typeface="+mj-ea"/>
                <a:cs typeface="+mj-cs"/>
              </a:rPr>
              <a:t>kala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kapatma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için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gerekli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işlemleri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başlatmanız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gerekmektedir</a:t>
            </a:r>
            <a:r>
              <a:rPr lang="en-US" sz="1500" dirty="0">
                <a:latin typeface="+mj-lt"/>
                <a:ea typeface="+mj-ea"/>
                <a:cs typeface="+mj-cs"/>
              </a:rPr>
              <a:t>. </a:t>
            </a:r>
            <a:endParaRPr lang="en-US" sz="1500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8294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0852" y="2348880"/>
            <a:ext cx="2641019" cy="15442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defRPr/>
            </a:pPr>
            <a:r>
              <a:rPr lang="tr-TR" sz="2800" b="1" i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Avans İşlemleri</a:t>
            </a:r>
            <a:endParaRPr lang="en-US" sz="2800" b="1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071871" y="1412776"/>
            <a:ext cx="5459972" cy="4640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65125" marR="11176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tr-TR" dirty="0">
              <a:latin typeface="+mj-lt"/>
              <a:ea typeface="+mj-ea"/>
              <a:cs typeface="+mj-cs"/>
            </a:endParaRPr>
          </a:p>
          <a:p>
            <a:pPr marL="365125" marR="11176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tr-TR" dirty="0">
              <a:latin typeface="+mj-lt"/>
              <a:ea typeface="+mj-ea"/>
              <a:cs typeface="+mj-cs"/>
            </a:endParaRP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 err="1">
                <a:latin typeface="+mj-lt"/>
                <a:ea typeface="+mj-ea"/>
                <a:cs typeface="+mj-cs"/>
              </a:rPr>
              <a:t>Avans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kapatırken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faturalar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ve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tüm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belgeler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ofisimize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ulaştıktan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sonra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avans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kapama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yine</a:t>
            </a:r>
            <a:r>
              <a:rPr lang="en-US" dirty="0">
                <a:latin typeface="+mj-lt"/>
                <a:ea typeface="+mj-ea"/>
                <a:cs typeface="+mj-cs"/>
              </a:rPr>
              <a:t> MYS </a:t>
            </a:r>
            <a:r>
              <a:rPr lang="en-US" dirty="0" err="1">
                <a:latin typeface="+mj-lt"/>
                <a:ea typeface="+mj-ea"/>
                <a:cs typeface="+mj-cs"/>
              </a:rPr>
              <a:t>üzerinden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yapılır</a:t>
            </a:r>
            <a:r>
              <a:rPr lang="en-US" dirty="0">
                <a:latin typeface="+mj-lt"/>
                <a:ea typeface="+mj-ea"/>
                <a:cs typeface="+mj-cs"/>
              </a:rPr>
              <a:t>.</a:t>
            </a: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Avansın</a:t>
            </a:r>
            <a:r>
              <a:rPr lang="en-US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verildiği</a:t>
            </a:r>
            <a:r>
              <a:rPr lang="en-US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tarihten</a:t>
            </a:r>
            <a:r>
              <a:rPr lang="en-US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önceki</a:t>
            </a:r>
            <a:r>
              <a:rPr lang="en-US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bir</a:t>
            </a:r>
            <a:r>
              <a:rPr lang="en-US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tarihi</a:t>
            </a:r>
            <a:r>
              <a:rPr lang="en-US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taşıyan</a:t>
            </a:r>
            <a:r>
              <a:rPr lang="en-US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harcama</a:t>
            </a:r>
            <a:r>
              <a:rPr lang="en-US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belgeleri</a:t>
            </a:r>
            <a:r>
              <a:rPr lang="en-US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avansın</a:t>
            </a:r>
            <a:r>
              <a:rPr lang="en-US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mahsubunda</a:t>
            </a:r>
            <a:r>
              <a:rPr lang="en-US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kabul</a:t>
            </a:r>
            <a:r>
              <a:rPr lang="en-US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edilemez</a:t>
            </a:r>
            <a:r>
              <a:rPr lang="en-US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dirty="0" err="1">
                <a:latin typeface="+mj-lt"/>
                <a:ea typeface="+mj-ea"/>
                <a:cs typeface="+mj-cs"/>
              </a:rPr>
              <a:t>Yani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Fatura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tarihi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avansın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hesabınıza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geçtiği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tarihten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sonra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olmalıdır</a:t>
            </a:r>
            <a:r>
              <a:rPr lang="en-US" dirty="0">
                <a:latin typeface="+mj-lt"/>
                <a:ea typeface="+mj-ea"/>
                <a:cs typeface="+mj-cs"/>
              </a:rPr>
              <a:t>. </a:t>
            </a:r>
            <a:r>
              <a:rPr lang="en-US" dirty="0" err="1">
                <a:latin typeface="+mj-lt"/>
                <a:ea typeface="+mj-ea"/>
                <a:cs typeface="+mj-cs"/>
              </a:rPr>
              <a:t>Avans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miktarı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hesabınıza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geçmeden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fatura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kestirmeyiniz</a:t>
            </a:r>
            <a:r>
              <a:rPr lang="en-US" dirty="0">
                <a:latin typeface="+mj-lt"/>
                <a:ea typeface="+mj-ea"/>
                <a:cs typeface="+mj-cs"/>
              </a:rPr>
              <a:t>.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Mahsup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döneminde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verilen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harcama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belgelerinin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de,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ön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ödemenin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yapıldığı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tarih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ile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geç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ait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olduğu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bütçe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yılının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son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günü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arasındaki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tarihi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taşıması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gerekir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effectLst/>
              <a:latin typeface="+mj-lt"/>
              <a:ea typeface="+mj-ea"/>
              <a:cs typeface="+mj-cs"/>
            </a:endParaRPr>
          </a:p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effectLst/>
              <a:latin typeface="+mj-lt"/>
              <a:ea typeface="+mj-ea"/>
              <a:cs typeface="+mj-cs"/>
            </a:endParaRPr>
          </a:p>
          <a:p>
            <a:pPr marL="365125" marR="11176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3595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0432" y="2420888"/>
            <a:ext cx="2641019" cy="14001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defRPr/>
            </a:pPr>
            <a:r>
              <a:rPr lang="en-US" sz="2800" b="1" i="0" kern="1200" dirty="0" err="1" smtClean="0">
                <a:solidFill>
                  <a:schemeClr val="tx2"/>
                </a:solidFill>
              </a:rPr>
              <a:t>Avans</a:t>
            </a:r>
            <a:r>
              <a:rPr lang="en-US" sz="2800" b="1" i="0" kern="1200" dirty="0" smtClean="0">
                <a:solidFill>
                  <a:schemeClr val="tx2"/>
                </a:solidFill>
              </a:rPr>
              <a:t> </a:t>
            </a:r>
            <a:r>
              <a:rPr lang="tr-TR" sz="2800" b="1" dirty="0" err="1"/>
              <a:t>İ</a:t>
            </a:r>
            <a:r>
              <a:rPr lang="en-US" sz="2800" b="1" i="0" kern="1200" dirty="0" err="1" smtClean="0">
                <a:solidFill>
                  <a:schemeClr val="tx2"/>
                </a:solidFill>
              </a:rPr>
              <a:t>şlemleri</a:t>
            </a:r>
            <a:endParaRPr lang="en-US" sz="2800" b="1" i="0" kern="1200" dirty="0">
              <a:solidFill>
                <a:schemeClr val="tx2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06348" y="1124744"/>
            <a:ext cx="5425496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3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Proforma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vergi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numaraları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belirtilmelidir</a:t>
            </a:r>
            <a:r>
              <a:rPr lang="en-US" sz="1300" dirty="0">
                <a:latin typeface="+mj-lt"/>
                <a:ea typeface="+mj-ea"/>
                <a:cs typeface="+mj-cs"/>
              </a:rPr>
              <a:t>.</a:t>
            </a:r>
          </a:p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3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300" dirty="0">
                <a:latin typeface="+mj-lt"/>
                <a:ea typeface="+mj-ea"/>
                <a:cs typeface="+mj-cs"/>
              </a:rPr>
              <a:t>BAP </a:t>
            </a:r>
            <a:r>
              <a:rPr lang="en-US" sz="1300" dirty="0" err="1">
                <a:latin typeface="+mj-lt"/>
                <a:ea typeface="+mj-ea"/>
                <a:cs typeface="+mj-cs"/>
              </a:rPr>
              <a:t>sayfasının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formlar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belgeler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kısmında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yer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alan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piyasa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fiyat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araştırma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tutanağı</a:t>
            </a:r>
            <a:r>
              <a:rPr lang="en-US" sz="1300" dirty="0">
                <a:latin typeface="+mj-lt"/>
                <a:ea typeface="+mj-ea"/>
                <a:cs typeface="+mj-cs"/>
              </a:rPr>
              <a:t> (3 </a:t>
            </a:r>
            <a:r>
              <a:rPr lang="en-US" sz="1300" dirty="0" err="1">
                <a:latin typeface="+mj-lt"/>
                <a:ea typeface="+mj-ea"/>
                <a:cs typeface="+mj-cs"/>
              </a:rPr>
              <a:t>firmadan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teklif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alınacak</a:t>
            </a:r>
            <a:r>
              <a:rPr lang="en-US" sz="1300" dirty="0">
                <a:latin typeface="+mj-lt"/>
                <a:ea typeface="+mj-ea"/>
                <a:cs typeface="+mj-cs"/>
              </a:rPr>
              <a:t>, KDV </a:t>
            </a:r>
            <a:r>
              <a:rPr lang="en-US" sz="1300" dirty="0" err="1">
                <a:latin typeface="+mj-lt"/>
                <a:ea typeface="+mj-ea"/>
                <a:cs typeface="+mj-cs"/>
              </a:rPr>
              <a:t>siz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fiyatlar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 smtClean="0">
                <a:latin typeface="+mj-lt"/>
                <a:ea typeface="+mj-ea"/>
                <a:cs typeface="+mj-cs"/>
              </a:rPr>
              <a:t>yazılacak</a:t>
            </a:r>
            <a:r>
              <a:rPr lang="tr-TR" sz="1300" dirty="0">
                <a:latin typeface="+mj-lt"/>
                <a:ea typeface="+mj-ea"/>
                <a:cs typeface="+mj-cs"/>
              </a:rPr>
              <a:t>)</a:t>
            </a:r>
            <a:r>
              <a:rPr lang="en-US" sz="1300" dirty="0" smtClean="0">
                <a:latin typeface="+mj-lt"/>
                <a:ea typeface="+mj-ea"/>
                <a:cs typeface="+mj-cs"/>
              </a:rPr>
              <a:t>,</a:t>
            </a:r>
            <a:endParaRPr lang="en-US" sz="1300" dirty="0">
              <a:latin typeface="+mj-lt"/>
              <a:ea typeface="+mj-ea"/>
              <a:cs typeface="+mj-cs"/>
            </a:endParaRPr>
          </a:p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3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Yasaklılık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sorgulama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>
                <a:latin typeface="+mj-lt"/>
                <a:ea typeface="+mj-ea"/>
                <a:cs typeface="+mj-cs"/>
                <a:hlinkClick r:id="rId2"/>
              </a:rPr>
              <a:t>https://ekap.kik.gov.tr/EKAP/Yasaklilik/YasakliSorgu.aspx</a:t>
            </a:r>
            <a:r>
              <a:rPr lang="en-US" sz="1300" dirty="0">
                <a:latin typeface="+mj-lt"/>
                <a:ea typeface="+mj-ea"/>
                <a:cs typeface="+mj-cs"/>
              </a:rPr>
              <a:t> (</a:t>
            </a:r>
            <a:r>
              <a:rPr lang="en-US" sz="1300" dirty="0" err="1">
                <a:latin typeface="+mj-lt"/>
                <a:ea typeface="+mj-ea"/>
                <a:cs typeface="+mj-cs"/>
              </a:rPr>
              <a:t>Vergi</a:t>
            </a:r>
            <a:r>
              <a:rPr lang="en-US" sz="1300" dirty="0">
                <a:latin typeface="+mj-lt"/>
                <a:ea typeface="+mj-ea"/>
                <a:cs typeface="+mj-cs"/>
              </a:rPr>
              <a:t> no 10 </a:t>
            </a:r>
            <a:r>
              <a:rPr lang="en-US" sz="1300" dirty="0" err="1">
                <a:latin typeface="+mj-lt"/>
                <a:ea typeface="+mj-ea"/>
                <a:cs typeface="+mj-cs"/>
              </a:rPr>
              <a:t>haneli</a:t>
            </a:r>
            <a:r>
              <a:rPr lang="en-US" sz="1300" dirty="0">
                <a:latin typeface="+mj-lt"/>
                <a:ea typeface="+mj-ea"/>
                <a:cs typeface="+mj-cs"/>
              </a:rPr>
              <a:t>, TC </a:t>
            </a:r>
            <a:r>
              <a:rPr lang="en-US" sz="1300" dirty="0" err="1">
                <a:latin typeface="+mj-lt"/>
                <a:ea typeface="+mj-ea"/>
                <a:cs typeface="+mj-cs"/>
              </a:rPr>
              <a:t>kimlik</a:t>
            </a:r>
            <a:r>
              <a:rPr lang="en-US" sz="1300" dirty="0">
                <a:latin typeface="+mj-lt"/>
                <a:ea typeface="+mj-ea"/>
                <a:cs typeface="+mj-cs"/>
              </a:rPr>
              <a:t> no 11 </a:t>
            </a:r>
            <a:r>
              <a:rPr lang="en-US" sz="1300" dirty="0" err="1">
                <a:latin typeface="+mj-lt"/>
                <a:ea typeface="+mj-ea"/>
                <a:cs typeface="+mj-cs"/>
              </a:rPr>
              <a:t>haneli</a:t>
            </a:r>
            <a:r>
              <a:rPr lang="en-US" sz="1300" dirty="0">
                <a:latin typeface="+mj-lt"/>
                <a:ea typeface="+mj-ea"/>
                <a:cs typeface="+mj-cs"/>
              </a:rPr>
              <a:t>) </a:t>
            </a:r>
            <a:r>
              <a:rPr lang="en-US" sz="1300" dirty="0" err="1">
                <a:latin typeface="+mj-lt"/>
                <a:ea typeface="+mj-ea"/>
                <a:cs typeface="+mj-cs"/>
              </a:rPr>
              <a:t>yapılmalıdır</a:t>
            </a:r>
            <a:r>
              <a:rPr lang="en-US" sz="1300" dirty="0">
                <a:latin typeface="+mj-lt"/>
                <a:ea typeface="+mj-ea"/>
                <a:cs typeface="+mj-cs"/>
              </a:rPr>
              <a:t>. </a:t>
            </a:r>
            <a:endParaRPr lang="tr-TR" sz="1300" dirty="0" smtClean="0">
              <a:latin typeface="+mj-lt"/>
              <a:ea typeface="+mj-ea"/>
              <a:cs typeface="+mj-cs"/>
            </a:endParaRPr>
          </a:p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tr-TR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 smtClean="0">
                <a:latin typeface="+mj-lt"/>
                <a:ea typeface="+mj-ea"/>
                <a:cs typeface="+mj-cs"/>
              </a:rPr>
              <a:t>Fatura</a:t>
            </a:r>
            <a:r>
              <a:rPr lang="en-US" sz="1300" dirty="0" smtClean="0">
                <a:latin typeface="+mj-lt"/>
                <a:ea typeface="+mj-ea"/>
                <a:cs typeface="+mj-cs"/>
              </a:rPr>
              <a:t> </a:t>
            </a:r>
            <a:endParaRPr lang="tr-TR" sz="1300" dirty="0">
              <a:latin typeface="+mj-lt"/>
              <a:ea typeface="+mj-ea"/>
              <a:cs typeface="+mj-cs"/>
            </a:endParaRPr>
          </a:p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tr-TR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 smtClean="0">
                <a:latin typeface="+mj-lt"/>
                <a:ea typeface="+mj-ea"/>
                <a:cs typeface="+mj-cs"/>
              </a:rPr>
              <a:t>Demirbaş</a:t>
            </a:r>
            <a:r>
              <a:rPr lang="en-US" sz="13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için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teknik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şartname</a:t>
            </a:r>
            <a:r>
              <a:rPr lang="en-US" sz="1300" dirty="0">
                <a:latin typeface="+mj-lt"/>
                <a:ea typeface="+mj-ea"/>
                <a:cs typeface="+mj-cs"/>
              </a:rPr>
              <a:t> (</a:t>
            </a:r>
            <a:r>
              <a:rPr lang="en-US" sz="1300" dirty="0" err="1">
                <a:latin typeface="+mj-lt"/>
                <a:ea typeface="+mj-ea"/>
                <a:cs typeface="+mj-cs"/>
              </a:rPr>
              <a:t>Marka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 smtClean="0">
                <a:latin typeface="+mj-lt"/>
                <a:ea typeface="+mj-ea"/>
                <a:cs typeface="+mj-cs"/>
              </a:rPr>
              <a:t>belirtmeden</a:t>
            </a:r>
            <a:r>
              <a:rPr lang="en-US" sz="1300" dirty="0" smtClean="0">
                <a:latin typeface="+mj-lt"/>
                <a:ea typeface="+mj-ea"/>
                <a:cs typeface="+mj-cs"/>
              </a:rPr>
              <a:t>)</a:t>
            </a:r>
            <a:endParaRPr lang="tr-TR" sz="1300" dirty="0" smtClean="0">
              <a:latin typeface="+mj-lt"/>
              <a:ea typeface="+mj-ea"/>
              <a:cs typeface="+mj-cs"/>
            </a:endParaRPr>
          </a:p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tr-TR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 smtClean="0">
                <a:latin typeface="+mj-lt"/>
                <a:ea typeface="+mj-ea"/>
                <a:cs typeface="+mj-cs"/>
              </a:rPr>
              <a:t>Hizmet</a:t>
            </a:r>
            <a:r>
              <a:rPr lang="en-US" sz="13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alımı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ise</a:t>
            </a:r>
            <a:r>
              <a:rPr lang="en-US" sz="1300" dirty="0">
                <a:latin typeface="+mj-lt"/>
                <a:ea typeface="+mj-ea"/>
                <a:cs typeface="+mj-cs"/>
              </a:rPr>
              <a:t>; </a:t>
            </a:r>
            <a:r>
              <a:rPr lang="en-US" sz="1300" dirty="0" err="1">
                <a:latin typeface="+mj-lt"/>
                <a:ea typeface="+mj-ea"/>
                <a:cs typeface="+mj-cs"/>
              </a:rPr>
              <a:t>Hizmet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işleri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kabul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teklif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belgesi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ve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hizmet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işleri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kabul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 smtClean="0">
                <a:latin typeface="+mj-lt"/>
                <a:ea typeface="+mj-ea"/>
                <a:cs typeface="+mj-cs"/>
              </a:rPr>
              <a:t>tutanağı</a:t>
            </a:r>
            <a:endParaRPr lang="tr-TR" sz="1300" dirty="0">
              <a:latin typeface="+mj-lt"/>
              <a:ea typeface="+mj-ea"/>
              <a:cs typeface="+mj-cs"/>
            </a:endParaRPr>
          </a:p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tr-TR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smtClean="0">
                <a:latin typeface="+mj-lt"/>
                <a:ea typeface="+mj-ea"/>
                <a:cs typeface="+mj-cs"/>
              </a:rPr>
              <a:t>Mal </a:t>
            </a:r>
            <a:r>
              <a:rPr lang="en-US" sz="1300" dirty="0" err="1">
                <a:latin typeface="+mj-lt"/>
                <a:ea typeface="+mj-ea"/>
                <a:cs typeface="+mj-cs"/>
              </a:rPr>
              <a:t>alımı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ise</a:t>
            </a:r>
            <a:r>
              <a:rPr lang="en-US" sz="1300" dirty="0">
                <a:latin typeface="+mj-lt"/>
                <a:ea typeface="+mj-ea"/>
                <a:cs typeface="+mj-cs"/>
              </a:rPr>
              <a:t>; BAP </a:t>
            </a:r>
            <a:r>
              <a:rPr lang="en-US" sz="1300" dirty="0" err="1">
                <a:latin typeface="+mj-lt"/>
                <a:ea typeface="+mj-ea"/>
                <a:cs typeface="+mj-cs"/>
              </a:rPr>
              <a:t>sayfasının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formlar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belgeler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kısmında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yer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alan</a:t>
            </a:r>
            <a:r>
              <a:rPr lang="en-US" sz="1300" dirty="0">
                <a:latin typeface="+mj-lt"/>
                <a:ea typeface="+mj-ea"/>
                <a:cs typeface="+mj-cs"/>
              </a:rPr>
              <a:t> mal </a:t>
            </a:r>
            <a:r>
              <a:rPr lang="en-US" sz="1300" dirty="0" err="1">
                <a:latin typeface="+mj-lt"/>
                <a:ea typeface="+mj-ea"/>
                <a:cs typeface="+mj-cs"/>
              </a:rPr>
              <a:t>alımları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muayene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kabul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komisyon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tutanağı</a:t>
            </a:r>
            <a:r>
              <a:rPr lang="en-US" sz="1300" dirty="0">
                <a:latin typeface="+mj-lt"/>
                <a:ea typeface="+mj-ea"/>
                <a:cs typeface="+mj-cs"/>
              </a:rPr>
              <a:t> (3 </a:t>
            </a:r>
            <a:r>
              <a:rPr lang="en-US" sz="1300" dirty="0" err="1" smtClean="0">
                <a:latin typeface="+mj-lt"/>
                <a:ea typeface="+mj-ea"/>
                <a:cs typeface="+mj-cs"/>
              </a:rPr>
              <a:t>nüsha</a:t>
            </a:r>
            <a:r>
              <a:rPr lang="en-US" sz="1300" dirty="0" smtClean="0">
                <a:latin typeface="+mj-lt"/>
                <a:ea typeface="+mj-ea"/>
                <a:cs typeface="+mj-cs"/>
              </a:rPr>
              <a:t>)</a:t>
            </a:r>
            <a:endParaRPr lang="tr-TR" sz="1300" dirty="0" smtClean="0">
              <a:latin typeface="+mj-lt"/>
              <a:ea typeface="+mj-ea"/>
              <a:cs typeface="+mj-cs"/>
            </a:endParaRPr>
          </a:p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tr-TR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u="sng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5000 </a:t>
            </a:r>
            <a:r>
              <a:rPr lang="en-US" sz="13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TL </a:t>
            </a:r>
            <a:r>
              <a:rPr lang="en-US" sz="13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üzeri</a:t>
            </a:r>
            <a:r>
              <a:rPr lang="en-US" sz="13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alımlarda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firmanın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vergi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borcunun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olmaması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gerekiyor</a:t>
            </a:r>
            <a:r>
              <a:rPr lang="en-US" sz="1300" dirty="0">
                <a:latin typeface="+mj-lt"/>
                <a:ea typeface="+mj-ea"/>
                <a:cs typeface="+mj-cs"/>
              </a:rPr>
              <a:t>. </a:t>
            </a:r>
            <a:r>
              <a:rPr lang="en-US" sz="1300" dirty="0" err="1">
                <a:latin typeface="+mj-lt"/>
                <a:ea typeface="+mj-ea"/>
                <a:cs typeface="+mj-cs"/>
              </a:rPr>
              <a:t>Alımdan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önce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bu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belgeyi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firmadan</a:t>
            </a:r>
            <a:r>
              <a:rPr lang="en-US" sz="1300" dirty="0">
                <a:latin typeface="+mj-lt"/>
                <a:ea typeface="+mj-ea"/>
                <a:cs typeface="+mj-cs"/>
              </a:rPr>
              <a:t> </a:t>
            </a:r>
            <a:r>
              <a:rPr lang="en-US" sz="1300" dirty="0" err="1">
                <a:latin typeface="+mj-lt"/>
                <a:ea typeface="+mj-ea"/>
                <a:cs typeface="+mj-cs"/>
              </a:rPr>
              <a:t>alınız</a:t>
            </a:r>
            <a:r>
              <a:rPr lang="en-US" sz="1300" dirty="0" smtClean="0">
                <a:latin typeface="+mj-lt"/>
                <a:ea typeface="+mj-ea"/>
                <a:cs typeface="+mj-cs"/>
              </a:rPr>
              <a:t>.</a:t>
            </a:r>
            <a:endParaRPr lang="en-US" sz="1300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557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7902" y="2564904"/>
            <a:ext cx="2642159" cy="16796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>
              <a:defRPr/>
            </a:pPr>
            <a:r>
              <a:rPr lang="en-US" sz="2800" b="1" i="0" kern="1200" dirty="0" err="1" smtClean="0">
                <a:solidFill>
                  <a:schemeClr val="tx1"/>
                </a:solidFill>
              </a:rPr>
              <a:t>Avans</a:t>
            </a:r>
            <a:r>
              <a:rPr lang="en-US" sz="2800" b="1" i="0" kern="1200" dirty="0" smtClean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İ</a:t>
            </a:r>
            <a:r>
              <a:rPr lang="en-US" sz="2800" b="1" i="0" kern="1200" dirty="0" err="1" smtClean="0">
                <a:solidFill>
                  <a:schemeClr val="tx1"/>
                </a:solidFill>
              </a:rPr>
              <a:t>şlemleri</a:t>
            </a:r>
            <a:endParaRPr lang="en-US" sz="2800" b="1" i="0" kern="1200" dirty="0">
              <a:solidFill>
                <a:schemeClr val="tx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915816" y="1196752"/>
            <a:ext cx="5689341" cy="4919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9375" marR="11176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Yönetmeliğin</a:t>
            </a:r>
            <a:r>
              <a:rPr lang="en-US" sz="1500" dirty="0">
                <a:latin typeface="+mj-lt"/>
                <a:ea typeface="+mj-ea"/>
                <a:cs typeface="+mj-cs"/>
              </a:rPr>
              <a:t> 14. </a:t>
            </a:r>
            <a:r>
              <a:rPr lang="en-US" sz="1500" dirty="0" err="1">
                <a:latin typeface="+mj-lt"/>
                <a:ea typeface="+mj-ea"/>
                <a:cs typeface="+mj-cs"/>
              </a:rPr>
              <a:t>Maddesinin</a:t>
            </a:r>
            <a:r>
              <a:rPr lang="en-US" sz="1500" dirty="0">
                <a:latin typeface="+mj-lt"/>
                <a:ea typeface="+mj-ea"/>
                <a:cs typeface="+mj-cs"/>
              </a:rPr>
              <a:t> 5.bendi </a:t>
            </a:r>
            <a:r>
              <a:rPr lang="en-US" sz="1500" dirty="0" err="1">
                <a:latin typeface="+mj-lt"/>
                <a:ea typeface="+mj-ea"/>
                <a:cs typeface="+mj-cs"/>
              </a:rPr>
              <a:t>gereği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Harcama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yetkilisi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mutemedi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işin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latin typeface="+mj-lt"/>
                <a:ea typeface="+mj-ea"/>
                <a:cs typeface="+mj-cs"/>
              </a:rPr>
              <a:t>tamamlanmasından</a:t>
            </a:r>
            <a:r>
              <a:rPr lang="en-US" sz="1500" u="sng" dirty="0"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latin typeface="+mj-lt"/>
                <a:ea typeface="+mj-ea"/>
                <a:cs typeface="+mj-cs"/>
              </a:rPr>
              <a:t>sonra</a:t>
            </a:r>
            <a:r>
              <a:rPr lang="en-US" sz="1500" u="sng" dirty="0"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latin typeface="+mj-lt"/>
                <a:ea typeface="+mj-ea"/>
                <a:cs typeface="+mj-cs"/>
              </a:rPr>
              <a:t>veya</a:t>
            </a:r>
            <a:r>
              <a:rPr lang="en-US" sz="1500" u="sng" dirty="0"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latin typeface="+mj-lt"/>
                <a:ea typeface="+mj-ea"/>
                <a:cs typeface="+mj-cs"/>
              </a:rPr>
              <a:t>mali</a:t>
            </a:r>
            <a:r>
              <a:rPr lang="en-US" sz="1500" u="sng" dirty="0"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latin typeface="+mj-lt"/>
                <a:ea typeface="+mj-ea"/>
                <a:cs typeface="+mj-cs"/>
              </a:rPr>
              <a:t>yılın</a:t>
            </a:r>
            <a:r>
              <a:rPr lang="en-US" sz="1500" u="sng" dirty="0"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latin typeface="+mj-lt"/>
                <a:ea typeface="+mj-ea"/>
                <a:cs typeface="+mj-cs"/>
              </a:rPr>
              <a:t>sonunda</a:t>
            </a:r>
            <a:r>
              <a:rPr lang="en-US" sz="1500" u="sng" dirty="0"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latin typeface="+mj-lt"/>
                <a:ea typeface="+mj-ea"/>
                <a:cs typeface="+mj-cs"/>
              </a:rPr>
              <a:t>bu</a:t>
            </a:r>
            <a:r>
              <a:rPr lang="en-US" sz="1500" u="sng" dirty="0"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latin typeface="+mj-lt"/>
                <a:ea typeface="+mj-ea"/>
                <a:cs typeface="+mj-cs"/>
              </a:rPr>
              <a:t>sürelerin</a:t>
            </a:r>
            <a:r>
              <a:rPr lang="en-US" sz="1500" u="sng" dirty="0"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latin typeface="+mj-lt"/>
                <a:ea typeface="+mj-ea"/>
                <a:cs typeface="+mj-cs"/>
              </a:rPr>
              <a:t>dolmasını</a:t>
            </a:r>
            <a:r>
              <a:rPr lang="en-US" sz="1500" u="sng" dirty="0"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latin typeface="+mj-lt"/>
                <a:ea typeface="+mj-ea"/>
                <a:cs typeface="+mj-cs"/>
              </a:rPr>
              <a:t>beklemeksizin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avans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veya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kredi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artığını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iade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etmek</a:t>
            </a:r>
            <a:r>
              <a:rPr lang="en-US" sz="1500" dirty="0">
                <a:latin typeface="+mj-lt"/>
                <a:ea typeface="+mj-ea"/>
                <a:cs typeface="+mj-cs"/>
              </a:rPr>
              <a:t>, </a:t>
            </a:r>
            <a:r>
              <a:rPr lang="en-US" sz="1500" dirty="0" err="1">
                <a:latin typeface="+mj-lt"/>
                <a:ea typeface="+mj-ea"/>
                <a:cs typeface="+mj-cs"/>
              </a:rPr>
              <a:t>henüz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mahsubunu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yaptırmadığı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harcamalara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ait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belgeleri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vermek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ve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varsa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artan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parayı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muhasebe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birimine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iade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etmek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suretiyle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mahsup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işlemini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gerçekleştirmek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zorundadır</a:t>
            </a:r>
            <a:r>
              <a:rPr lang="en-US" sz="1500" dirty="0">
                <a:latin typeface="+mj-lt"/>
                <a:ea typeface="+mj-ea"/>
                <a:cs typeface="+mj-cs"/>
              </a:rPr>
              <a:t>. Bu </a:t>
            </a:r>
            <a:r>
              <a:rPr lang="en-US" sz="1500" dirty="0" err="1">
                <a:latin typeface="+mj-lt"/>
                <a:ea typeface="+mj-ea"/>
                <a:cs typeface="+mj-cs"/>
              </a:rPr>
              <a:t>şekilde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mahsup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işlemi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yapılmadıkça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aynı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iş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için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yeniden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avans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verilemez</a:t>
            </a:r>
            <a:r>
              <a:rPr lang="en-US" sz="1500" dirty="0">
                <a:latin typeface="+mj-lt"/>
                <a:ea typeface="+mj-ea"/>
                <a:cs typeface="+mj-cs"/>
              </a:rPr>
              <a:t>.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Avansın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verildiği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tarihten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önceki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bir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tarihte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düzenlenmiş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harcama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belgeleri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avansın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mahsubunda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kullanılamaz</a:t>
            </a:r>
            <a:r>
              <a:rPr lang="en-US" sz="1500" u="sng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.</a:t>
            </a:r>
            <a:endParaRPr lang="tr-TR" sz="1500" u="sng" dirty="0" smtClean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79375" marR="11176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tr-TR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 smtClean="0">
                <a:latin typeface="+mj-lt"/>
                <a:ea typeface="+mj-ea"/>
                <a:cs typeface="+mj-cs"/>
              </a:rPr>
              <a:t>Avanstan</a:t>
            </a:r>
            <a:r>
              <a:rPr lang="en-US" sz="15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artan</a:t>
            </a:r>
            <a:r>
              <a:rPr lang="en-US" sz="1500" dirty="0">
                <a:latin typeface="+mj-lt"/>
                <a:ea typeface="+mj-ea"/>
                <a:cs typeface="+mj-cs"/>
              </a:rPr>
              <a:t>  </a:t>
            </a:r>
            <a:r>
              <a:rPr lang="en-US" sz="1500" dirty="0" err="1">
                <a:latin typeface="+mj-lt"/>
                <a:ea typeface="+mj-ea"/>
                <a:cs typeface="+mj-cs"/>
              </a:rPr>
              <a:t>tutarı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Ziraat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Bankası</a:t>
            </a:r>
            <a:r>
              <a:rPr lang="en-US" sz="1500" dirty="0">
                <a:latin typeface="+mj-lt"/>
                <a:ea typeface="+mj-ea"/>
                <a:cs typeface="+mj-cs"/>
              </a:rPr>
              <a:t> TR05 0001 0000 5251 6096 6950 52 </a:t>
            </a:r>
            <a:r>
              <a:rPr lang="en-US" sz="1500" dirty="0" err="1">
                <a:latin typeface="+mj-lt"/>
                <a:ea typeface="+mj-ea"/>
                <a:cs typeface="+mj-cs"/>
              </a:rPr>
              <a:t>nolu</a:t>
            </a:r>
            <a:r>
              <a:rPr lang="en-US" sz="1500" dirty="0">
                <a:latin typeface="+mj-lt"/>
                <a:ea typeface="+mj-ea"/>
                <a:cs typeface="+mj-cs"/>
              </a:rPr>
              <a:t> BAP </a:t>
            </a:r>
            <a:r>
              <a:rPr lang="en-US" sz="1500" dirty="0" err="1">
                <a:latin typeface="+mj-lt"/>
                <a:ea typeface="+mj-ea"/>
                <a:cs typeface="+mj-cs"/>
              </a:rPr>
              <a:t>hesabına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iade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edilmelidir</a:t>
            </a:r>
            <a:r>
              <a:rPr lang="en-US" sz="1500" dirty="0">
                <a:latin typeface="+mj-lt"/>
                <a:ea typeface="+mj-ea"/>
                <a:cs typeface="+mj-cs"/>
              </a:rPr>
              <a:t>. </a:t>
            </a:r>
          </a:p>
          <a:p>
            <a:pPr marL="79375" marR="11176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NOT: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Eksik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yada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fazla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tutar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iade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yapılması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durumunda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avans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kapatmada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sıkıntılar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yaşanmakta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olduğundan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avanstan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artan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tutar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kadar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 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iade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yapınız</a:t>
            </a:r>
            <a:r>
              <a:rPr lang="en-US" sz="15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300" dirty="0">
              <a:latin typeface="+mj-lt"/>
              <a:ea typeface="+mj-ea"/>
              <a:cs typeface="+mj-cs"/>
            </a:endParaRPr>
          </a:p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300" dirty="0">
              <a:effectLst/>
              <a:latin typeface="+mj-lt"/>
              <a:ea typeface="+mj-ea"/>
              <a:cs typeface="+mj-cs"/>
            </a:endParaRPr>
          </a:p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300" dirty="0">
              <a:effectLst/>
              <a:latin typeface="+mj-lt"/>
              <a:ea typeface="+mj-ea"/>
              <a:cs typeface="+mj-cs"/>
            </a:endParaRPr>
          </a:p>
          <a:p>
            <a:pPr marL="365125" marR="11176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300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697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7477" y="2564904"/>
            <a:ext cx="2641019" cy="1472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2800" b="1" i="0" kern="1200" dirty="0" err="1" smtClean="0">
                <a:solidFill>
                  <a:schemeClr val="tx2"/>
                </a:solidFill>
                <a:effectLst/>
              </a:rPr>
              <a:t>Yolluk</a:t>
            </a:r>
            <a:r>
              <a:rPr lang="en-US" sz="2800" b="1" i="0" kern="1200" dirty="0" smtClean="0">
                <a:solidFill>
                  <a:schemeClr val="tx2"/>
                </a:solidFill>
                <a:effectLst/>
              </a:rPr>
              <a:t> </a:t>
            </a:r>
            <a:r>
              <a:rPr lang="tr-TR" sz="2800" b="1" dirty="0" err="1" smtClean="0"/>
              <a:t>İ</a:t>
            </a:r>
            <a:r>
              <a:rPr lang="en-US" sz="2800" b="1" i="0" kern="1200" dirty="0" err="1" smtClean="0">
                <a:solidFill>
                  <a:schemeClr val="tx2"/>
                </a:solidFill>
                <a:effectLst/>
              </a:rPr>
              <a:t>şlemleri</a:t>
            </a:r>
            <a:endParaRPr lang="en-US" sz="2800" b="1" i="0" kern="1200" dirty="0">
              <a:solidFill>
                <a:schemeClr val="tx2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347864" y="1232755"/>
            <a:ext cx="5231996" cy="4500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9375" marR="111760" algn="just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tr-TR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 smtClean="0">
                <a:latin typeface="+mj-lt"/>
                <a:ea typeface="+mj-ea"/>
                <a:cs typeface="+mj-cs"/>
              </a:rPr>
              <a:t>Yolluk</a:t>
            </a:r>
            <a:r>
              <a:rPr lang="en-US" dirty="0" smtClean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ile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ilgili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taleplerinizde</a:t>
            </a:r>
            <a:r>
              <a:rPr lang="en-US" dirty="0">
                <a:latin typeface="+mj-lt"/>
                <a:ea typeface="+mj-ea"/>
                <a:cs typeface="+mj-cs"/>
              </a:rPr>
              <a:t>;</a:t>
            </a:r>
          </a:p>
          <a:p>
            <a:pPr marL="79375" marR="111760" algn="just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tr-TR" dirty="0" smtClean="0">
                <a:latin typeface="+mj-lt"/>
                <a:ea typeface="+mj-ea"/>
                <a:cs typeface="+mj-cs"/>
              </a:rPr>
              <a:t> </a:t>
            </a:r>
            <a:r>
              <a:rPr lang="en-US" dirty="0" err="1" smtClean="0">
                <a:latin typeface="+mj-lt"/>
                <a:ea typeface="+mj-ea"/>
                <a:cs typeface="+mj-cs"/>
              </a:rPr>
              <a:t>Görevlendirilecek</a:t>
            </a:r>
            <a:r>
              <a:rPr lang="en-US" dirty="0" smtClean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kişi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Kurumumuz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Akademik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Personeli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ise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Fakülteniz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 smtClean="0">
                <a:latin typeface="+mj-lt"/>
                <a:ea typeface="+mj-ea"/>
                <a:cs typeface="+mj-cs"/>
              </a:rPr>
              <a:t>üzerinden</a:t>
            </a:r>
            <a:r>
              <a:rPr lang="tr-TR" dirty="0" smtClean="0">
                <a:latin typeface="+mj-lt"/>
                <a:ea typeface="+mj-ea"/>
                <a:cs typeface="+mj-cs"/>
              </a:rPr>
              <a:t> görevlendirme</a:t>
            </a:r>
            <a:r>
              <a:rPr lang="en-US" dirty="0" smtClean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işlemlerinizi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gerçekleştirebilirsiniz</a:t>
            </a:r>
            <a:r>
              <a:rPr lang="en-US" dirty="0">
                <a:latin typeface="+mj-lt"/>
                <a:ea typeface="+mj-ea"/>
                <a:cs typeface="+mj-cs"/>
              </a:rPr>
              <a:t>. </a:t>
            </a:r>
            <a:r>
              <a:rPr lang="en-US" dirty="0" err="1">
                <a:latin typeface="+mj-lt"/>
                <a:ea typeface="+mj-ea"/>
                <a:cs typeface="+mj-cs"/>
              </a:rPr>
              <a:t>Görevlendirmenizi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gerçekleştirdikten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sonra</a:t>
            </a:r>
            <a:r>
              <a:rPr lang="en-US" dirty="0">
                <a:latin typeface="+mj-lt"/>
                <a:ea typeface="+mj-ea"/>
                <a:cs typeface="+mj-cs"/>
              </a:rPr>
              <a:t> (</a:t>
            </a:r>
            <a:r>
              <a:rPr lang="en-US" dirty="0" err="1">
                <a:latin typeface="+mj-lt"/>
                <a:ea typeface="+mj-ea"/>
                <a:cs typeface="+mj-cs"/>
              </a:rPr>
              <a:t>Sempozyum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vb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hariç</a:t>
            </a:r>
            <a:r>
              <a:rPr lang="en-US" dirty="0">
                <a:latin typeface="+mj-lt"/>
                <a:ea typeface="+mj-ea"/>
                <a:cs typeface="+mj-cs"/>
              </a:rPr>
              <a:t>)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Personel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Daire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Başkanlığından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Biriminize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gelen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Uygundur</a:t>
            </a:r>
            <a:r>
              <a:rPr lang="en-US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u="sng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Y</a:t>
            </a:r>
            <a:r>
              <a:rPr lang="en-US" u="sng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azısı</a:t>
            </a:r>
            <a:r>
              <a:rPr lang="en-US" dirty="0" smtClean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ile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birlikte</a:t>
            </a:r>
            <a:r>
              <a:rPr lang="en-US" dirty="0">
                <a:latin typeface="+mj-lt"/>
                <a:ea typeface="+mj-ea"/>
                <a:cs typeface="+mj-cs"/>
              </a:rPr>
              <a:t> </a:t>
            </a:r>
            <a:r>
              <a:rPr lang="en-US" dirty="0" err="1">
                <a:latin typeface="+mj-lt"/>
                <a:ea typeface="+mj-ea"/>
                <a:cs typeface="+mj-cs"/>
              </a:rPr>
              <a:t>Formlar</a:t>
            </a:r>
            <a:r>
              <a:rPr lang="en-US" dirty="0">
                <a:latin typeface="+mj-lt"/>
                <a:ea typeface="+mj-ea"/>
                <a:cs typeface="+mj-cs"/>
              </a:rPr>
              <a:t>/</a:t>
            </a:r>
            <a:r>
              <a:rPr lang="en-US" dirty="0" err="1">
                <a:latin typeface="+mj-lt"/>
                <a:ea typeface="+mj-ea"/>
                <a:cs typeface="+mj-cs"/>
              </a:rPr>
              <a:t>Belgeler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kısmında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yer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alan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yolluk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bildirimini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doldurup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smtClean="0">
                <a:latin typeface="+mj-lt"/>
                <a:ea typeface="+mj-ea"/>
                <a:cs typeface="+mj-cs"/>
              </a:rPr>
              <a:t>3 </a:t>
            </a:r>
            <a:r>
              <a:rPr lang="en-US" dirty="0" err="1" smtClean="0">
                <a:latin typeface="+mj-lt"/>
                <a:ea typeface="+mj-ea"/>
                <a:cs typeface="+mj-cs"/>
              </a:rPr>
              <a:t>nüsha</a:t>
            </a:r>
            <a:r>
              <a:rPr lang="en-US" dirty="0" smtClean="0">
                <a:latin typeface="+mj-lt"/>
                <a:ea typeface="+mj-ea"/>
                <a:cs typeface="+mj-cs"/>
              </a:rPr>
              <a:t> </a:t>
            </a:r>
            <a:r>
              <a:rPr lang="en-US" dirty="0" err="1" smtClean="0">
                <a:latin typeface="+mj-lt"/>
                <a:ea typeface="+mj-ea"/>
                <a:cs typeface="+mj-cs"/>
              </a:rPr>
              <a:t>çıktıyı</a:t>
            </a:r>
            <a:r>
              <a:rPr lang="en-US" dirty="0" smtClean="0">
                <a:latin typeface="+mj-lt"/>
                <a:ea typeface="+mj-ea"/>
                <a:cs typeface="+mj-cs"/>
              </a:rPr>
              <a:t> </a:t>
            </a:r>
            <a:r>
              <a:rPr lang="en-US" dirty="0" err="1" smtClean="0">
                <a:latin typeface="+mj-lt"/>
                <a:ea typeface="+mj-ea"/>
                <a:cs typeface="+mj-cs"/>
              </a:rPr>
              <a:t>imzalayıp</a:t>
            </a:r>
            <a:r>
              <a:rPr lang="en-US" dirty="0" smtClean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Birimimize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teslim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ettiğinizde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ödeme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ile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ilgili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işlemler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başlatılacaktır</a:t>
            </a:r>
            <a:r>
              <a:rPr lang="en-US" dirty="0" smtClean="0">
                <a:latin typeface="+mj-lt"/>
                <a:ea typeface="+mj-ea"/>
                <a:cs typeface="+mj-cs"/>
              </a:rPr>
              <a:t>.</a:t>
            </a:r>
            <a:endParaRPr lang="en-US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145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4646" y="804672"/>
            <a:ext cx="2641019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defRPr/>
            </a:pPr>
            <a:r>
              <a:rPr lang="tr-TR" sz="2800" b="1" i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Yolluk</a:t>
            </a:r>
            <a:br>
              <a:rPr lang="tr-TR" sz="2800" b="1" i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tr-TR" sz="2800" b="1" i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İşlemleri</a:t>
            </a:r>
            <a:endParaRPr lang="en-US" sz="2800" b="1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245665" y="804671"/>
            <a:ext cx="5286178" cy="524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9375" marR="111760" algn="just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 </a:t>
            </a:r>
            <a:r>
              <a:rPr lang="en-US" dirty="0" err="1">
                <a:latin typeface="+mj-lt"/>
                <a:ea typeface="+mj-ea"/>
                <a:cs typeface="+mj-cs"/>
              </a:rPr>
              <a:t>Öğrencilerin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görevlendirmelerinde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görevlendirme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tarihinden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en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geç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u="sng" dirty="0">
                <a:latin typeface="+mj-lt"/>
                <a:ea typeface="+mj-ea"/>
                <a:cs typeface="+mj-cs"/>
              </a:rPr>
              <a:t>15 </a:t>
            </a:r>
            <a:r>
              <a:rPr lang="en-US" u="sng" dirty="0" err="1">
                <a:latin typeface="+mj-lt"/>
                <a:ea typeface="+mj-ea"/>
                <a:cs typeface="+mj-cs"/>
              </a:rPr>
              <a:t>gün</a:t>
            </a:r>
            <a:r>
              <a:rPr lang="en-US" u="sng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öncesinde</a:t>
            </a:r>
            <a:r>
              <a:rPr lang="en-US" dirty="0">
                <a:latin typeface="+mj-lt"/>
                <a:ea typeface="+mj-ea"/>
                <a:cs typeface="+mj-cs"/>
              </a:rPr>
              <a:t>  web </a:t>
            </a:r>
            <a:r>
              <a:rPr lang="en-US" dirty="0" err="1">
                <a:latin typeface="+mj-lt"/>
                <a:ea typeface="+mj-ea"/>
                <a:cs typeface="+mj-cs"/>
              </a:rPr>
              <a:t>sayfamızın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Formlar</a:t>
            </a:r>
            <a:r>
              <a:rPr lang="en-US" dirty="0">
                <a:latin typeface="+mj-lt"/>
                <a:ea typeface="+mj-ea"/>
                <a:cs typeface="+mj-cs"/>
              </a:rPr>
              <a:t>/</a:t>
            </a:r>
            <a:r>
              <a:rPr lang="en-US" dirty="0" err="1">
                <a:latin typeface="+mj-lt"/>
                <a:ea typeface="+mj-ea"/>
                <a:cs typeface="+mj-cs"/>
              </a:rPr>
              <a:t>Belgeler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kısmında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yer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alan</a:t>
            </a:r>
            <a:r>
              <a:rPr lang="en-US" dirty="0">
                <a:latin typeface="+mj-lt"/>
                <a:ea typeface="+mj-ea"/>
                <a:cs typeface="+mj-cs"/>
              </a:rPr>
              <a:t> (</a:t>
            </a:r>
            <a:r>
              <a:rPr lang="en-US" dirty="0" err="1">
                <a:latin typeface="+mj-lt"/>
                <a:ea typeface="+mj-ea"/>
                <a:cs typeface="+mj-cs"/>
                <a:hlinkClick r:id="rId2"/>
              </a:rPr>
              <a:t>Öğrenci</a:t>
            </a:r>
            <a:r>
              <a:rPr lang="en-US" dirty="0">
                <a:latin typeface="+mj-lt"/>
                <a:ea typeface="+mj-ea"/>
                <a:cs typeface="+mj-cs"/>
                <a:hlinkClick r:id="rId2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  <a:hlinkClick r:id="rId2"/>
              </a:rPr>
              <a:t>Görevlendirme</a:t>
            </a:r>
            <a:r>
              <a:rPr lang="en-US" dirty="0">
                <a:latin typeface="+mj-lt"/>
                <a:ea typeface="+mj-ea"/>
                <a:cs typeface="+mj-cs"/>
                <a:hlinkClick r:id="rId2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  <a:hlinkClick r:id="rId2"/>
              </a:rPr>
              <a:t>Formu</a:t>
            </a:r>
            <a:r>
              <a:rPr lang="en-US" dirty="0">
                <a:latin typeface="+mj-lt"/>
                <a:ea typeface="+mj-ea"/>
                <a:cs typeface="+mj-cs"/>
              </a:rPr>
              <a:t>)  form </a:t>
            </a:r>
            <a:r>
              <a:rPr lang="en-US" dirty="0" err="1">
                <a:latin typeface="+mj-lt"/>
                <a:ea typeface="+mj-ea"/>
                <a:cs typeface="+mj-cs"/>
              </a:rPr>
              <a:t>doldurup</a:t>
            </a:r>
            <a:r>
              <a:rPr lang="en-US" dirty="0">
                <a:latin typeface="+mj-lt"/>
                <a:ea typeface="+mj-ea"/>
                <a:cs typeface="+mj-cs"/>
              </a:rPr>
              <a:t> BAP </a:t>
            </a:r>
            <a:r>
              <a:rPr lang="en-US" dirty="0" err="1">
                <a:latin typeface="+mj-lt"/>
                <a:ea typeface="+mj-ea"/>
                <a:cs typeface="+mj-cs"/>
              </a:rPr>
              <a:t>Koordinasyon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Birimine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teslim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edilmesi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gerekmektedir</a:t>
            </a:r>
            <a:r>
              <a:rPr lang="en-US" dirty="0">
                <a:latin typeface="+mj-lt"/>
                <a:ea typeface="+mj-ea"/>
                <a:cs typeface="+mj-cs"/>
              </a:rPr>
              <a:t>.</a:t>
            </a:r>
          </a:p>
          <a:p>
            <a:pPr marL="79375" marR="111760" algn="just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>
                <a:latin typeface="+mj-lt"/>
                <a:ea typeface="+mj-ea"/>
                <a:cs typeface="+mj-cs"/>
              </a:rPr>
              <a:t>  </a:t>
            </a:r>
          </a:p>
          <a:p>
            <a:pPr marL="79375" marR="111760" algn="just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b="1" dirty="0">
                <a:latin typeface="+mj-lt"/>
                <a:ea typeface="+mj-ea"/>
                <a:cs typeface="+mj-cs"/>
              </a:rPr>
              <a:t>Mail </a:t>
            </a:r>
            <a:r>
              <a:rPr lang="en-US" b="1" dirty="0" err="1">
                <a:latin typeface="+mj-lt"/>
                <a:ea typeface="+mj-ea"/>
                <a:cs typeface="+mj-cs"/>
              </a:rPr>
              <a:t>İçeriği</a:t>
            </a:r>
            <a:r>
              <a:rPr lang="en-US" b="1" dirty="0">
                <a:latin typeface="+mj-lt"/>
                <a:ea typeface="+mj-ea"/>
                <a:cs typeface="+mj-cs"/>
              </a:rPr>
              <a:t>: </a:t>
            </a:r>
            <a:r>
              <a:rPr lang="en-US" dirty="0" err="1">
                <a:latin typeface="+mj-lt"/>
                <a:ea typeface="+mj-ea"/>
                <a:cs typeface="+mj-cs"/>
              </a:rPr>
              <a:t>Öğrencinizin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görevlendirme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belgesi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imzalandı</a:t>
            </a:r>
            <a:r>
              <a:rPr lang="en-US" dirty="0">
                <a:latin typeface="+mj-lt"/>
                <a:ea typeface="+mj-ea"/>
                <a:cs typeface="+mj-cs"/>
              </a:rPr>
              <a:t>. </a:t>
            </a:r>
            <a:r>
              <a:rPr lang="en-US" dirty="0" err="1">
                <a:latin typeface="+mj-lt"/>
                <a:ea typeface="+mj-ea"/>
                <a:cs typeface="+mj-cs"/>
              </a:rPr>
              <a:t>Görevlendirme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sonrasında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Yolluk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Bildirimini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düzenleyip</a:t>
            </a:r>
            <a:r>
              <a:rPr lang="en-US" dirty="0">
                <a:latin typeface="+mj-lt"/>
                <a:ea typeface="+mj-ea"/>
                <a:cs typeface="+mj-cs"/>
              </a:rPr>
              <a:t> ( 3 </a:t>
            </a:r>
            <a:r>
              <a:rPr lang="en-US" dirty="0" err="1">
                <a:latin typeface="+mj-lt"/>
                <a:ea typeface="+mj-ea"/>
                <a:cs typeface="+mj-cs"/>
              </a:rPr>
              <a:t>nüsha</a:t>
            </a:r>
            <a:r>
              <a:rPr lang="en-US" dirty="0">
                <a:latin typeface="+mj-lt"/>
                <a:ea typeface="+mj-ea"/>
                <a:cs typeface="+mj-cs"/>
              </a:rPr>
              <a:t>) </a:t>
            </a:r>
            <a:r>
              <a:rPr lang="en-US" dirty="0" err="1">
                <a:latin typeface="+mj-lt"/>
                <a:ea typeface="+mj-ea"/>
                <a:cs typeface="+mj-cs"/>
              </a:rPr>
              <a:t>konaklama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varsa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faturası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ile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birlikte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teslim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ettiğinizde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ödeme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belgesi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düzenlenecektir</a:t>
            </a:r>
            <a:r>
              <a:rPr lang="en-US" dirty="0">
                <a:latin typeface="+mj-lt"/>
                <a:ea typeface="+mj-ea"/>
                <a:cs typeface="+mj-cs"/>
              </a:rPr>
              <a:t>.  (</a:t>
            </a:r>
            <a:r>
              <a:rPr lang="en-US" dirty="0" err="1">
                <a:latin typeface="+mj-lt"/>
                <a:ea typeface="+mj-ea"/>
                <a:cs typeface="+mj-cs"/>
              </a:rPr>
              <a:t>Yolluk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bildirimi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düzenlerken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yazılan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ve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hesaplanan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tutarların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doğruluğunu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inceleyiniz</a:t>
            </a:r>
            <a:r>
              <a:rPr lang="en-US" dirty="0">
                <a:latin typeface="+mj-lt"/>
                <a:ea typeface="+mj-ea"/>
                <a:cs typeface="+mj-cs"/>
              </a:rPr>
              <a:t>)</a:t>
            </a:r>
            <a:endParaRPr lang="en-US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0948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4646" y="804672"/>
            <a:ext cx="2641019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defRPr/>
            </a:pPr>
            <a:r>
              <a:rPr lang="tr-TR" sz="2800" b="1" i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Yolluk </a:t>
            </a:r>
            <a:br>
              <a:rPr lang="tr-TR" sz="2800" b="1" i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tr-TR" sz="2800" b="1" i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İşlemleri</a:t>
            </a:r>
            <a:endParaRPr lang="en-US" sz="2800" b="1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419872" y="1268760"/>
            <a:ext cx="5111971" cy="4784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9375" marR="11176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 err="1">
                <a:latin typeface="+mj-lt"/>
                <a:ea typeface="+mj-ea"/>
                <a:cs typeface="+mj-cs"/>
              </a:rPr>
              <a:t>Yurtdışı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Yolluklar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 smtClean="0">
                <a:latin typeface="+mj-lt"/>
                <a:ea typeface="+mj-ea"/>
                <a:cs typeface="+mj-cs"/>
              </a:rPr>
              <a:t>için</a:t>
            </a:r>
            <a:r>
              <a:rPr lang="en-US" dirty="0" smtClean="0">
                <a:latin typeface="+mj-lt"/>
                <a:ea typeface="+mj-ea"/>
                <a:cs typeface="+mj-cs"/>
              </a:rPr>
              <a:t>:</a:t>
            </a:r>
            <a:endParaRPr lang="tr-TR" dirty="0" smtClean="0">
              <a:latin typeface="+mj-lt"/>
              <a:ea typeface="+mj-ea"/>
              <a:cs typeface="+mj-cs"/>
            </a:endParaRPr>
          </a:p>
          <a:p>
            <a:pPr marL="79375" marR="11176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tr-TR" dirty="0" smtClean="0">
                <a:latin typeface="+mj-lt"/>
                <a:ea typeface="+mj-ea"/>
                <a:cs typeface="+mj-cs"/>
              </a:rPr>
              <a:t> </a:t>
            </a:r>
            <a:r>
              <a:rPr lang="en-US" dirty="0" err="1" smtClean="0">
                <a:latin typeface="+mj-lt"/>
                <a:ea typeface="+mj-ea"/>
                <a:cs typeface="+mj-cs"/>
              </a:rPr>
              <a:t>Uçak</a:t>
            </a:r>
            <a:r>
              <a:rPr lang="en-US" dirty="0" smtClean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ya</a:t>
            </a:r>
            <a:r>
              <a:rPr lang="en-US" dirty="0">
                <a:latin typeface="+mj-lt"/>
                <a:ea typeface="+mj-ea"/>
                <a:cs typeface="+mj-cs"/>
              </a:rPr>
              <a:t> da </a:t>
            </a:r>
            <a:r>
              <a:rPr lang="en-US" dirty="0" err="1">
                <a:latin typeface="+mj-lt"/>
                <a:ea typeface="+mj-ea"/>
                <a:cs typeface="+mj-cs"/>
              </a:rPr>
              <a:t>Otobüs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Bileti</a:t>
            </a:r>
            <a:r>
              <a:rPr lang="en-US" dirty="0">
                <a:latin typeface="+mj-lt"/>
                <a:ea typeface="+mj-ea"/>
                <a:cs typeface="+mj-cs"/>
              </a:rPr>
              <a:t> (</a:t>
            </a:r>
            <a:r>
              <a:rPr lang="en-US" dirty="0" err="1">
                <a:latin typeface="+mj-lt"/>
                <a:ea typeface="+mj-ea"/>
                <a:cs typeface="+mj-cs"/>
              </a:rPr>
              <a:t>Kaşeli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Mühürlü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ve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İmzalı</a:t>
            </a:r>
            <a:r>
              <a:rPr lang="en-US" dirty="0">
                <a:latin typeface="+mj-lt"/>
                <a:ea typeface="+mj-ea"/>
                <a:cs typeface="+mj-cs"/>
              </a:rPr>
              <a:t> E-</a:t>
            </a:r>
            <a:r>
              <a:rPr lang="en-US" dirty="0" err="1">
                <a:latin typeface="+mj-lt"/>
                <a:ea typeface="+mj-ea"/>
                <a:cs typeface="+mj-cs"/>
              </a:rPr>
              <a:t>bilet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ya</a:t>
            </a:r>
            <a:r>
              <a:rPr lang="en-US" dirty="0">
                <a:latin typeface="+mj-lt"/>
                <a:ea typeface="+mj-ea"/>
                <a:cs typeface="+mj-cs"/>
              </a:rPr>
              <a:t> da </a:t>
            </a:r>
            <a:r>
              <a:rPr lang="en-US" dirty="0" err="1">
                <a:latin typeface="+mj-lt"/>
                <a:ea typeface="+mj-ea"/>
                <a:cs typeface="+mj-cs"/>
              </a:rPr>
              <a:t>Seyahat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Acentasından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alınan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 smtClean="0">
                <a:latin typeface="+mj-lt"/>
                <a:ea typeface="+mj-ea"/>
                <a:cs typeface="+mj-cs"/>
              </a:rPr>
              <a:t>Fatura</a:t>
            </a:r>
            <a:r>
              <a:rPr lang="en-US" dirty="0" smtClean="0">
                <a:latin typeface="+mj-lt"/>
                <a:ea typeface="+mj-ea"/>
                <a:cs typeface="+mj-cs"/>
              </a:rPr>
              <a:t>)</a:t>
            </a:r>
            <a:endParaRPr lang="tr-TR" dirty="0" smtClean="0">
              <a:latin typeface="+mj-lt"/>
              <a:ea typeface="+mj-ea"/>
              <a:cs typeface="+mj-cs"/>
            </a:endParaRPr>
          </a:p>
          <a:p>
            <a:pPr marL="79375" marR="11176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tr-TR" dirty="0" smtClean="0">
                <a:latin typeface="+mj-lt"/>
                <a:ea typeface="+mj-ea"/>
                <a:cs typeface="+mj-cs"/>
              </a:rPr>
              <a:t> </a:t>
            </a:r>
            <a:r>
              <a:rPr lang="en-US" dirty="0" err="1" smtClean="0">
                <a:latin typeface="+mj-lt"/>
                <a:ea typeface="+mj-ea"/>
                <a:cs typeface="+mj-cs"/>
              </a:rPr>
              <a:t>Pasaport</a:t>
            </a:r>
            <a:r>
              <a:rPr lang="en-US" dirty="0" smtClean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Fotokopisi</a:t>
            </a:r>
            <a:r>
              <a:rPr lang="en-US" dirty="0">
                <a:latin typeface="+mj-lt"/>
                <a:ea typeface="+mj-ea"/>
                <a:cs typeface="+mj-cs"/>
              </a:rPr>
              <a:t> (</a:t>
            </a:r>
            <a:r>
              <a:rPr lang="en-US" dirty="0" err="1">
                <a:latin typeface="+mj-lt"/>
                <a:ea typeface="+mj-ea"/>
                <a:cs typeface="+mj-cs"/>
              </a:rPr>
              <a:t>Ön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Sayfa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Giriş</a:t>
            </a:r>
            <a:r>
              <a:rPr lang="en-US" dirty="0">
                <a:latin typeface="+mj-lt"/>
                <a:ea typeface="+mj-ea"/>
                <a:cs typeface="+mj-cs"/>
              </a:rPr>
              <a:t>/</a:t>
            </a:r>
            <a:r>
              <a:rPr lang="en-US" dirty="0" err="1">
                <a:latin typeface="+mj-lt"/>
                <a:ea typeface="+mj-ea"/>
                <a:cs typeface="+mj-cs"/>
              </a:rPr>
              <a:t>Çıkış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Sayfası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ve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Arka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 smtClean="0">
                <a:latin typeface="+mj-lt"/>
                <a:ea typeface="+mj-ea"/>
                <a:cs typeface="+mj-cs"/>
              </a:rPr>
              <a:t>Sayfa</a:t>
            </a:r>
            <a:r>
              <a:rPr lang="en-US" dirty="0" smtClean="0">
                <a:latin typeface="+mj-lt"/>
                <a:ea typeface="+mj-ea"/>
                <a:cs typeface="+mj-cs"/>
              </a:rPr>
              <a:t>)</a:t>
            </a:r>
            <a:endParaRPr lang="tr-TR" dirty="0" smtClean="0">
              <a:latin typeface="+mj-lt"/>
              <a:ea typeface="+mj-ea"/>
              <a:cs typeface="+mj-cs"/>
            </a:endParaRPr>
          </a:p>
          <a:p>
            <a:pPr marL="79375" marR="11176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tr-TR" dirty="0" smtClean="0">
                <a:latin typeface="+mj-lt"/>
                <a:ea typeface="+mj-ea"/>
                <a:cs typeface="+mj-cs"/>
              </a:rPr>
              <a:t> </a:t>
            </a:r>
            <a:r>
              <a:rPr lang="en-US" dirty="0" err="1" smtClean="0">
                <a:latin typeface="+mj-lt"/>
                <a:ea typeface="+mj-ea"/>
                <a:cs typeface="+mj-cs"/>
              </a:rPr>
              <a:t>Kongre</a:t>
            </a:r>
            <a:r>
              <a:rPr lang="en-US" dirty="0" smtClean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Katılım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Belgesi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ve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 smtClean="0">
                <a:latin typeface="+mj-lt"/>
                <a:ea typeface="+mj-ea"/>
                <a:cs typeface="+mj-cs"/>
              </a:rPr>
              <a:t>Tercümesi</a:t>
            </a:r>
            <a:endParaRPr lang="tr-TR" dirty="0">
              <a:latin typeface="+mj-lt"/>
              <a:ea typeface="+mj-ea"/>
              <a:cs typeface="+mj-cs"/>
            </a:endParaRPr>
          </a:p>
          <a:p>
            <a:pPr marL="79375" marR="11176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tr-TR" dirty="0" smtClean="0">
                <a:latin typeface="+mj-lt"/>
                <a:ea typeface="+mj-ea"/>
                <a:cs typeface="+mj-cs"/>
              </a:rPr>
              <a:t> </a:t>
            </a:r>
            <a:r>
              <a:rPr lang="en-US" dirty="0" err="1" smtClean="0">
                <a:latin typeface="+mj-lt"/>
                <a:ea typeface="+mj-ea"/>
                <a:cs typeface="+mj-cs"/>
              </a:rPr>
              <a:t>Kongre</a:t>
            </a:r>
            <a:r>
              <a:rPr lang="en-US" dirty="0" smtClean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Katılım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ücretini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gösterir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belgenin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Aslı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ve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 smtClean="0">
                <a:latin typeface="+mj-lt"/>
                <a:ea typeface="+mj-ea"/>
                <a:cs typeface="+mj-cs"/>
              </a:rPr>
              <a:t>Tercümesi</a:t>
            </a:r>
            <a:endParaRPr lang="tr-TR" dirty="0">
              <a:latin typeface="+mj-lt"/>
              <a:ea typeface="+mj-ea"/>
              <a:cs typeface="+mj-cs"/>
            </a:endParaRPr>
          </a:p>
          <a:p>
            <a:pPr marL="79375" marR="11176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tr-TR" dirty="0" smtClean="0">
                <a:latin typeface="+mj-lt"/>
                <a:ea typeface="+mj-ea"/>
                <a:cs typeface="+mj-cs"/>
              </a:rPr>
              <a:t> </a:t>
            </a:r>
            <a:r>
              <a:rPr lang="en-US" dirty="0" err="1" smtClean="0">
                <a:latin typeface="+mj-lt"/>
                <a:ea typeface="+mj-ea"/>
                <a:cs typeface="+mj-cs"/>
              </a:rPr>
              <a:t>Yolluk</a:t>
            </a:r>
            <a:r>
              <a:rPr lang="en-US" dirty="0" smtClean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Bildirim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Formu</a:t>
            </a:r>
            <a:r>
              <a:rPr lang="en-US" dirty="0">
                <a:latin typeface="+mj-lt"/>
                <a:ea typeface="+mj-ea"/>
                <a:cs typeface="+mj-cs"/>
              </a:rPr>
              <a:t> (3 </a:t>
            </a:r>
            <a:r>
              <a:rPr lang="en-US" dirty="0" err="1" smtClean="0">
                <a:latin typeface="+mj-lt"/>
                <a:ea typeface="+mj-ea"/>
                <a:cs typeface="+mj-cs"/>
              </a:rPr>
              <a:t>Nüsha</a:t>
            </a:r>
            <a:r>
              <a:rPr lang="en-US" dirty="0" smtClean="0">
                <a:latin typeface="+mj-lt"/>
                <a:ea typeface="+mj-ea"/>
                <a:cs typeface="+mj-cs"/>
              </a:rPr>
              <a:t>)</a:t>
            </a:r>
            <a:endParaRPr lang="tr-TR" dirty="0" smtClean="0">
              <a:latin typeface="+mj-lt"/>
              <a:ea typeface="+mj-ea"/>
              <a:cs typeface="+mj-cs"/>
            </a:endParaRPr>
          </a:p>
          <a:p>
            <a:pPr marL="79375" marR="11176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tr-TR" dirty="0" smtClean="0">
                <a:latin typeface="+mj-lt"/>
                <a:ea typeface="+mj-ea"/>
                <a:cs typeface="+mj-cs"/>
              </a:rPr>
              <a:t> </a:t>
            </a:r>
            <a:r>
              <a:rPr lang="en-US" dirty="0" err="1" smtClean="0">
                <a:latin typeface="+mj-lt"/>
                <a:ea typeface="+mj-ea"/>
                <a:cs typeface="+mj-cs"/>
              </a:rPr>
              <a:t>Konaklama</a:t>
            </a:r>
            <a:r>
              <a:rPr lang="en-US" dirty="0" smtClean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ücretini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gösterir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fatura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ve</a:t>
            </a:r>
            <a:r>
              <a:rPr lang="en-US" dirty="0">
                <a:latin typeface="+mj-lt"/>
                <a:ea typeface="+mj-ea"/>
                <a:cs typeface="+mj-cs"/>
              </a:rPr>
              <a:t>  </a:t>
            </a:r>
            <a:r>
              <a:rPr lang="en-US" dirty="0" err="1" smtClean="0">
                <a:latin typeface="+mj-lt"/>
                <a:ea typeface="+mj-ea"/>
                <a:cs typeface="+mj-cs"/>
              </a:rPr>
              <a:t>tercümesi</a:t>
            </a:r>
            <a:endParaRPr lang="tr-TR" dirty="0">
              <a:latin typeface="+mj-lt"/>
              <a:ea typeface="+mj-ea"/>
              <a:cs typeface="+mj-cs"/>
            </a:endParaRPr>
          </a:p>
          <a:p>
            <a:pPr marL="79375" marR="11176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tr-TR" dirty="0" smtClean="0">
                <a:latin typeface="+mj-lt"/>
                <a:ea typeface="+mj-ea"/>
                <a:cs typeface="+mj-cs"/>
              </a:rPr>
              <a:t> </a:t>
            </a:r>
            <a:r>
              <a:rPr lang="en-US" dirty="0" err="1" smtClean="0">
                <a:latin typeface="+mj-lt"/>
                <a:ea typeface="+mj-ea"/>
                <a:cs typeface="+mj-cs"/>
              </a:rPr>
              <a:t>Uçuş</a:t>
            </a:r>
            <a:r>
              <a:rPr lang="en-US" dirty="0" smtClean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kartlarının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 smtClean="0">
                <a:latin typeface="+mj-lt"/>
                <a:ea typeface="+mj-ea"/>
                <a:cs typeface="+mj-cs"/>
              </a:rPr>
              <a:t>aslı</a:t>
            </a:r>
            <a:endParaRPr lang="en-US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349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74" name="Oval 7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D27CF008-4B18-436D-B2D5-C1346C1243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9143771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E22DAD8-5F67-4B73-ADA9-06EF381F7A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3753695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9144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7687" y="4854346"/>
            <a:ext cx="6862012" cy="8680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lvl="0" algn="ctr" eaLnBrk="1" hangingPunct="1">
              <a:lnSpc>
                <a:spcPct val="90000"/>
              </a:lnSpc>
              <a:spcAft>
                <a:spcPts val="600"/>
              </a:spcAft>
              <a:buClr>
                <a:srgbClr val="009999"/>
              </a:buClr>
            </a:pPr>
            <a:r>
              <a:rPr lang="en-US" sz="2800" b="1" i="0" kern="1200" dirty="0" smtClean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BAP </a:t>
            </a:r>
            <a:r>
              <a:rPr lang="en-US" sz="28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Komisyonu</a:t>
            </a:r>
            <a:endParaRPr lang="en-US" sz="2800" b="1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359613"/>
              </p:ext>
            </p:extLst>
          </p:nvPr>
        </p:nvGraphicFramePr>
        <p:xfrm>
          <a:off x="827583" y="454635"/>
          <a:ext cx="6770984" cy="3600897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391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83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tr-TR" sz="12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8" marR="51298" marT="51298" marB="51298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ADI SOYADI</a:t>
                      </a:r>
                      <a:endParaRPr lang="tr-TR" sz="12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8" marR="51298" marT="51298" marB="5129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KOMİSYON GÖREVİ</a:t>
                      </a:r>
                      <a:endParaRPr lang="tr-TR" sz="12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8" marR="51298" marT="51298" marB="5129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BİRİMİ</a:t>
                      </a:r>
                      <a:endParaRPr lang="tr-TR" sz="12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8" marR="51298" marT="51298" marB="5129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2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8" marR="51298" marT="51298" marB="51298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Prof. Dr. Sedat YAZICI</a:t>
                      </a:r>
                      <a:endParaRPr lang="tr-T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8" marR="51298" marT="51298" marB="5129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Başkan</a:t>
                      </a:r>
                      <a:endParaRPr lang="tr-T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8" marR="51298" marT="51298" marB="5129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Rektör Yardımcısı</a:t>
                      </a:r>
                      <a:endParaRPr lang="tr-TR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8" marR="51298" marT="51298" marB="5129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2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8" marR="51298" marT="51298" marB="51298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Doç. Dr. Ayhan ATEŞOĞLU</a:t>
                      </a:r>
                      <a:endParaRPr lang="tr-TR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8" marR="51298" marT="51298" marB="5129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Üye</a:t>
                      </a:r>
                      <a:endParaRPr lang="tr-T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8" marR="51298" marT="51298" marB="5129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BAP Koordinasyon Birimi Koordinatörü</a:t>
                      </a:r>
                      <a:endParaRPr lang="tr-T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8" marR="51298" marT="51298" marB="5129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2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8" marR="51298" marT="51298" marB="51298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Prof. Dr. H. Selma ÇELİKYAY</a:t>
                      </a:r>
                      <a:endParaRPr lang="tr-T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8" marR="51298" marT="51298" marB="5129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Üye</a:t>
                      </a:r>
                      <a:endParaRPr lang="tr-TR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8" marR="51298" marT="51298" marB="5129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Lisansüstü Eğitim Enstitüsü Müdürü</a:t>
                      </a:r>
                      <a:endParaRPr lang="tr-T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8" marR="51298" marT="51298" marB="5129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2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8" marR="51298" marT="51298" marB="51298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Doç. Dr. Tuğrul VAROL</a:t>
                      </a:r>
                      <a:endParaRPr lang="tr-T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8" marR="51298" marT="51298" marB="5129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Üye</a:t>
                      </a:r>
                      <a:endParaRPr lang="tr-T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8" marR="51298" marT="51298" marB="5129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Bartın </a:t>
                      </a:r>
                      <a:r>
                        <a:rPr lang="tr-TR" sz="1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Bartın</a:t>
                      </a:r>
                      <a:r>
                        <a:rPr lang="tr-TR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Orman Fakültesi</a:t>
                      </a:r>
                      <a:endParaRPr lang="tr-T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8" marR="51298" marT="51298" marB="5129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2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8" marR="51298" marT="51298" marB="51298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Öğr. Üyesi Temel Alper KARSLI</a:t>
                      </a:r>
                      <a:endParaRPr lang="tr-TR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8" marR="51298" marT="51298" marB="5129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Üye</a:t>
                      </a:r>
                      <a:endParaRPr lang="tr-TR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8" marR="51298" marT="51298" marB="5129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Edebiyat Fakültesi</a:t>
                      </a:r>
                      <a:endParaRPr lang="tr-T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8" marR="51298" marT="51298" marB="5129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2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8" marR="51298" marT="51298" marB="51298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Öğr. Üyesi Bayram DÜNDAR</a:t>
                      </a:r>
                      <a:endParaRPr lang="tr-TR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8" marR="51298" marT="51298" marB="5129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Üye</a:t>
                      </a:r>
                      <a:endParaRPr lang="tr-TR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8" marR="51298" marT="51298" marB="5129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Mühendislik, Mimarlık ve Tasarım Fakültesi</a:t>
                      </a:r>
                      <a:endParaRPr lang="tr-T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8" marR="51298" marT="51298" marB="5129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tr-TR" sz="12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8" marR="51298" marT="51298" marB="51298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Öğr. Üyesi Recep TAŞ</a:t>
                      </a:r>
                      <a:endParaRPr lang="tr-TR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8" marR="51298" marT="51298" marB="5129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Üye</a:t>
                      </a:r>
                      <a:endParaRPr lang="tr-TR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8" marR="51298" marT="51298" marB="5129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Fen Fakültesi</a:t>
                      </a:r>
                      <a:endParaRPr lang="tr-T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8" marR="51298" marT="51298" marB="5129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607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4646" y="804672"/>
            <a:ext cx="2641019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defRPr/>
            </a:pPr>
            <a:r>
              <a:rPr lang="tr-TR" sz="2800" b="1" i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Yolluk</a:t>
            </a:r>
            <a:br>
              <a:rPr lang="tr-TR" sz="2800" b="1" i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tr-TR" sz="2800" b="1" i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İşlemleri</a:t>
            </a:r>
            <a:endParaRPr lang="en-US" sz="2800" b="1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245665" y="1340768"/>
            <a:ext cx="5286178" cy="4712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tr-TR" dirty="0">
              <a:latin typeface="+mj-lt"/>
              <a:ea typeface="+mj-ea"/>
              <a:cs typeface="+mj-cs"/>
            </a:endParaRPr>
          </a:p>
          <a:p>
            <a:pPr marL="79375" marR="11176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Uçak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seyahatiniz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için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aldığınız</a:t>
            </a:r>
            <a:r>
              <a:rPr lang="en-US" dirty="0">
                <a:latin typeface="+mj-lt"/>
                <a:ea typeface="+mj-ea"/>
                <a:cs typeface="+mj-cs"/>
              </a:rPr>
              <a:t> E-</a:t>
            </a:r>
            <a:r>
              <a:rPr lang="en-US" dirty="0" err="1">
                <a:latin typeface="+mj-lt"/>
                <a:ea typeface="+mj-ea"/>
                <a:cs typeface="+mj-cs"/>
              </a:rPr>
              <a:t>bilet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üzerinde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tutar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mutlaka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olmalı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tutar</a:t>
            </a:r>
            <a:r>
              <a:rPr lang="en-US" dirty="0">
                <a:latin typeface="+mj-lt"/>
                <a:ea typeface="+mj-ea"/>
                <a:cs typeface="+mj-cs"/>
              </a:rPr>
              <a:t> yok </a:t>
            </a:r>
            <a:r>
              <a:rPr lang="en-US" dirty="0" err="1">
                <a:latin typeface="+mj-lt"/>
                <a:ea typeface="+mj-ea"/>
                <a:cs typeface="+mj-cs"/>
              </a:rPr>
              <a:t>ise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seyahat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acentasından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fatura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 smtClean="0">
                <a:latin typeface="+mj-lt"/>
                <a:ea typeface="+mj-ea"/>
                <a:cs typeface="+mj-cs"/>
              </a:rPr>
              <a:t>almalısınız</a:t>
            </a:r>
            <a:r>
              <a:rPr lang="en-US" dirty="0" smtClean="0">
                <a:latin typeface="+mj-lt"/>
                <a:ea typeface="+mj-ea"/>
                <a:cs typeface="+mj-cs"/>
              </a:rPr>
              <a:t>.</a:t>
            </a:r>
            <a:endParaRPr lang="tr-TR" dirty="0" smtClean="0">
              <a:latin typeface="+mj-lt"/>
              <a:ea typeface="+mj-ea"/>
              <a:cs typeface="+mj-cs"/>
            </a:endParaRPr>
          </a:p>
          <a:p>
            <a:pPr marL="79375" marR="11176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tr-TR" dirty="0" smtClean="0">
              <a:latin typeface="+mj-lt"/>
              <a:ea typeface="+mj-ea"/>
              <a:cs typeface="+mj-cs"/>
            </a:endParaRPr>
          </a:p>
          <a:p>
            <a:pPr marL="79375" marR="11176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tr-TR" dirty="0" smtClean="0">
                <a:latin typeface="+mj-lt"/>
                <a:ea typeface="+mj-ea"/>
                <a:cs typeface="+mj-cs"/>
              </a:rPr>
              <a:t> </a:t>
            </a:r>
            <a:r>
              <a:rPr lang="en-US" dirty="0" err="1" smtClean="0">
                <a:latin typeface="+mj-lt"/>
                <a:ea typeface="+mj-ea"/>
                <a:cs typeface="+mj-cs"/>
              </a:rPr>
              <a:t>Bilimsel</a:t>
            </a:r>
            <a:r>
              <a:rPr lang="en-US" dirty="0" smtClean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etkinliğe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katılım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sağlandı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ise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kongre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katılım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sertifikası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ve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kongre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katılım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ücreti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dekontu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belgeler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yabancı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dilde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ise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tercümesi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ile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birlikte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teslim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 smtClean="0">
                <a:latin typeface="+mj-lt"/>
                <a:ea typeface="+mj-ea"/>
                <a:cs typeface="+mj-cs"/>
              </a:rPr>
              <a:t>edilmelidir</a:t>
            </a:r>
            <a:r>
              <a:rPr lang="en-US" dirty="0" smtClean="0">
                <a:latin typeface="+mj-lt"/>
                <a:ea typeface="+mj-ea"/>
                <a:cs typeface="+mj-cs"/>
              </a:rPr>
              <a:t>.</a:t>
            </a:r>
            <a:endParaRPr lang="tr-TR" dirty="0" smtClean="0">
              <a:latin typeface="+mj-lt"/>
              <a:ea typeface="+mj-ea"/>
              <a:cs typeface="+mj-cs"/>
            </a:endParaRPr>
          </a:p>
          <a:p>
            <a:pPr marL="79375" marR="11176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tr-TR" dirty="0" smtClean="0">
              <a:latin typeface="+mj-lt"/>
              <a:ea typeface="+mj-ea"/>
              <a:cs typeface="+mj-cs"/>
            </a:endParaRPr>
          </a:p>
          <a:p>
            <a:pPr marL="79375" marR="11176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tr-TR" dirty="0" smtClean="0">
                <a:latin typeface="+mj-lt"/>
                <a:ea typeface="+mj-ea"/>
                <a:cs typeface="+mj-cs"/>
              </a:rPr>
              <a:t> </a:t>
            </a:r>
            <a:r>
              <a:rPr lang="en-US" dirty="0" err="1" smtClean="0">
                <a:latin typeface="+mj-lt"/>
                <a:ea typeface="+mj-ea"/>
                <a:cs typeface="+mj-cs"/>
              </a:rPr>
              <a:t>Kongre</a:t>
            </a:r>
            <a:r>
              <a:rPr lang="en-US" dirty="0" smtClean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Katılım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Sertifikası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ve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Kongre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Katılım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ücreti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ödediğinize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dair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belgenin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Aslı'nı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kongreyi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düzenleyen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kurumdan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mutlaka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alınız</a:t>
            </a:r>
            <a:r>
              <a:rPr lang="en-US" dirty="0">
                <a:latin typeface="+mj-lt"/>
                <a:ea typeface="+mj-ea"/>
                <a:cs typeface="+mj-cs"/>
              </a:rPr>
              <a:t>. (E-mail </a:t>
            </a:r>
            <a:r>
              <a:rPr lang="en-US" dirty="0" err="1">
                <a:latin typeface="+mj-lt"/>
                <a:ea typeface="+mj-ea"/>
                <a:cs typeface="+mj-cs"/>
              </a:rPr>
              <a:t>veya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Faks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kabul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edilmez</a:t>
            </a:r>
            <a:r>
              <a:rPr lang="en-US" dirty="0" smtClean="0">
                <a:latin typeface="+mj-lt"/>
                <a:ea typeface="+mj-ea"/>
                <a:cs typeface="+mj-cs"/>
              </a:rPr>
              <a:t>)</a:t>
            </a:r>
            <a:endParaRPr lang="en-US" dirty="0">
              <a:effectLst/>
              <a:latin typeface="+mj-lt"/>
              <a:ea typeface="+mj-ea"/>
              <a:cs typeface="+mj-cs"/>
            </a:endParaRPr>
          </a:p>
          <a:p>
            <a:pPr marL="79375" marR="11176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effectLst/>
              <a:latin typeface="+mj-lt"/>
              <a:ea typeface="+mj-ea"/>
              <a:cs typeface="+mj-cs"/>
            </a:endParaRPr>
          </a:p>
          <a:p>
            <a:pPr marL="365125" marR="11176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216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4646" y="804672"/>
            <a:ext cx="2641019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defRPr/>
            </a:pPr>
            <a:r>
              <a:rPr lang="tr-TR" sz="2800" b="1" i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Yolluk</a:t>
            </a:r>
            <a:br>
              <a:rPr lang="tr-TR" sz="2800" b="1" i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tr-TR" sz="2800" b="1" i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İşlemleri</a:t>
            </a:r>
            <a:endParaRPr lang="en-US" sz="2800" b="1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245665" y="804671"/>
            <a:ext cx="5286178" cy="524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9375" marR="11176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400" dirty="0" err="1">
                <a:latin typeface="+mj-lt"/>
                <a:ea typeface="+mj-ea"/>
                <a:cs typeface="+mj-cs"/>
              </a:rPr>
              <a:t>Yurtiçi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Yolluklar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için</a:t>
            </a:r>
            <a:r>
              <a:rPr lang="en-US" sz="1400" dirty="0">
                <a:latin typeface="+mj-lt"/>
                <a:ea typeface="+mj-ea"/>
                <a:cs typeface="+mj-cs"/>
              </a:rPr>
              <a:t>;</a:t>
            </a: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 err="1">
                <a:latin typeface="+mj-lt"/>
                <a:ea typeface="+mj-ea"/>
                <a:cs typeface="+mj-cs"/>
              </a:rPr>
              <a:t>Otobüs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Bileti</a:t>
            </a:r>
            <a:r>
              <a:rPr lang="en-US" sz="1400" dirty="0">
                <a:latin typeface="+mj-lt"/>
                <a:ea typeface="+mj-ea"/>
                <a:cs typeface="+mj-cs"/>
              </a:rPr>
              <a:t> (</a:t>
            </a:r>
            <a:r>
              <a:rPr lang="en-US" sz="1400" dirty="0" err="1">
                <a:latin typeface="+mj-lt"/>
                <a:ea typeface="+mj-ea"/>
                <a:cs typeface="+mj-cs"/>
              </a:rPr>
              <a:t>Otobüs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Bileti</a:t>
            </a:r>
            <a:r>
              <a:rPr lang="en-US" sz="1400" dirty="0">
                <a:latin typeface="+mj-lt"/>
                <a:ea typeface="+mj-ea"/>
                <a:cs typeface="+mj-cs"/>
              </a:rPr>
              <a:t> yok </a:t>
            </a:r>
            <a:r>
              <a:rPr lang="en-US" sz="1400" dirty="0" err="1">
                <a:latin typeface="+mj-lt"/>
                <a:ea typeface="+mj-ea"/>
                <a:cs typeface="+mj-cs"/>
              </a:rPr>
              <a:t>ise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Ortalama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Yol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Ücretleri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baz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alınır</a:t>
            </a:r>
            <a:r>
              <a:rPr lang="en-US" sz="1400" dirty="0">
                <a:latin typeface="+mj-lt"/>
                <a:ea typeface="+mj-ea"/>
                <a:cs typeface="+mj-cs"/>
              </a:rPr>
              <a:t>)</a:t>
            </a: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 err="1">
                <a:latin typeface="+mj-lt"/>
                <a:ea typeface="+mj-ea"/>
                <a:cs typeface="+mj-cs"/>
              </a:rPr>
              <a:t>Kongre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Katılım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Belgesi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ve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Kongre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Katılım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ücretini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gösterir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belge</a:t>
            </a:r>
            <a:endParaRPr lang="en-US" sz="1400" dirty="0">
              <a:latin typeface="+mj-lt"/>
              <a:ea typeface="+mj-ea"/>
              <a:cs typeface="+mj-cs"/>
            </a:endParaRP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 err="1">
                <a:latin typeface="+mj-lt"/>
                <a:ea typeface="+mj-ea"/>
                <a:cs typeface="+mj-cs"/>
              </a:rPr>
              <a:t>Yolluk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Bildirim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Formu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</a:p>
          <a:p>
            <a:pPr marL="365125" marR="111760" indent="-28575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 err="1">
                <a:latin typeface="+mj-lt"/>
                <a:ea typeface="+mj-ea"/>
                <a:cs typeface="+mj-cs"/>
              </a:rPr>
              <a:t>Konaklama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ücretini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gösterir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 smtClean="0">
                <a:latin typeface="+mj-lt"/>
                <a:ea typeface="+mj-ea"/>
                <a:cs typeface="+mj-cs"/>
              </a:rPr>
              <a:t>fatura</a:t>
            </a:r>
            <a:endParaRPr lang="tr-TR" sz="1400" dirty="0">
              <a:latin typeface="+mj-lt"/>
              <a:ea typeface="+mj-ea"/>
              <a:cs typeface="+mj-cs"/>
            </a:endParaRPr>
          </a:p>
          <a:p>
            <a:pPr marL="79375" marR="11176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1400" dirty="0">
              <a:latin typeface="+mj-lt"/>
              <a:ea typeface="+mj-ea"/>
              <a:cs typeface="+mj-cs"/>
            </a:endParaRPr>
          </a:p>
          <a:p>
            <a:pPr marL="79375" marR="11176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400" dirty="0" err="1">
                <a:latin typeface="+mj-lt"/>
                <a:ea typeface="+mj-ea"/>
                <a:cs typeface="+mj-cs"/>
              </a:rPr>
              <a:t>Evraklarınızı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teslim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ettikten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sonra</a:t>
            </a:r>
            <a:r>
              <a:rPr lang="en-US" sz="1400" dirty="0">
                <a:latin typeface="+mj-lt"/>
                <a:ea typeface="+mj-ea"/>
                <a:cs typeface="+mj-cs"/>
              </a:rPr>
              <a:t> mail </a:t>
            </a:r>
            <a:r>
              <a:rPr lang="en-US" sz="1400" dirty="0" err="1">
                <a:latin typeface="+mj-lt"/>
                <a:ea typeface="+mj-ea"/>
                <a:cs typeface="+mj-cs"/>
              </a:rPr>
              <a:t>ile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bilgilendirme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yapılır</a:t>
            </a:r>
            <a:r>
              <a:rPr lang="en-US" sz="1400" dirty="0">
                <a:latin typeface="+mj-lt"/>
                <a:ea typeface="+mj-ea"/>
                <a:cs typeface="+mj-cs"/>
              </a:rPr>
              <a:t>.</a:t>
            </a:r>
          </a:p>
          <a:p>
            <a:pPr marL="79375" marR="111760"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400" b="1" dirty="0">
                <a:latin typeface="+mj-lt"/>
                <a:ea typeface="+mj-ea"/>
                <a:cs typeface="+mj-cs"/>
              </a:rPr>
              <a:t>Mail </a:t>
            </a:r>
            <a:r>
              <a:rPr lang="en-US" sz="1400" b="1" dirty="0" err="1">
                <a:latin typeface="+mj-lt"/>
                <a:ea typeface="+mj-ea"/>
                <a:cs typeface="+mj-cs"/>
              </a:rPr>
              <a:t>İçeriği</a:t>
            </a:r>
            <a:r>
              <a:rPr lang="en-US" sz="1400" b="1" dirty="0">
                <a:latin typeface="+mj-lt"/>
                <a:ea typeface="+mj-ea"/>
                <a:cs typeface="+mj-cs"/>
              </a:rPr>
              <a:t>: </a:t>
            </a:r>
            <a:r>
              <a:rPr lang="en-US" sz="1400" dirty="0">
                <a:latin typeface="+mj-lt"/>
                <a:ea typeface="+mj-ea"/>
                <a:cs typeface="+mj-cs"/>
                <a:hlinkClick r:id="rId2"/>
              </a:rPr>
              <a:t>https://</a:t>
            </a:r>
            <a:r>
              <a:rPr lang="en-US" sz="1400" dirty="0" smtClean="0">
                <a:latin typeface="+mj-lt"/>
                <a:ea typeface="+mj-ea"/>
                <a:cs typeface="+mj-cs"/>
                <a:hlinkClick r:id="rId2"/>
              </a:rPr>
              <a:t>mys.muhasebat.gov.tr</a:t>
            </a:r>
            <a:r>
              <a:rPr lang="tr-TR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 smtClean="0">
                <a:latin typeface="+mj-lt"/>
                <a:ea typeface="+mj-ea"/>
                <a:cs typeface="+mj-cs"/>
              </a:rPr>
              <a:t>adresinden</a:t>
            </a:r>
            <a:r>
              <a:rPr lang="en-US" sz="1400" dirty="0">
                <a:latin typeface="+mj-lt"/>
                <a:ea typeface="+mj-ea"/>
                <a:cs typeface="+mj-cs"/>
              </a:rPr>
              <a:t>  </a:t>
            </a:r>
            <a:r>
              <a:rPr lang="en-US" sz="1400" dirty="0" err="1">
                <a:latin typeface="+mj-lt"/>
                <a:ea typeface="+mj-ea"/>
                <a:cs typeface="+mj-cs"/>
              </a:rPr>
              <a:t>Bilimsel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Araştırma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Projeleri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Koordinasyon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Birimi</a:t>
            </a:r>
            <a:r>
              <a:rPr lang="en-US" sz="1400" dirty="0">
                <a:latin typeface="+mj-lt"/>
                <a:ea typeface="+mj-ea"/>
                <a:cs typeface="+mj-cs"/>
              </a:rPr>
              <a:t>  </a:t>
            </a:r>
            <a:r>
              <a:rPr lang="en-US" sz="1400" dirty="0" err="1">
                <a:latin typeface="+mj-lt"/>
                <a:ea typeface="+mj-ea"/>
                <a:cs typeface="+mj-cs"/>
              </a:rPr>
              <a:t>seçilerek</a:t>
            </a:r>
            <a:r>
              <a:rPr lang="en-US" sz="1400" dirty="0">
                <a:latin typeface="+mj-lt"/>
                <a:ea typeface="+mj-ea"/>
                <a:cs typeface="+mj-cs"/>
              </a:rPr>
              <a:t> </a:t>
            </a:r>
            <a:r>
              <a:rPr lang="en-US" sz="1400" dirty="0" err="1">
                <a:latin typeface="+mj-lt"/>
                <a:ea typeface="+mj-ea"/>
                <a:cs typeface="+mj-cs"/>
              </a:rPr>
              <a:t>Harcama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Yönetimi</a:t>
            </a:r>
            <a:r>
              <a:rPr lang="en-US" sz="1400" dirty="0">
                <a:latin typeface="+mj-lt"/>
                <a:ea typeface="+mj-ea"/>
                <a:cs typeface="+mj-cs"/>
              </a:rPr>
              <a:t> </a:t>
            </a:r>
            <a:r>
              <a:rPr lang="en-US" sz="1400" dirty="0" err="1">
                <a:latin typeface="+mj-lt"/>
                <a:ea typeface="+mj-ea"/>
                <a:cs typeface="+mj-cs"/>
              </a:rPr>
              <a:t>harcamalar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kısmından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harcama</a:t>
            </a:r>
            <a:r>
              <a:rPr lang="en-US" sz="1400" dirty="0">
                <a:latin typeface="+mj-lt"/>
                <a:ea typeface="+mj-ea"/>
                <a:cs typeface="+mj-cs"/>
              </a:rPr>
              <a:t> no ……........ </a:t>
            </a:r>
            <a:r>
              <a:rPr lang="en-US" sz="1400" dirty="0" err="1">
                <a:latin typeface="+mj-lt"/>
                <a:ea typeface="+mj-ea"/>
                <a:cs typeface="+mj-cs"/>
              </a:rPr>
              <a:t>görüntüleyip</a:t>
            </a:r>
            <a:r>
              <a:rPr lang="en-US" sz="1400" dirty="0">
                <a:latin typeface="+mj-lt"/>
                <a:ea typeface="+mj-ea"/>
                <a:cs typeface="+mj-cs"/>
              </a:rPr>
              <a:t> 3 </a:t>
            </a:r>
            <a:r>
              <a:rPr lang="en-US" sz="1400" dirty="0" err="1">
                <a:latin typeface="+mj-lt"/>
                <a:ea typeface="+mj-ea"/>
                <a:cs typeface="+mj-cs"/>
              </a:rPr>
              <a:t>nüsha</a:t>
            </a:r>
            <a:r>
              <a:rPr lang="en-US" sz="1400" dirty="0">
                <a:latin typeface="+mj-lt"/>
                <a:ea typeface="+mj-ea"/>
                <a:cs typeface="+mj-cs"/>
              </a:rPr>
              <a:t>, </a:t>
            </a:r>
            <a:r>
              <a:rPr lang="en-US" sz="1400" dirty="0" err="1">
                <a:latin typeface="+mj-lt"/>
                <a:ea typeface="+mj-ea"/>
                <a:cs typeface="+mj-cs"/>
              </a:rPr>
              <a:t>Ödeme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Emirleri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kısmından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ödeme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emri</a:t>
            </a:r>
            <a:r>
              <a:rPr lang="en-US" sz="1400" dirty="0">
                <a:latin typeface="+mj-lt"/>
                <a:ea typeface="+mj-ea"/>
                <a:cs typeface="+mj-cs"/>
              </a:rPr>
              <a:t> no   …….... </a:t>
            </a:r>
            <a:r>
              <a:rPr lang="en-US" sz="1400" dirty="0" err="1">
                <a:latin typeface="+mj-lt"/>
                <a:ea typeface="+mj-ea"/>
                <a:cs typeface="+mj-cs"/>
              </a:rPr>
              <a:t>görüntüleyip</a:t>
            </a:r>
            <a:r>
              <a:rPr lang="en-US" sz="1400" dirty="0">
                <a:latin typeface="+mj-lt"/>
                <a:ea typeface="+mj-ea"/>
                <a:cs typeface="+mj-cs"/>
              </a:rPr>
              <a:t> 3 </a:t>
            </a:r>
            <a:r>
              <a:rPr lang="en-US" sz="1400" dirty="0" err="1">
                <a:latin typeface="+mj-lt"/>
                <a:ea typeface="+mj-ea"/>
                <a:cs typeface="+mj-cs"/>
              </a:rPr>
              <a:t>nüsha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alıp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isminizin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olduğu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kısımları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imzalayıp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teslim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eder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misiniz</a:t>
            </a:r>
            <a:r>
              <a:rPr lang="en-US" sz="1400" dirty="0">
                <a:latin typeface="+mj-lt"/>
                <a:ea typeface="+mj-ea"/>
                <a:cs typeface="+mj-cs"/>
              </a:rPr>
              <a:t>? </a:t>
            </a:r>
            <a:r>
              <a:rPr lang="en-US" sz="1400" dirty="0" err="1">
                <a:latin typeface="+mj-lt"/>
                <a:ea typeface="+mj-ea"/>
                <a:cs typeface="+mj-cs"/>
              </a:rPr>
              <a:t>Çıktı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alırken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sayfada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sadece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harcama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talimatı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veya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ödeme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emri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belgesi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olmasına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dikkat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eder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latin typeface="+mj-lt"/>
                <a:ea typeface="+mj-ea"/>
                <a:cs typeface="+mj-cs"/>
              </a:rPr>
              <a:t>misiniz</a:t>
            </a:r>
            <a:r>
              <a:rPr lang="en-US" sz="1400" dirty="0">
                <a:latin typeface="+mj-lt"/>
                <a:ea typeface="+mj-ea"/>
                <a:cs typeface="+mj-cs"/>
              </a:rPr>
              <a:t>?</a:t>
            </a:r>
            <a:endParaRPr lang="en-US" sz="1400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9924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489530" y="1333500"/>
            <a:ext cx="4680435" cy="419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9375" marR="11176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Dinlediğiniz </a:t>
            </a:r>
            <a:r>
              <a:rPr lang="en-US" sz="56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İçin</a:t>
            </a:r>
            <a:r>
              <a:rPr lang="en-US" sz="56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  Teşekkür Ederiz.</a:t>
            </a:r>
            <a:endParaRPr lang="en-US" sz="5600" b="0" i="0" kern="1200" dirty="0">
              <a:solidFill>
                <a:schemeClr val="tx2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628800"/>
            <a:ext cx="83529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9375" marR="111760" algn="just">
              <a:lnSpc>
                <a:spcPct val="150000"/>
              </a:lnSpc>
              <a:spcAft>
                <a:spcPts val="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343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224128" y="2258008"/>
            <a:ext cx="2514282" cy="16561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lvl="0" algn="ctr" eaLnBrk="1" hangingPunct="1">
              <a:lnSpc>
                <a:spcPct val="90000"/>
              </a:lnSpc>
              <a:spcAft>
                <a:spcPts val="600"/>
              </a:spcAft>
              <a:buClr>
                <a:srgbClr val="009999"/>
              </a:buClr>
            </a:pPr>
            <a:r>
              <a:rPr lang="tr-TR" sz="2800" b="1" i="0" kern="1200" dirty="0" smtClean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F</a:t>
            </a:r>
            <a:r>
              <a:rPr lang="en-US" sz="2800" b="1" i="0" kern="1200" dirty="0" err="1" smtClean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800" b="1" i="0" kern="1200" dirty="0" smtClean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ve</a:t>
            </a:r>
            <a:r>
              <a:rPr lang="en-US" sz="28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Mühendislik</a:t>
            </a:r>
            <a:r>
              <a:rPr lang="en-US" sz="28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Bilimleri</a:t>
            </a:r>
            <a:r>
              <a:rPr lang="en-US" sz="28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Alt </a:t>
            </a:r>
            <a:r>
              <a:rPr lang="en-US" sz="28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Komisyonu</a:t>
            </a:r>
            <a:endParaRPr lang="en-US" sz="2800" b="1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597760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857465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340298"/>
              </p:ext>
            </p:extLst>
          </p:nvPr>
        </p:nvGraphicFramePr>
        <p:xfrm>
          <a:off x="482890" y="1498668"/>
          <a:ext cx="4702998" cy="4047707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570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6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tr-TR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355" marR="93813" marT="93813" marB="9381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ADI SOYADI</a:t>
                      </a:r>
                      <a:endParaRPr lang="tr-T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355" marR="93813" marT="93813" marB="9381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KOMİSYON </a:t>
                      </a:r>
                      <a:br>
                        <a:rPr lang="tr-T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GÖREVİ</a:t>
                      </a:r>
                      <a:endParaRPr lang="tr-TR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355" marR="93813" marT="93813" marB="9381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BÖLÜMÜ</a:t>
                      </a:r>
                      <a:endParaRPr lang="tr-TR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355" marR="93813" marT="93813" marB="9381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0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355" marR="81305" marT="81305" marB="81305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Doç. Dr. Tuğrul VAROL</a:t>
                      </a:r>
                      <a:endParaRPr lang="tr-T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355" marR="81305" marT="81305" marB="81305" anchor="ctr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Başkan</a:t>
                      </a:r>
                      <a:endParaRPr lang="tr-TR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355" marR="81305" marT="81305" marB="813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Orman Müh.</a:t>
                      </a:r>
                      <a:endParaRPr lang="tr-TR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355" marR="81305" marT="81305" marB="813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0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355" marR="81305" marT="81305" marB="81305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Doç. Dr. Nurhan KOÇAN </a:t>
                      </a:r>
                      <a:endParaRPr lang="tr-T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355" marR="81305" marT="81305" marB="81305" anchor="ctr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Üye</a:t>
                      </a:r>
                      <a:endParaRPr lang="tr-TR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355" marR="81305" marT="81305" marB="813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Peyzaj Mim</a:t>
                      </a:r>
                      <a:endParaRPr lang="tr-TR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355" marR="81305" marT="81305" marB="813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0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355" marR="81305" marT="81305" marB="81305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Öğr. Üyesi M. Bahar BAŞKIR </a:t>
                      </a:r>
                      <a:endParaRPr lang="tr-TR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355" marR="81305" marT="81305" marB="81305" anchor="ctr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Üye</a:t>
                      </a:r>
                      <a:endParaRPr lang="tr-TR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355" marR="81305" marT="81305" marB="813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İstatistik</a:t>
                      </a:r>
                      <a:endParaRPr lang="tr-TR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355" marR="81305" marT="81305" marB="813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0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355" marR="81305" marT="81305" marB="81305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</a:t>
                      </a:r>
                      <a:r>
                        <a:rPr lang="tr-TR" sz="1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</a:t>
                      </a:r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Üyesi Hilal YILMAZ</a:t>
                      </a:r>
                      <a:endParaRPr lang="tr-T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355" marR="81305" marT="81305" marB="81305" anchor="ctr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Üye</a:t>
                      </a:r>
                      <a:endParaRPr lang="tr-TR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355" marR="81305" marT="81305" marB="813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Moleküler Biyoloji ve Genetik</a:t>
                      </a:r>
                      <a:endParaRPr lang="tr-TR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355" marR="81305" marT="81305" marB="813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0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355" marR="81305" marT="81305" marB="81305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Öğr. Üyesi M. Emin AKTAN </a:t>
                      </a:r>
                      <a:endParaRPr lang="tr-TR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355" marR="81305" marT="81305" marB="81305" anchor="ctr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Üye</a:t>
                      </a:r>
                      <a:endParaRPr lang="tr-TR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355" marR="81305" marT="81305" marB="813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Mekatronik Mühendisliği</a:t>
                      </a:r>
                      <a:endParaRPr lang="tr-TR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355" marR="81305" marT="81305" marB="813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0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355" marR="81305" marT="81305" marB="81305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Öğr. Üyesi Mahir GÜLEN </a:t>
                      </a:r>
                      <a:endParaRPr lang="tr-TR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355" marR="81305" marT="81305" marB="81305" anchor="ctr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Üye</a:t>
                      </a:r>
                      <a:endParaRPr lang="tr-TR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355" marR="81305" marT="81305" marB="813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Makine Mühendisliği</a:t>
                      </a:r>
                      <a:endParaRPr lang="tr-TR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355" marR="81305" marT="81305" marB="813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tr-TR" sz="10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355" marR="81305" marT="81305" marB="81305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Öğr. Üyesi İlknur DOLU </a:t>
                      </a:r>
                      <a:endParaRPr lang="tr-TR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355" marR="81305" marT="81305" marB="81305" anchor="ctr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Üye</a:t>
                      </a:r>
                      <a:endParaRPr lang="tr-TR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355" marR="81305" marT="81305" marB="813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Hemşirelik</a:t>
                      </a:r>
                      <a:endParaRPr lang="tr-T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355" marR="81305" marT="81305" marB="813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041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74107" y="2889183"/>
            <a:ext cx="2853251" cy="8193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lvl="0" algn="ctr" eaLnBrk="1" hangingPunct="1">
              <a:lnSpc>
                <a:spcPct val="90000"/>
              </a:lnSpc>
              <a:spcAft>
                <a:spcPts val="600"/>
              </a:spcAft>
              <a:buClr>
                <a:srgbClr val="009999"/>
              </a:buClr>
            </a:pPr>
            <a:r>
              <a:rPr lang="en-US" sz="2800" b="1" i="0" kern="1200" dirty="0" err="1" smtClean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Sosyal</a:t>
            </a:r>
            <a:r>
              <a:rPr lang="en-US" sz="2800" b="1" i="0" kern="1200" dirty="0" smtClean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Bilimler</a:t>
            </a:r>
            <a:r>
              <a:rPr lang="en-US" sz="28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Alt </a:t>
            </a:r>
            <a:r>
              <a:rPr lang="en-US" sz="28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Komisyonu</a:t>
            </a:r>
            <a:endParaRPr lang="en-US" sz="2800" b="1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597760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Freeform: Shape 47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857465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693913"/>
              </p:ext>
            </p:extLst>
          </p:nvPr>
        </p:nvGraphicFramePr>
        <p:xfrm>
          <a:off x="482890" y="1297578"/>
          <a:ext cx="4702999" cy="4262385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486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7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tr-TR" sz="15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52" marR="39199" marT="10557" marB="7918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ADI SOYADI</a:t>
                      </a:r>
                      <a:endParaRPr lang="tr-TR" sz="15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52" marR="39199" marT="10557" marB="7918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KOMİSYON </a:t>
                      </a:r>
                      <a:br>
                        <a:rPr lang="tr-TR" sz="15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5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GÖREVİ</a:t>
                      </a:r>
                      <a:endParaRPr lang="tr-TR" sz="15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52" marR="39199" marT="10557" marB="7918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BÖLÜMÜ</a:t>
                      </a:r>
                      <a:endParaRPr lang="tr-TR" sz="15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52" marR="39199" marT="10557" marB="7918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1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52" marR="39199" marT="10557" marB="79181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Öğr. Üyesi Temel Alper KARSLI</a:t>
                      </a:r>
                      <a:endParaRPr lang="tr-TR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52" marR="39199" marT="10557" marB="791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Başkan</a:t>
                      </a:r>
                      <a:endParaRPr lang="tr-TR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52" marR="39199" marT="10557" marB="791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Psikoloji</a:t>
                      </a:r>
                      <a:endParaRPr lang="tr-TR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52" marR="39199" marT="10557" marB="791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1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52" marR="39199" marT="10557" marB="79181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Öğr. Üyesi Sabahattin ÇETİN </a:t>
                      </a:r>
                      <a:endParaRPr lang="tr-TR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52" marR="39199" marT="10557" marB="791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Üye</a:t>
                      </a:r>
                      <a:endParaRPr lang="tr-TR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52" marR="39199" marT="10557" marB="791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Uluslararası Ticaret ve Lojistik</a:t>
                      </a:r>
                      <a:endParaRPr lang="tr-TR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52" marR="39199" marT="10557" marB="791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1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52" marR="39199" marT="10557" marB="79181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Öğr. Üyesi Ender EYUBOĞLU </a:t>
                      </a:r>
                      <a:endParaRPr lang="tr-TR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52" marR="39199" marT="10557" marB="791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Üye</a:t>
                      </a:r>
                      <a:endParaRPr lang="tr-TR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52" marR="39199" marT="10557" marB="791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Spor Yöneticiliği</a:t>
                      </a:r>
                      <a:endParaRPr lang="tr-TR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52" marR="39199" marT="10557" marB="791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1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52" marR="39199" marT="10557" marB="79181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Öğr. Üyesi Hande UYAR OĞUZ</a:t>
                      </a:r>
                      <a:endParaRPr lang="tr-TR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52" marR="39199" marT="10557" marB="791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Üye</a:t>
                      </a:r>
                      <a:endParaRPr lang="tr-TR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52" marR="39199" marT="10557" marB="791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Turizm İşletmeciliği</a:t>
                      </a:r>
                      <a:endParaRPr lang="tr-TR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52" marR="39199" marT="10557" marB="791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1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52" marR="39199" marT="10557" marB="79181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Öğr. Üyesi Veysel GENGİL</a:t>
                      </a:r>
                      <a:endParaRPr lang="tr-TR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52" marR="39199" marT="10557" marB="791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Üye</a:t>
                      </a:r>
                      <a:endParaRPr lang="tr-TR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52" marR="39199" marT="10557" marB="791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Temel İslam Bilimleri</a:t>
                      </a:r>
                      <a:endParaRPr lang="tr-TR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52" marR="39199" marT="10557" marB="791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1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52" marR="39199" marT="10557" marB="79181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Öğr. Üyesi Sema SULAK </a:t>
                      </a:r>
                      <a:endParaRPr lang="tr-TR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52" marR="39199" marT="10557" marB="791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Üye</a:t>
                      </a:r>
                      <a:endParaRPr lang="tr-TR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52" marR="39199" marT="10557" marB="791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Eğitim Bilimleri</a:t>
                      </a:r>
                      <a:endParaRPr lang="tr-TR" sz="1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52" marR="39199" marT="10557" marB="791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tr-TR" sz="11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52" marR="39199" marT="10557" marB="79181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Öğr. Üyesi Sinem TARHAN</a:t>
                      </a:r>
                      <a:endParaRPr lang="tr-TR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52" marR="39199" marT="10557" marB="791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Üye</a:t>
                      </a:r>
                      <a:endParaRPr lang="tr-TR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52" marR="39199" marT="10557" marB="791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Eğitim Bilimleri</a:t>
                      </a:r>
                      <a:endParaRPr lang="tr-TR" sz="1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52" marR="39199" marT="10557" marB="791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758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9653</TotalTime>
  <Words>3169</Words>
  <Application>Microsoft Office PowerPoint</Application>
  <PresentationFormat>Ekran Gösterisi (4:3)</PresentationFormat>
  <Paragraphs>372</Paragraphs>
  <Slides>72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72</vt:i4>
      </vt:variant>
    </vt:vector>
  </HeadingPairs>
  <TitlesOfParts>
    <vt:vector size="78" baseType="lpstr">
      <vt:lpstr>Arial</vt:lpstr>
      <vt:lpstr>Calibri</vt:lpstr>
      <vt:lpstr>Century Gothic</vt:lpstr>
      <vt:lpstr>Times New Roman</vt:lpstr>
      <vt:lpstr>Wingdings 3</vt:lpstr>
      <vt:lpstr>Ion</vt:lpstr>
      <vt:lpstr>PowerPoint Sunusu</vt:lpstr>
      <vt:lpstr>PowerPoint Sunusu</vt:lpstr>
      <vt:lpstr>PowerPoint Sunusu</vt:lpstr>
      <vt:lpstr>PowerPoint Sunusu</vt:lpstr>
      <vt:lpstr>BAP Koordinasyon Birimi Teşkilat Yapısı</vt:lpstr>
      <vt:lpstr>PowerPoint Sunusu</vt:lpstr>
      <vt:lpstr>PowerPoint Sunusu</vt:lpstr>
      <vt:lpstr>PowerPoint Sunusu</vt:lpstr>
      <vt:lpstr>PowerPoint Sunusu</vt:lpstr>
      <vt:lpstr>Proje Başvurusu ve Değerlendirme Süreçleri </vt:lpstr>
      <vt:lpstr>Desteklenen Bilimsel Araştırma Proje Türleri</vt:lpstr>
      <vt:lpstr>Desteklenen Bilimsel Araştırma Proje Türleri</vt:lpstr>
      <vt:lpstr>BAP Genel Bilgiler</vt:lpstr>
      <vt:lpstr>BAP Genel Bilgiler</vt:lpstr>
      <vt:lpstr>BAP Genel Bilgiler</vt:lpstr>
      <vt:lpstr>BAP Genel Bilgiler</vt:lpstr>
      <vt:lpstr>2021 Yılı  I. Dönem  BAP Başvuru Şartları</vt:lpstr>
      <vt:lpstr>2021 Yılı  I. Dönem  BAP Başvuru Şartları</vt:lpstr>
      <vt:lpstr>2021 Yılı  I. Dönem  BAP Başvuru Şartları</vt:lpstr>
      <vt:lpstr>2021 Yılı  I. Dönem  BAP Başvuru Şartları</vt:lpstr>
      <vt:lpstr>PowerPoint Sunusu</vt:lpstr>
      <vt:lpstr>PowerPoint Sunusu</vt:lpstr>
      <vt:lpstr>UBYS  BAP Başvuru Modülü</vt:lpstr>
      <vt:lpstr>UBYS BAP Başvuru Modülü</vt:lpstr>
      <vt:lpstr>UBYS BAP Başvuru Modülü</vt:lpstr>
      <vt:lpstr>UBYS BAP Başvuru Modülü</vt:lpstr>
      <vt:lpstr>UBYS BAP Başvuru Modülü</vt:lpstr>
      <vt:lpstr>UBYS BAP Başvuru Modülü</vt:lpstr>
      <vt:lpstr>UBYS BAP Başvuru Modülü</vt:lpstr>
      <vt:lpstr>UBYS BAP Başvuru Modülü</vt:lpstr>
      <vt:lpstr>UBYS BAP Başvuru Modülü</vt:lpstr>
      <vt:lpstr>UBYS BAP Başvuru Modülü</vt:lpstr>
      <vt:lpstr>UBYS BAP Başvuru Modülü</vt:lpstr>
      <vt:lpstr>UBYS BAP Başvuru Modülü</vt:lpstr>
      <vt:lpstr>UBYS BAP Başvuru Modülü</vt:lpstr>
      <vt:lpstr>UBYS BAP Başvuru Modülü</vt:lpstr>
      <vt:lpstr>UBYS BAP Başvuru Modülü</vt:lpstr>
      <vt:lpstr>UBYS BAP Başvuru Modülü</vt:lpstr>
      <vt:lpstr>UBYS BAP Başvuru Modülü</vt:lpstr>
      <vt:lpstr>UBYS BAP Başvuru Modülü</vt:lpstr>
      <vt:lpstr>UBYS BAP Başvuru Modülü</vt:lpstr>
      <vt:lpstr>UBYS BAP Başvuru Modülü</vt:lpstr>
      <vt:lpstr>UBYS BAP Başvuru Modülü</vt:lpstr>
      <vt:lpstr>UBYS BAP Başvuru Modülü</vt:lpstr>
      <vt:lpstr>UBYS BAP Başvuru Modülü</vt:lpstr>
      <vt:lpstr>UBYS BAP Başvuru Modülü</vt:lpstr>
      <vt:lpstr>UBYS BAP Başvuru Modülü</vt:lpstr>
      <vt:lpstr>UBYS BAP Başvuru Modülü</vt:lpstr>
      <vt:lpstr>BAP Avans   ve               Satınalma Süreçleri</vt:lpstr>
      <vt:lpstr>BAP Avans  ve  Satınalma Süreçleri</vt:lpstr>
      <vt:lpstr>BAP Satınalma</vt:lpstr>
      <vt:lpstr>Satınalma Süreci</vt:lpstr>
      <vt:lpstr>Satınalma Süreci</vt:lpstr>
      <vt:lpstr>BAP Avans Açma</vt:lpstr>
      <vt:lpstr>BAP Avans Kapatma</vt:lpstr>
      <vt:lpstr>Satınalma Süreci</vt:lpstr>
      <vt:lpstr>Satınalma Süreci</vt:lpstr>
      <vt:lpstr>Satınalma Süreci</vt:lpstr>
      <vt:lpstr>Satınalma Süreci</vt:lpstr>
      <vt:lpstr>Satınalma Süreci</vt:lpstr>
      <vt:lpstr>Satınalma Süreci</vt:lpstr>
      <vt:lpstr>Avans İşlemleri</vt:lpstr>
      <vt:lpstr>Avans İşlemleri</vt:lpstr>
      <vt:lpstr>Avans İşlemleri</vt:lpstr>
      <vt:lpstr>Avans İşlemleri</vt:lpstr>
      <vt:lpstr>Avans İşlemleri</vt:lpstr>
      <vt:lpstr>Yolluk İşlemleri</vt:lpstr>
      <vt:lpstr>Yolluk  İşlemleri</vt:lpstr>
      <vt:lpstr>Yolluk  İşlemleri</vt:lpstr>
      <vt:lpstr>Yolluk  İşlemleri</vt:lpstr>
      <vt:lpstr>Yolluk  İşlemleri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vaio home</dc:creator>
  <cp:lastModifiedBy>DELL</cp:lastModifiedBy>
  <cp:revision>1310</cp:revision>
  <cp:lastPrinted>2014-12-04T15:25:03Z</cp:lastPrinted>
  <dcterms:created xsi:type="dcterms:W3CDTF">1601-01-01T00:00:00Z</dcterms:created>
  <dcterms:modified xsi:type="dcterms:W3CDTF">2021-03-04T07:19:42Z</dcterms:modified>
</cp:coreProperties>
</file>