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9" r:id="rId1"/>
  </p:sldMasterIdLst>
  <p:notesMasterIdLst>
    <p:notesMasterId r:id="rId55"/>
  </p:notesMasterIdLst>
  <p:handoutMasterIdLst>
    <p:handoutMasterId r:id="rId56"/>
  </p:handoutMasterIdLst>
  <p:sldIdLst>
    <p:sldId id="856" r:id="rId2"/>
    <p:sldId id="820" r:id="rId3"/>
    <p:sldId id="821" r:id="rId4"/>
    <p:sldId id="665" r:id="rId5"/>
    <p:sldId id="822" r:id="rId6"/>
    <p:sldId id="864" r:id="rId7"/>
    <p:sldId id="865" r:id="rId8"/>
    <p:sldId id="684" r:id="rId9"/>
    <p:sldId id="809" r:id="rId10"/>
    <p:sldId id="810" r:id="rId11"/>
    <p:sldId id="811" r:id="rId12"/>
    <p:sldId id="812" r:id="rId13"/>
    <p:sldId id="813" r:id="rId14"/>
    <p:sldId id="814" r:id="rId15"/>
    <p:sldId id="815" r:id="rId16"/>
    <p:sldId id="816" r:id="rId17"/>
    <p:sldId id="818" r:id="rId18"/>
    <p:sldId id="819" r:id="rId19"/>
    <p:sldId id="866" r:id="rId20"/>
    <p:sldId id="867" r:id="rId21"/>
    <p:sldId id="868" r:id="rId22"/>
    <p:sldId id="869" r:id="rId23"/>
    <p:sldId id="870" r:id="rId24"/>
    <p:sldId id="808" r:id="rId25"/>
    <p:sldId id="829" r:id="rId26"/>
    <p:sldId id="806" r:id="rId27"/>
    <p:sldId id="830" r:id="rId28"/>
    <p:sldId id="832" r:id="rId29"/>
    <p:sldId id="833" r:id="rId30"/>
    <p:sldId id="834" r:id="rId31"/>
    <p:sldId id="835" r:id="rId32"/>
    <p:sldId id="836" r:id="rId33"/>
    <p:sldId id="837" r:id="rId34"/>
    <p:sldId id="838" r:id="rId35"/>
    <p:sldId id="839" r:id="rId36"/>
    <p:sldId id="840" r:id="rId37"/>
    <p:sldId id="841" r:id="rId38"/>
    <p:sldId id="831" r:id="rId39"/>
    <p:sldId id="843" r:id="rId40"/>
    <p:sldId id="844" r:id="rId41"/>
    <p:sldId id="845" r:id="rId42"/>
    <p:sldId id="846" r:id="rId43"/>
    <p:sldId id="863" r:id="rId44"/>
    <p:sldId id="871" r:id="rId45"/>
    <p:sldId id="842" r:id="rId46"/>
    <p:sldId id="847" r:id="rId47"/>
    <p:sldId id="849" r:id="rId48"/>
    <p:sldId id="855" r:id="rId49"/>
    <p:sldId id="850" r:id="rId50"/>
    <p:sldId id="848" r:id="rId51"/>
    <p:sldId id="851" r:id="rId52"/>
    <p:sldId id="854" r:id="rId53"/>
    <p:sldId id="804" r:id="rId5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89C"/>
    <a:srgbClr val="009999"/>
    <a:srgbClr val="FF3300"/>
    <a:srgbClr val="FF6600"/>
    <a:srgbClr val="008000"/>
    <a:srgbClr val="FF9933"/>
    <a:srgbClr val="FF9900"/>
    <a:srgbClr val="0099CC"/>
    <a:srgbClr val="99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51E9B-7FB4-458E-8FBD-EDD965B8E36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8F5B6B2-3BC3-4D30-B38B-8A72BD0354A8}">
      <dgm:prSet/>
      <dgm:spPr>
        <a:solidFill>
          <a:srgbClr val="7C989C"/>
        </a:solidFill>
      </dgm:spPr>
      <dgm:t>
        <a:bodyPr/>
        <a:lstStyle/>
        <a:p>
          <a:r>
            <a:rPr lang="tr-TR" dirty="0">
              <a:latin typeface="Times New Roman" panose="02020603050405020304" pitchFamily="18" charset="0"/>
              <a:cs typeface="Times New Roman" panose="02020603050405020304" pitchFamily="18" charset="0"/>
            </a:rPr>
            <a:t>Mevzuat ve Tanımlar</a:t>
          </a:r>
          <a:endParaRPr lang="en-US" dirty="0">
            <a:latin typeface="Times New Roman" panose="02020603050405020304" pitchFamily="18" charset="0"/>
            <a:cs typeface="Times New Roman" panose="02020603050405020304" pitchFamily="18" charset="0"/>
          </a:endParaRPr>
        </a:p>
      </dgm:t>
    </dgm:pt>
    <dgm:pt modelId="{A1B637C5-79F9-450B-8215-811433A6B858}" type="parTrans" cxnId="{7D1AD62D-855E-492E-A4D9-3B0181442B9A}">
      <dgm:prSet/>
      <dgm:spPr/>
      <dgm:t>
        <a:bodyPr/>
        <a:lstStyle/>
        <a:p>
          <a:endParaRPr lang="en-US"/>
        </a:p>
      </dgm:t>
    </dgm:pt>
    <dgm:pt modelId="{4D10102F-CBF8-4400-A717-E2EDB5FE97F8}" type="sibTrans" cxnId="{7D1AD62D-855E-492E-A4D9-3B0181442B9A}">
      <dgm:prSet/>
      <dgm:spPr/>
      <dgm:t>
        <a:bodyPr/>
        <a:lstStyle/>
        <a:p>
          <a:endParaRPr lang="en-US"/>
        </a:p>
      </dgm:t>
    </dgm:pt>
    <dgm:pt modelId="{D410DADB-68E2-428B-9F97-AF2E71893B69}">
      <dgm:prSet/>
      <dgm:spPr>
        <a:solidFill>
          <a:schemeClr val="accent1">
            <a:lumMod val="75000"/>
          </a:schemeClr>
        </a:solidFill>
      </dgm:spPr>
      <dgm:t>
        <a:bodyPr/>
        <a:lstStyle/>
        <a:p>
          <a:r>
            <a:rPr lang="tr-TR" dirty="0">
              <a:latin typeface="Times New Roman" panose="02020603050405020304" pitchFamily="18" charset="0"/>
              <a:cs typeface="Times New Roman" panose="02020603050405020304" pitchFamily="18" charset="0"/>
            </a:rPr>
            <a:t>BAP </a:t>
          </a:r>
          <a:r>
            <a:rPr lang="tr-TR" dirty="0" smtClean="0">
              <a:latin typeface="Times New Roman" panose="02020603050405020304" pitchFamily="18" charset="0"/>
              <a:cs typeface="Times New Roman" panose="02020603050405020304" pitchFamily="18" charset="0"/>
            </a:rPr>
            <a:t>Yönerge Değişikliği / 2022 Yılı BAP Uygulama Usul ve Esasları</a:t>
          </a:r>
          <a:endParaRPr lang="en-US" dirty="0">
            <a:latin typeface="Times New Roman" panose="02020603050405020304" pitchFamily="18" charset="0"/>
            <a:cs typeface="Times New Roman" panose="02020603050405020304" pitchFamily="18" charset="0"/>
          </a:endParaRPr>
        </a:p>
      </dgm:t>
    </dgm:pt>
    <dgm:pt modelId="{62FF89B6-009F-48CB-B323-4CBCA7AFD1E7}" type="parTrans" cxnId="{82C51480-8413-47E3-B3D5-DF15204E8D0C}">
      <dgm:prSet/>
      <dgm:spPr/>
      <dgm:t>
        <a:bodyPr/>
        <a:lstStyle/>
        <a:p>
          <a:endParaRPr lang="en-US"/>
        </a:p>
      </dgm:t>
    </dgm:pt>
    <dgm:pt modelId="{9FF9E817-37B7-485B-B798-B5E874C70636}" type="sibTrans" cxnId="{82C51480-8413-47E3-B3D5-DF15204E8D0C}">
      <dgm:prSet/>
      <dgm:spPr/>
      <dgm:t>
        <a:bodyPr/>
        <a:lstStyle/>
        <a:p>
          <a:endParaRPr lang="en-US"/>
        </a:p>
      </dgm:t>
    </dgm:pt>
    <dgm:pt modelId="{423A1DCF-5302-49C6-BA3A-EA6E2B8CE0C4}">
      <dgm:prSet/>
      <dgm:spPr/>
      <dgm:t>
        <a:bodyPr/>
        <a:lstStyle/>
        <a:p>
          <a:r>
            <a:rPr lang="tr-TR" dirty="0" smtClean="0">
              <a:latin typeface="Times New Roman" panose="02020603050405020304" pitchFamily="18" charset="0"/>
              <a:cs typeface="Times New Roman" panose="02020603050405020304" pitchFamily="18" charset="0"/>
            </a:rPr>
            <a:t>Soru ve Cevap</a:t>
          </a:r>
          <a:endParaRPr lang="en-US" dirty="0">
            <a:latin typeface="Times New Roman" panose="02020603050405020304" pitchFamily="18" charset="0"/>
            <a:cs typeface="Times New Roman" panose="02020603050405020304" pitchFamily="18" charset="0"/>
          </a:endParaRPr>
        </a:p>
      </dgm:t>
    </dgm:pt>
    <dgm:pt modelId="{28113446-5EC9-4680-B89A-8C8D1F4DDAAC}" type="parTrans" cxnId="{466641EB-2044-43F1-BE3F-D8F58A1E54CF}">
      <dgm:prSet/>
      <dgm:spPr/>
      <dgm:t>
        <a:bodyPr/>
        <a:lstStyle/>
        <a:p>
          <a:endParaRPr lang="en-US"/>
        </a:p>
      </dgm:t>
    </dgm:pt>
    <dgm:pt modelId="{6BD53132-21F3-4E6B-861C-EB5AFF61AA7E}" type="sibTrans" cxnId="{466641EB-2044-43F1-BE3F-D8F58A1E54CF}">
      <dgm:prSet/>
      <dgm:spPr/>
      <dgm:t>
        <a:bodyPr/>
        <a:lstStyle/>
        <a:p>
          <a:endParaRPr lang="en-US"/>
        </a:p>
      </dgm:t>
    </dgm:pt>
    <dgm:pt modelId="{DED25BF5-C203-4F3E-9DDA-DAAC2274A49B}">
      <dgm:prSet/>
      <dgm:spPr/>
      <dgm:t>
        <a:bodyPr/>
        <a:lstStyle/>
        <a:p>
          <a:r>
            <a:rPr lang="tr-TR" dirty="0" smtClean="0">
              <a:latin typeface="Times New Roman" panose="02020603050405020304" pitchFamily="18" charset="0"/>
              <a:cs typeface="Times New Roman" panose="02020603050405020304" pitchFamily="18" charset="0"/>
            </a:rPr>
            <a:t>BAP </a:t>
          </a:r>
          <a:r>
            <a:rPr lang="tr-TR" dirty="0" err="1" smtClean="0">
              <a:latin typeface="Times New Roman" panose="02020603050405020304" pitchFamily="18" charset="0"/>
              <a:cs typeface="Times New Roman" panose="02020603050405020304" pitchFamily="18" charset="0"/>
            </a:rPr>
            <a:t>Bursiyer</a:t>
          </a:r>
          <a:r>
            <a:rPr lang="tr-TR" dirty="0" smtClean="0">
              <a:latin typeface="Times New Roman" panose="02020603050405020304" pitchFamily="18" charset="0"/>
              <a:cs typeface="Times New Roman" panose="02020603050405020304" pitchFamily="18" charset="0"/>
            </a:rPr>
            <a:t> Desteği</a:t>
          </a:r>
          <a:endParaRPr lang="en-US" dirty="0">
            <a:latin typeface="Times New Roman" panose="02020603050405020304" pitchFamily="18" charset="0"/>
            <a:cs typeface="Times New Roman" panose="02020603050405020304" pitchFamily="18" charset="0"/>
          </a:endParaRPr>
        </a:p>
      </dgm:t>
    </dgm:pt>
    <dgm:pt modelId="{A97D59DA-1183-43A6-BBA1-75D85D039D2A}" type="parTrans" cxnId="{A3AEC426-C65B-477A-A06A-42C5E4EC5E5F}">
      <dgm:prSet/>
      <dgm:spPr/>
      <dgm:t>
        <a:bodyPr/>
        <a:lstStyle/>
        <a:p>
          <a:endParaRPr lang="tr-TR"/>
        </a:p>
      </dgm:t>
    </dgm:pt>
    <dgm:pt modelId="{8C2D2737-6B6D-4D6A-9496-8B66EA00273A}" type="sibTrans" cxnId="{A3AEC426-C65B-477A-A06A-42C5E4EC5E5F}">
      <dgm:prSet/>
      <dgm:spPr/>
      <dgm:t>
        <a:bodyPr/>
        <a:lstStyle/>
        <a:p>
          <a:endParaRPr lang="tr-TR"/>
        </a:p>
      </dgm:t>
    </dgm:pt>
    <dgm:pt modelId="{9173877C-BC99-4F92-8917-941B4165087D}">
      <dgm:prSet/>
      <dgm:spPr>
        <a:solidFill>
          <a:schemeClr val="accent1">
            <a:lumMod val="75000"/>
          </a:schemeClr>
        </a:solidFill>
      </dgm:spPr>
      <dgm:t>
        <a:bodyPr/>
        <a:lstStyle/>
        <a:p>
          <a:r>
            <a:rPr lang="tr-TR" dirty="0" smtClean="0">
              <a:latin typeface="Times New Roman" panose="02020603050405020304" pitchFamily="18" charset="0"/>
              <a:cs typeface="Times New Roman" panose="02020603050405020304" pitchFamily="18" charset="0"/>
            </a:rPr>
            <a:t>BAP Hakkında Genel Bilgiler</a:t>
          </a:r>
          <a:endParaRPr lang="en-US" dirty="0">
            <a:latin typeface="Times New Roman" panose="02020603050405020304" pitchFamily="18" charset="0"/>
            <a:cs typeface="Times New Roman" panose="02020603050405020304" pitchFamily="18" charset="0"/>
          </a:endParaRPr>
        </a:p>
      </dgm:t>
    </dgm:pt>
    <dgm:pt modelId="{5B1298F0-1C40-4222-A7B0-7F2C1AFF05D3}" type="parTrans" cxnId="{868B55B0-5EAF-4324-9844-286EF4E37825}">
      <dgm:prSet/>
      <dgm:spPr/>
      <dgm:t>
        <a:bodyPr/>
        <a:lstStyle/>
        <a:p>
          <a:endParaRPr lang="tr-TR"/>
        </a:p>
      </dgm:t>
    </dgm:pt>
    <dgm:pt modelId="{E21AFCA3-B0EE-4AD8-AEC9-B3A30F7A7FD8}" type="sibTrans" cxnId="{868B55B0-5EAF-4324-9844-286EF4E37825}">
      <dgm:prSet/>
      <dgm:spPr/>
      <dgm:t>
        <a:bodyPr/>
        <a:lstStyle/>
        <a:p>
          <a:endParaRPr lang="tr-TR"/>
        </a:p>
      </dgm:t>
    </dgm:pt>
    <dgm:pt modelId="{B6C44E4E-4049-4160-B000-350191FEAA91}">
      <dgm:prSet/>
      <dgm:spPr/>
      <dgm:t>
        <a:bodyPr/>
        <a:lstStyle/>
        <a:p>
          <a:r>
            <a:rPr lang="tr-TR" smtClean="0">
              <a:latin typeface="Times New Roman" panose="02020603050405020304" pitchFamily="18" charset="0"/>
              <a:cs typeface="Times New Roman" panose="02020603050405020304" pitchFamily="18" charset="0"/>
            </a:rPr>
            <a:t>BAP Türleri ve Kapsamı</a:t>
          </a:r>
          <a:endParaRPr lang="en-US" dirty="0">
            <a:latin typeface="Times New Roman" panose="02020603050405020304" pitchFamily="18" charset="0"/>
            <a:cs typeface="Times New Roman" panose="02020603050405020304" pitchFamily="18" charset="0"/>
          </a:endParaRPr>
        </a:p>
      </dgm:t>
    </dgm:pt>
    <dgm:pt modelId="{6315655C-0C95-44E7-923A-E3F570DF8C50}" type="parTrans" cxnId="{4091DE0A-4C85-4A4B-9F6B-6FBCB7E438CB}">
      <dgm:prSet/>
      <dgm:spPr/>
      <dgm:t>
        <a:bodyPr/>
        <a:lstStyle/>
        <a:p>
          <a:endParaRPr lang="tr-TR"/>
        </a:p>
      </dgm:t>
    </dgm:pt>
    <dgm:pt modelId="{9763263F-80B5-42AE-BF20-1E936CE0A20B}" type="sibTrans" cxnId="{4091DE0A-4C85-4A4B-9F6B-6FBCB7E438CB}">
      <dgm:prSet/>
      <dgm:spPr/>
      <dgm:t>
        <a:bodyPr/>
        <a:lstStyle/>
        <a:p>
          <a:endParaRPr lang="tr-TR"/>
        </a:p>
      </dgm:t>
    </dgm:pt>
    <dgm:pt modelId="{B52F10AD-72CE-4B9D-9256-7C3CFBDA5EB1}">
      <dgm:prSet/>
      <dgm:spPr>
        <a:solidFill>
          <a:schemeClr val="accent1">
            <a:lumMod val="75000"/>
          </a:schemeClr>
        </a:solidFill>
      </dgm:spPr>
      <dgm:t>
        <a:bodyPr/>
        <a:lstStyle/>
        <a:p>
          <a:r>
            <a:rPr lang="tr-TR" dirty="0" smtClean="0">
              <a:latin typeface="Times New Roman" panose="02020603050405020304" pitchFamily="18" charset="0"/>
              <a:cs typeface="Times New Roman" panose="02020603050405020304" pitchFamily="18" charset="0"/>
            </a:rPr>
            <a:t>UBYS BAP Modülü İşleyişi ve Başvuru Süreci </a:t>
          </a:r>
          <a:endParaRPr lang="en-US" dirty="0">
            <a:latin typeface="Times New Roman" panose="02020603050405020304" pitchFamily="18" charset="0"/>
            <a:cs typeface="Times New Roman" panose="02020603050405020304" pitchFamily="18" charset="0"/>
          </a:endParaRPr>
        </a:p>
      </dgm:t>
    </dgm:pt>
    <dgm:pt modelId="{9BB6F7EB-C5E4-4275-8539-638D0DE8BDBE}" type="parTrans" cxnId="{B75EE593-6FDA-4C6C-9F00-D112A565AC6E}">
      <dgm:prSet/>
      <dgm:spPr/>
      <dgm:t>
        <a:bodyPr/>
        <a:lstStyle/>
        <a:p>
          <a:endParaRPr lang="tr-TR"/>
        </a:p>
      </dgm:t>
    </dgm:pt>
    <dgm:pt modelId="{6E23062D-0996-4EE9-82C4-FA93C817FCDF}" type="sibTrans" cxnId="{B75EE593-6FDA-4C6C-9F00-D112A565AC6E}">
      <dgm:prSet/>
      <dgm:spPr/>
      <dgm:t>
        <a:bodyPr/>
        <a:lstStyle/>
        <a:p>
          <a:endParaRPr lang="tr-TR"/>
        </a:p>
      </dgm:t>
    </dgm:pt>
    <dgm:pt modelId="{683150CF-7C48-4209-B3AA-5BD8263DB6DF}" type="pres">
      <dgm:prSet presAssocID="{06F51E9B-7FB4-458E-8FBD-EDD965B8E366}" presName="linear" presStyleCnt="0">
        <dgm:presLayoutVars>
          <dgm:animLvl val="lvl"/>
          <dgm:resizeHandles val="exact"/>
        </dgm:presLayoutVars>
      </dgm:prSet>
      <dgm:spPr/>
      <dgm:t>
        <a:bodyPr/>
        <a:lstStyle/>
        <a:p>
          <a:endParaRPr lang="tr-TR"/>
        </a:p>
      </dgm:t>
    </dgm:pt>
    <dgm:pt modelId="{8CADF0C1-6793-4000-AEE5-8DBF06332B23}" type="pres">
      <dgm:prSet presAssocID="{B8F5B6B2-3BC3-4D30-B38B-8A72BD0354A8}" presName="parentText" presStyleLbl="node1" presStyleIdx="0" presStyleCnt="7">
        <dgm:presLayoutVars>
          <dgm:chMax val="0"/>
          <dgm:bulletEnabled val="1"/>
        </dgm:presLayoutVars>
      </dgm:prSet>
      <dgm:spPr/>
      <dgm:t>
        <a:bodyPr/>
        <a:lstStyle/>
        <a:p>
          <a:endParaRPr lang="tr-TR"/>
        </a:p>
      </dgm:t>
    </dgm:pt>
    <dgm:pt modelId="{96C2A157-1AB6-4AC8-9EBF-445ABB872BB3}" type="pres">
      <dgm:prSet presAssocID="{4D10102F-CBF8-4400-A717-E2EDB5FE97F8}" presName="spacer" presStyleCnt="0"/>
      <dgm:spPr/>
    </dgm:pt>
    <dgm:pt modelId="{0B5F1561-EC2F-4DB7-A9D1-1289D42FE853}" type="pres">
      <dgm:prSet presAssocID="{D410DADB-68E2-428B-9F97-AF2E71893B69}" presName="parentText" presStyleLbl="node1" presStyleIdx="1" presStyleCnt="7">
        <dgm:presLayoutVars>
          <dgm:chMax val="0"/>
          <dgm:bulletEnabled val="1"/>
        </dgm:presLayoutVars>
      </dgm:prSet>
      <dgm:spPr/>
      <dgm:t>
        <a:bodyPr/>
        <a:lstStyle/>
        <a:p>
          <a:endParaRPr lang="tr-TR"/>
        </a:p>
      </dgm:t>
    </dgm:pt>
    <dgm:pt modelId="{7E7B1840-FDDC-4B33-99DE-9E742D5A60C5}" type="pres">
      <dgm:prSet presAssocID="{9FF9E817-37B7-485B-B798-B5E874C70636}" presName="spacer" presStyleCnt="0"/>
      <dgm:spPr/>
    </dgm:pt>
    <dgm:pt modelId="{079A421D-0D91-48D4-8298-C18958B50A3C}" type="pres">
      <dgm:prSet presAssocID="{B6C44E4E-4049-4160-B000-350191FEAA91}" presName="parentText" presStyleLbl="node1" presStyleIdx="2" presStyleCnt="7">
        <dgm:presLayoutVars>
          <dgm:chMax val="0"/>
          <dgm:bulletEnabled val="1"/>
        </dgm:presLayoutVars>
      </dgm:prSet>
      <dgm:spPr/>
      <dgm:t>
        <a:bodyPr/>
        <a:lstStyle/>
        <a:p>
          <a:endParaRPr lang="tr-TR"/>
        </a:p>
      </dgm:t>
    </dgm:pt>
    <dgm:pt modelId="{0F3253BC-A397-4141-8F8E-B89548601F65}" type="pres">
      <dgm:prSet presAssocID="{9763263F-80B5-42AE-BF20-1E936CE0A20B}" presName="spacer" presStyleCnt="0"/>
      <dgm:spPr/>
    </dgm:pt>
    <dgm:pt modelId="{FF0D525F-937C-4714-8C11-AB3AE5E77F14}" type="pres">
      <dgm:prSet presAssocID="{9173877C-BC99-4F92-8917-941B4165087D}" presName="parentText" presStyleLbl="node1" presStyleIdx="3" presStyleCnt="7">
        <dgm:presLayoutVars>
          <dgm:chMax val="0"/>
          <dgm:bulletEnabled val="1"/>
        </dgm:presLayoutVars>
      </dgm:prSet>
      <dgm:spPr/>
      <dgm:t>
        <a:bodyPr/>
        <a:lstStyle/>
        <a:p>
          <a:endParaRPr lang="tr-TR"/>
        </a:p>
      </dgm:t>
    </dgm:pt>
    <dgm:pt modelId="{69D81C75-75EB-45D5-BCDE-3FD919B05AEF}" type="pres">
      <dgm:prSet presAssocID="{E21AFCA3-B0EE-4AD8-AEC9-B3A30F7A7FD8}" presName="spacer" presStyleCnt="0"/>
      <dgm:spPr/>
    </dgm:pt>
    <dgm:pt modelId="{7EE0FD08-77A3-4DC3-BCD6-03F49E158403}" type="pres">
      <dgm:prSet presAssocID="{DED25BF5-C203-4F3E-9DDA-DAAC2274A49B}" presName="parentText" presStyleLbl="node1" presStyleIdx="4" presStyleCnt="7">
        <dgm:presLayoutVars>
          <dgm:chMax val="0"/>
          <dgm:bulletEnabled val="1"/>
        </dgm:presLayoutVars>
      </dgm:prSet>
      <dgm:spPr/>
      <dgm:t>
        <a:bodyPr/>
        <a:lstStyle/>
        <a:p>
          <a:endParaRPr lang="tr-TR"/>
        </a:p>
      </dgm:t>
    </dgm:pt>
    <dgm:pt modelId="{4B43EFEE-AE62-44B3-9E92-9D1EE3A199DA}" type="pres">
      <dgm:prSet presAssocID="{8C2D2737-6B6D-4D6A-9496-8B66EA00273A}" presName="spacer" presStyleCnt="0"/>
      <dgm:spPr/>
    </dgm:pt>
    <dgm:pt modelId="{F0BF7602-9623-48DE-B52E-059038FC864E}" type="pres">
      <dgm:prSet presAssocID="{B52F10AD-72CE-4B9D-9256-7C3CFBDA5EB1}" presName="parentText" presStyleLbl="node1" presStyleIdx="5" presStyleCnt="7">
        <dgm:presLayoutVars>
          <dgm:chMax val="0"/>
          <dgm:bulletEnabled val="1"/>
        </dgm:presLayoutVars>
      </dgm:prSet>
      <dgm:spPr/>
      <dgm:t>
        <a:bodyPr/>
        <a:lstStyle/>
        <a:p>
          <a:endParaRPr lang="tr-TR"/>
        </a:p>
      </dgm:t>
    </dgm:pt>
    <dgm:pt modelId="{D316E7D2-F9A5-4B3D-9A42-A13631C5E554}" type="pres">
      <dgm:prSet presAssocID="{6E23062D-0996-4EE9-82C4-FA93C817FCDF}" presName="spacer" presStyleCnt="0"/>
      <dgm:spPr/>
    </dgm:pt>
    <dgm:pt modelId="{7C3A249E-A061-486B-AB84-4748906E15CD}" type="pres">
      <dgm:prSet presAssocID="{423A1DCF-5302-49C6-BA3A-EA6E2B8CE0C4}" presName="parentText" presStyleLbl="node1" presStyleIdx="6" presStyleCnt="7">
        <dgm:presLayoutVars>
          <dgm:chMax val="0"/>
          <dgm:bulletEnabled val="1"/>
        </dgm:presLayoutVars>
      </dgm:prSet>
      <dgm:spPr/>
      <dgm:t>
        <a:bodyPr/>
        <a:lstStyle/>
        <a:p>
          <a:endParaRPr lang="tr-TR"/>
        </a:p>
      </dgm:t>
    </dgm:pt>
  </dgm:ptLst>
  <dgm:cxnLst>
    <dgm:cxn modelId="{95853DE1-611D-4672-96B7-774C98B86308}" type="presOf" srcId="{B8F5B6B2-3BC3-4D30-B38B-8A72BD0354A8}" destId="{8CADF0C1-6793-4000-AEE5-8DBF06332B23}" srcOrd="0" destOrd="0" presId="urn:microsoft.com/office/officeart/2005/8/layout/vList2"/>
    <dgm:cxn modelId="{868B55B0-5EAF-4324-9844-286EF4E37825}" srcId="{06F51E9B-7FB4-458E-8FBD-EDD965B8E366}" destId="{9173877C-BC99-4F92-8917-941B4165087D}" srcOrd="3" destOrd="0" parTransId="{5B1298F0-1C40-4222-A7B0-7F2C1AFF05D3}" sibTransId="{E21AFCA3-B0EE-4AD8-AEC9-B3A30F7A7FD8}"/>
    <dgm:cxn modelId="{82C51480-8413-47E3-B3D5-DF15204E8D0C}" srcId="{06F51E9B-7FB4-458E-8FBD-EDD965B8E366}" destId="{D410DADB-68E2-428B-9F97-AF2E71893B69}" srcOrd="1" destOrd="0" parTransId="{62FF89B6-009F-48CB-B323-4CBCA7AFD1E7}" sibTransId="{9FF9E817-37B7-485B-B798-B5E874C70636}"/>
    <dgm:cxn modelId="{7D1AD62D-855E-492E-A4D9-3B0181442B9A}" srcId="{06F51E9B-7FB4-458E-8FBD-EDD965B8E366}" destId="{B8F5B6B2-3BC3-4D30-B38B-8A72BD0354A8}" srcOrd="0" destOrd="0" parTransId="{A1B637C5-79F9-450B-8215-811433A6B858}" sibTransId="{4D10102F-CBF8-4400-A717-E2EDB5FE97F8}"/>
    <dgm:cxn modelId="{E7E743FC-D686-40B4-A3F9-F3C207DE6990}" type="presOf" srcId="{D410DADB-68E2-428B-9F97-AF2E71893B69}" destId="{0B5F1561-EC2F-4DB7-A9D1-1289D42FE853}" srcOrd="0" destOrd="0" presId="urn:microsoft.com/office/officeart/2005/8/layout/vList2"/>
    <dgm:cxn modelId="{EDEE4F02-C61D-4396-A695-F6075D993DBD}" type="presOf" srcId="{B52F10AD-72CE-4B9D-9256-7C3CFBDA5EB1}" destId="{F0BF7602-9623-48DE-B52E-059038FC864E}" srcOrd="0" destOrd="0" presId="urn:microsoft.com/office/officeart/2005/8/layout/vList2"/>
    <dgm:cxn modelId="{5228995A-DA3B-4AF8-90FE-002439723A52}" type="presOf" srcId="{B6C44E4E-4049-4160-B000-350191FEAA91}" destId="{079A421D-0D91-48D4-8298-C18958B50A3C}" srcOrd="0" destOrd="0" presId="urn:microsoft.com/office/officeart/2005/8/layout/vList2"/>
    <dgm:cxn modelId="{B75EE593-6FDA-4C6C-9F00-D112A565AC6E}" srcId="{06F51E9B-7FB4-458E-8FBD-EDD965B8E366}" destId="{B52F10AD-72CE-4B9D-9256-7C3CFBDA5EB1}" srcOrd="5" destOrd="0" parTransId="{9BB6F7EB-C5E4-4275-8539-638D0DE8BDBE}" sibTransId="{6E23062D-0996-4EE9-82C4-FA93C817FCDF}"/>
    <dgm:cxn modelId="{4091DE0A-4C85-4A4B-9F6B-6FBCB7E438CB}" srcId="{06F51E9B-7FB4-458E-8FBD-EDD965B8E366}" destId="{B6C44E4E-4049-4160-B000-350191FEAA91}" srcOrd="2" destOrd="0" parTransId="{6315655C-0C95-44E7-923A-E3F570DF8C50}" sibTransId="{9763263F-80B5-42AE-BF20-1E936CE0A20B}"/>
    <dgm:cxn modelId="{E726E3ED-A5F6-4A0B-8D5B-5C780E494AEB}" type="presOf" srcId="{DED25BF5-C203-4F3E-9DDA-DAAC2274A49B}" destId="{7EE0FD08-77A3-4DC3-BCD6-03F49E158403}" srcOrd="0" destOrd="0" presId="urn:microsoft.com/office/officeart/2005/8/layout/vList2"/>
    <dgm:cxn modelId="{CA42093F-CC39-4BD6-B196-89D00B5F6B01}" type="presOf" srcId="{9173877C-BC99-4F92-8917-941B4165087D}" destId="{FF0D525F-937C-4714-8C11-AB3AE5E77F14}" srcOrd="0" destOrd="0" presId="urn:microsoft.com/office/officeart/2005/8/layout/vList2"/>
    <dgm:cxn modelId="{A3AEC426-C65B-477A-A06A-42C5E4EC5E5F}" srcId="{06F51E9B-7FB4-458E-8FBD-EDD965B8E366}" destId="{DED25BF5-C203-4F3E-9DDA-DAAC2274A49B}" srcOrd="4" destOrd="0" parTransId="{A97D59DA-1183-43A6-BBA1-75D85D039D2A}" sibTransId="{8C2D2737-6B6D-4D6A-9496-8B66EA00273A}"/>
    <dgm:cxn modelId="{A9F3CC85-542A-4698-B03D-34CB3BD2F383}" type="presOf" srcId="{06F51E9B-7FB4-458E-8FBD-EDD965B8E366}" destId="{683150CF-7C48-4209-B3AA-5BD8263DB6DF}" srcOrd="0" destOrd="0" presId="urn:microsoft.com/office/officeart/2005/8/layout/vList2"/>
    <dgm:cxn modelId="{D1889EEB-B017-4EC3-A9C9-26E42975CABF}" type="presOf" srcId="{423A1DCF-5302-49C6-BA3A-EA6E2B8CE0C4}" destId="{7C3A249E-A061-486B-AB84-4748906E15CD}" srcOrd="0" destOrd="0" presId="urn:microsoft.com/office/officeart/2005/8/layout/vList2"/>
    <dgm:cxn modelId="{466641EB-2044-43F1-BE3F-D8F58A1E54CF}" srcId="{06F51E9B-7FB4-458E-8FBD-EDD965B8E366}" destId="{423A1DCF-5302-49C6-BA3A-EA6E2B8CE0C4}" srcOrd="6" destOrd="0" parTransId="{28113446-5EC9-4680-B89A-8C8D1F4DDAAC}" sibTransId="{6BD53132-21F3-4E6B-861C-EB5AFF61AA7E}"/>
    <dgm:cxn modelId="{68EBFEC1-5B93-4C01-9262-E6668EC7BA08}" type="presParOf" srcId="{683150CF-7C48-4209-B3AA-5BD8263DB6DF}" destId="{8CADF0C1-6793-4000-AEE5-8DBF06332B23}" srcOrd="0" destOrd="0" presId="urn:microsoft.com/office/officeart/2005/8/layout/vList2"/>
    <dgm:cxn modelId="{6AC08ADF-5B2F-4F18-8B6C-638BACE09FDD}" type="presParOf" srcId="{683150CF-7C48-4209-B3AA-5BD8263DB6DF}" destId="{96C2A157-1AB6-4AC8-9EBF-445ABB872BB3}" srcOrd="1" destOrd="0" presId="urn:microsoft.com/office/officeart/2005/8/layout/vList2"/>
    <dgm:cxn modelId="{7BAB2504-161A-4E92-BD0C-F8C5FE6162D7}" type="presParOf" srcId="{683150CF-7C48-4209-B3AA-5BD8263DB6DF}" destId="{0B5F1561-EC2F-4DB7-A9D1-1289D42FE853}" srcOrd="2" destOrd="0" presId="urn:microsoft.com/office/officeart/2005/8/layout/vList2"/>
    <dgm:cxn modelId="{0D9C7462-4150-4C59-803B-DEE35D36CB66}" type="presParOf" srcId="{683150CF-7C48-4209-B3AA-5BD8263DB6DF}" destId="{7E7B1840-FDDC-4B33-99DE-9E742D5A60C5}" srcOrd="3" destOrd="0" presId="urn:microsoft.com/office/officeart/2005/8/layout/vList2"/>
    <dgm:cxn modelId="{1A20043A-14DD-4F0D-9916-8EAB0680896E}" type="presParOf" srcId="{683150CF-7C48-4209-B3AA-5BD8263DB6DF}" destId="{079A421D-0D91-48D4-8298-C18958B50A3C}" srcOrd="4" destOrd="0" presId="urn:microsoft.com/office/officeart/2005/8/layout/vList2"/>
    <dgm:cxn modelId="{37515DAD-1ECD-47F9-BFA9-5ABB7D572672}" type="presParOf" srcId="{683150CF-7C48-4209-B3AA-5BD8263DB6DF}" destId="{0F3253BC-A397-4141-8F8E-B89548601F65}" srcOrd="5" destOrd="0" presId="urn:microsoft.com/office/officeart/2005/8/layout/vList2"/>
    <dgm:cxn modelId="{0863E268-3FCE-40EB-A2AC-A75A4FC50511}" type="presParOf" srcId="{683150CF-7C48-4209-B3AA-5BD8263DB6DF}" destId="{FF0D525F-937C-4714-8C11-AB3AE5E77F14}" srcOrd="6" destOrd="0" presId="urn:microsoft.com/office/officeart/2005/8/layout/vList2"/>
    <dgm:cxn modelId="{A2719927-2056-4859-B579-F8C1C880970C}" type="presParOf" srcId="{683150CF-7C48-4209-B3AA-5BD8263DB6DF}" destId="{69D81C75-75EB-45D5-BCDE-3FD919B05AEF}" srcOrd="7" destOrd="0" presId="urn:microsoft.com/office/officeart/2005/8/layout/vList2"/>
    <dgm:cxn modelId="{8C17F64F-FCE8-4BC1-B309-C2C8007B9BCC}" type="presParOf" srcId="{683150CF-7C48-4209-B3AA-5BD8263DB6DF}" destId="{7EE0FD08-77A3-4DC3-BCD6-03F49E158403}" srcOrd="8" destOrd="0" presId="urn:microsoft.com/office/officeart/2005/8/layout/vList2"/>
    <dgm:cxn modelId="{29153940-B0BD-4C54-824C-C7A622B176F7}" type="presParOf" srcId="{683150CF-7C48-4209-B3AA-5BD8263DB6DF}" destId="{4B43EFEE-AE62-44B3-9E92-9D1EE3A199DA}" srcOrd="9" destOrd="0" presId="urn:microsoft.com/office/officeart/2005/8/layout/vList2"/>
    <dgm:cxn modelId="{1C778428-2E36-4A8F-AE67-13939B7CF174}" type="presParOf" srcId="{683150CF-7C48-4209-B3AA-5BD8263DB6DF}" destId="{F0BF7602-9623-48DE-B52E-059038FC864E}" srcOrd="10" destOrd="0" presId="urn:microsoft.com/office/officeart/2005/8/layout/vList2"/>
    <dgm:cxn modelId="{ACB52237-F272-4141-BF04-FC6A9EDA0A1A}" type="presParOf" srcId="{683150CF-7C48-4209-B3AA-5BD8263DB6DF}" destId="{D316E7D2-F9A5-4B3D-9A42-A13631C5E554}" srcOrd="11" destOrd="0" presId="urn:microsoft.com/office/officeart/2005/8/layout/vList2"/>
    <dgm:cxn modelId="{8AD4D8D6-D14B-4A8F-BBC2-2C7EF3D2EEBB}" type="presParOf" srcId="{683150CF-7C48-4209-B3AA-5BD8263DB6DF}" destId="{7C3A249E-A061-486B-AB84-4748906E15C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DF0C1-6793-4000-AEE5-8DBF06332B23}">
      <dsp:nvSpPr>
        <dsp:cNvPr id="0" name=""/>
        <dsp:cNvSpPr/>
      </dsp:nvSpPr>
      <dsp:spPr>
        <a:xfrm>
          <a:off x="0" y="726951"/>
          <a:ext cx="7920880" cy="491399"/>
        </a:xfrm>
        <a:prstGeom prst="roundRect">
          <a:avLst/>
        </a:prstGeom>
        <a:solidFill>
          <a:srgbClr val="7C989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a:latin typeface="Times New Roman" panose="02020603050405020304" pitchFamily="18" charset="0"/>
              <a:cs typeface="Times New Roman" panose="02020603050405020304" pitchFamily="18" charset="0"/>
            </a:rPr>
            <a:t>Mevzuat ve Tanımlar</a:t>
          </a:r>
          <a:endParaRPr lang="en-US" sz="2100" kern="1200" dirty="0">
            <a:latin typeface="Times New Roman" panose="02020603050405020304" pitchFamily="18" charset="0"/>
            <a:cs typeface="Times New Roman" panose="02020603050405020304" pitchFamily="18" charset="0"/>
          </a:endParaRPr>
        </a:p>
      </dsp:txBody>
      <dsp:txXfrm>
        <a:off x="23988" y="750939"/>
        <a:ext cx="7872904" cy="443423"/>
      </dsp:txXfrm>
    </dsp:sp>
    <dsp:sp modelId="{0B5F1561-EC2F-4DB7-A9D1-1289D42FE853}">
      <dsp:nvSpPr>
        <dsp:cNvPr id="0" name=""/>
        <dsp:cNvSpPr/>
      </dsp:nvSpPr>
      <dsp:spPr>
        <a:xfrm>
          <a:off x="0" y="1278831"/>
          <a:ext cx="7920880" cy="491399"/>
        </a:xfrm>
        <a:prstGeom prst="roundRect">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a:latin typeface="Times New Roman" panose="02020603050405020304" pitchFamily="18" charset="0"/>
              <a:cs typeface="Times New Roman" panose="02020603050405020304" pitchFamily="18" charset="0"/>
            </a:rPr>
            <a:t>BAP </a:t>
          </a:r>
          <a:r>
            <a:rPr lang="tr-TR" sz="2100" kern="1200" dirty="0" smtClean="0">
              <a:latin typeface="Times New Roman" panose="02020603050405020304" pitchFamily="18" charset="0"/>
              <a:cs typeface="Times New Roman" panose="02020603050405020304" pitchFamily="18" charset="0"/>
            </a:rPr>
            <a:t>Yönerge Değişikliği / 2022 Yılı BAP Uygulama Usul ve Esasları</a:t>
          </a:r>
          <a:endParaRPr lang="en-US" sz="2100" kern="1200" dirty="0">
            <a:latin typeface="Times New Roman" panose="02020603050405020304" pitchFamily="18" charset="0"/>
            <a:cs typeface="Times New Roman" panose="02020603050405020304" pitchFamily="18" charset="0"/>
          </a:endParaRPr>
        </a:p>
      </dsp:txBody>
      <dsp:txXfrm>
        <a:off x="23988" y="1302819"/>
        <a:ext cx="7872904" cy="443423"/>
      </dsp:txXfrm>
    </dsp:sp>
    <dsp:sp modelId="{079A421D-0D91-48D4-8298-C18958B50A3C}">
      <dsp:nvSpPr>
        <dsp:cNvPr id="0" name=""/>
        <dsp:cNvSpPr/>
      </dsp:nvSpPr>
      <dsp:spPr>
        <a:xfrm>
          <a:off x="0" y="1830711"/>
          <a:ext cx="7920880" cy="491399"/>
        </a:xfrm>
        <a:prstGeom prst="roundRect">
          <a:avLst/>
        </a:prstGeom>
        <a:solidFill>
          <a:schemeClr val="accent4">
            <a:hueOff val="119958"/>
            <a:satOff val="5793"/>
            <a:lumOff val="326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smtClean="0">
              <a:latin typeface="Times New Roman" panose="02020603050405020304" pitchFamily="18" charset="0"/>
              <a:cs typeface="Times New Roman" panose="02020603050405020304" pitchFamily="18" charset="0"/>
            </a:rPr>
            <a:t>BAP Türleri ve Kapsamı</a:t>
          </a:r>
          <a:endParaRPr lang="en-US" sz="2100" kern="1200" dirty="0">
            <a:latin typeface="Times New Roman" panose="02020603050405020304" pitchFamily="18" charset="0"/>
            <a:cs typeface="Times New Roman" panose="02020603050405020304" pitchFamily="18" charset="0"/>
          </a:endParaRPr>
        </a:p>
      </dsp:txBody>
      <dsp:txXfrm>
        <a:off x="23988" y="1854699"/>
        <a:ext cx="7872904" cy="443423"/>
      </dsp:txXfrm>
    </dsp:sp>
    <dsp:sp modelId="{FF0D525F-937C-4714-8C11-AB3AE5E77F14}">
      <dsp:nvSpPr>
        <dsp:cNvPr id="0" name=""/>
        <dsp:cNvSpPr/>
      </dsp:nvSpPr>
      <dsp:spPr>
        <a:xfrm>
          <a:off x="0" y="2382591"/>
          <a:ext cx="7920880" cy="491399"/>
        </a:xfrm>
        <a:prstGeom prst="roundRect">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smtClean="0">
              <a:latin typeface="Times New Roman" panose="02020603050405020304" pitchFamily="18" charset="0"/>
              <a:cs typeface="Times New Roman" panose="02020603050405020304" pitchFamily="18" charset="0"/>
            </a:rPr>
            <a:t>BAP Hakkında Genel Bilgiler</a:t>
          </a:r>
          <a:endParaRPr lang="en-US" sz="2100" kern="1200" dirty="0">
            <a:latin typeface="Times New Roman" panose="02020603050405020304" pitchFamily="18" charset="0"/>
            <a:cs typeface="Times New Roman" panose="02020603050405020304" pitchFamily="18" charset="0"/>
          </a:endParaRPr>
        </a:p>
      </dsp:txBody>
      <dsp:txXfrm>
        <a:off x="23988" y="2406579"/>
        <a:ext cx="7872904" cy="443423"/>
      </dsp:txXfrm>
    </dsp:sp>
    <dsp:sp modelId="{7EE0FD08-77A3-4DC3-BCD6-03F49E158403}">
      <dsp:nvSpPr>
        <dsp:cNvPr id="0" name=""/>
        <dsp:cNvSpPr/>
      </dsp:nvSpPr>
      <dsp:spPr>
        <a:xfrm>
          <a:off x="0" y="2934471"/>
          <a:ext cx="7920880" cy="491399"/>
        </a:xfrm>
        <a:prstGeom prst="roundRect">
          <a:avLst/>
        </a:prstGeom>
        <a:solidFill>
          <a:schemeClr val="accent4">
            <a:hueOff val="239915"/>
            <a:satOff val="11587"/>
            <a:lumOff val="65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smtClean="0">
              <a:latin typeface="Times New Roman" panose="02020603050405020304" pitchFamily="18" charset="0"/>
              <a:cs typeface="Times New Roman" panose="02020603050405020304" pitchFamily="18" charset="0"/>
            </a:rPr>
            <a:t>BAP </a:t>
          </a:r>
          <a:r>
            <a:rPr lang="tr-TR" sz="2100" kern="1200" dirty="0" err="1" smtClean="0">
              <a:latin typeface="Times New Roman" panose="02020603050405020304" pitchFamily="18" charset="0"/>
              <a:cs typeface="Times New Roman" panose="02020603050405020304" pitchFamily="18" charset="0"/>
            </a:rPr>
            <a:t>Bursiyer</a:t>
          </a:r>
          <a:r>
            <a:rPr lang="tr-TR" sz="2100" kern="1200" dirty="0" smtClean="0">
              <a:latin typeface="Times New Roman" panose="02020603050405020304" pitchFamily="18" charset="0"/>
              <a:cs typeface="Times New Roman" panose="02020603050405020304" pitchFamily="18" charset="0"/>
            </a:rPr>
            <a:t> Desteği</a:t>
          </a:r>
          <a:endParaRPr lang="en-US" sz="2100" kern="1200" dirty="0">
            <a:latin typeface="Times New Roman" panose="02020603050405020304" pitchFamily="18" charset="0"/>
            <a:cs typeface="Times New Roman" panose="02020603050405020304" pitchFamily="18" charset="0"/>
          </a:endParaRPr>
        </a:p>
      </dsp:txBody>
      <dsp:txXfrm>
        <a:off x="23988" y="2958459"/>
        <a:ext cx="7872904" cy="443423"/>
      </dsp:txXfrm>
    </dsp:sp>
    <dsp:sp modelId="{F0BF7602-9623-48DE-B52E-059038FC864E}">
      <dsp:nvSpPr>
        <dsp:cNvPr id="0" name=""/>
        <dsp:cNvSpPr/>
      </dsp:nvSpPr>
      <dsp:spPr>
        <a:xfrm>
          <a:off x="0" y="3486351"/>
          <a:ext cx="7920880" cy="491399"/>
        </a:xfrm>
        <a:prstGeom prst="roundRect">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smtClean="0">
              <a:latin typeface="Times New Roman" panose="02020603050405020304" pitchFamily="18" charset="0"/>
              <a:cs typeface="Times New Roman" panose="02020603050405020304" pitchFamily="18" charset="0"/>
            </a:rPr>
            <a:t>UBYS BAP Modülü İşleyişi ve Başvuru Süreci </a:t>
          </a:r>
          <a:endParaRPr lang="en-US" sz="2100" kern="1200" dirty="0">
            <a:latin typeface="Times New Roman" panose="02020603050405020304" pitchFamily="18" charset="0"/>
            <a:cs typeface="Times New Roman" panose="02020603050405020304" pitchFamily="18" charset="0"/>
          </a:endParaRPr>
        </a:p>
      </dsp:txBody>
      <dsp:txXfrm>
        <a:off x="23988" y="3510339"/>
        <a:ext cx="7872904" cy="443423"/>
      </dsp:txXfrm>
    </dsp:sp>
    <dsp:sp modelId="{7C3A249E-A061-486B-AB84-4748906E15CD}">
      <dsp:nvSpPr>
        <dsp:cNvPr id="0" name=""/>
        <dsp:cNvSpPr/>
      </dsp:nvSpPr>
      <dsp:spPr>
        <a:xfrm>
          <a:off x="0" y="4038232"/>
          <a:ext cx="7920880" cy="491399"/>
        </a:xfrm>
        <a:prstGeom prst="roundRect">
          <a:avLst/>
        </a:prstGeom>
        <a:solidFill>
          <a:schemeClr val="accent4">
            <a:hueOff val="359873"/>
            <a:satOff val="17380"/>
            <a:lumOff val="980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tr-TR" sz="2100" kern="1200" dirty="0" smtClean="0">
              <a:latin typeface="Times New Roman" panose="02020603050405020304" pitchFamily="18" charset="0"/>
              <a:cs typeface="Times New Roman" panose="02020603050405020304" pitchFamily="18" charset="0"/>
            </a:rPr>
            <a:t>Soru ve Cevap</a:t>
          </a:r>
          <a:endParaRPr lang="en-US" sz="2100" kern="1200" dirty="0">
            <a:latin typeface="Times New Roman" panose="02020603050405020304" pitchFamily="18" charset="0"/>
            <a:cs typeface="Times New Roman" panose="02020603050405020304" pitchFamily="18" charset="0"/>
          </a:endParaRPr>
        </a:p>
      </dsp:txBody>
      <dsp:txXfrm>
        <a:off x="23988" y="4062220"/>
        <a:ext cx="7872904" cy="4434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7521D4DC-D892-4041-9822-45165A3D9AA4}" type="datetimeFigureOut">
              <a:rPr lang="tr-TR"/>
              <a:pPr>
                <a:defRPr/>
              </a:pPr>
              <a:t>22.03.2022</a:t>
            </a:fld>
            <a:endParaRPr lang="tr-TR"/>
          </a:p>
        </p:txBody>
      </p:sp>
      <p:sp>
        <p:nvSpPr>
          <p:cNvPr id="4" name="3 Altbilgi Yer Tutucusu"/>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3F12B8D-4377-45B4-9AEC-93CCC7A0D137}" type="slidenum">
              <a:rPr lang="tr-TR"/>
              <a:pPr>
                <a:defRPr/>
              </a:pPr>
              <a:t>‹#›</a:t>
            </a:fld>
            <a:endParaRPr lang="tr-TR"/>
          </a:p>
        </p:txBody>
      </p:sp>
    </p:spTree>
    <p:extLst>
      <p:ext uri="{BB962C8B-B14F-4D97-AF65-F5344CB8AC3E}">
        <p14:creationId xmlns:p14="http://schemas.microsoft.com/office/powerpoint/2010/main" val="103640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01219D9-953B-4952-80D4-19763E2F5A33}" type="datetimeFigureOut">
              <a:rPr lang="tr-TR" smtClean="0"/>
              <a:t>22.03.2022</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CDC5C9A-D66F-4185-BEF4-D307A28699E8}" type="slidenum">
              <a:rPr lang="tr-TR" smtClean="0"/>
              <a:t>‹#›</a:t>
            </a:fld>
            <a:endParaRPr lang="tr-TR"/>
          </a:p>
        </p:txBody>
      </p:sp>
    </p:spTree>
    <p:extLst>
      <p:ext uri="{BB962C8B-B14F-4D97-AF65-F5344CB8AC3E}">
        <p14:creationId xmlns:p14="http://schemas.microsoft.com/office/powerpoint/2010/main" val="233165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286478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186670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B46DE566-3E86-4382-AD4F-A791630F2A01}" type="slidenum">
              <a:rPr lang="tr-TR" smtClean="0"/>
              <a:pPr>
                <a:defRPr/>
              </a:pPr>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8301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355551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46DE566-3E86-4382-AD4F-A791630F2A01}" type="slidenum">
              <a:rPr lang="tr-TR" smtClean="0"/>
              <a:pPr>
                <a:defRPr/>
              </a:pPr>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005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77622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426729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331410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291045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354098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156069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111381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41055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336913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199195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10688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B46DE566-3E86-4382-AD4F-A791630F2A01}" type="slidenum">
              <a:rPr lang="tr-TR" smtClean="0"/>
              <a:pPr>
                <a:defRPr/>
              </a:pPr>
              <a:t>‹#›</a:t>
            </a:fld>
            <a:endParaRPr lang="tr-TR"/>
          </a:p>
        </p:txBody>
      </p:sp>
    </p:spTree>
    <p:extLst>
      <p:ext uri="{BB962C8B-B14F-4D97-AF65-F5344CB8AC3E}">
        <p14:creationId xmlns:p14="http://schemas.microsoft.com/office/powerpoint/2010/main" val="1955128714"/>
      </p:ext>
    </p:extLst>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5014" r:id="rId5"/>
    <p:sldLayoutId id="2147485015" r:id="rId6"/>
    <p:sldLayoutId id="2147485016" r:id="rId7"/>
    <p:sldLayoutId id="2147485017" r:id="rId8"/>
    <p:sldLayoutId id="2147485018" r:id="rId9"/>
    <p:sldLayoutId id="2147485019" r:id="rId10"/>
    <p:sldLayoutId id="2147485020" r:id="rId11"/>
    <p:sldLayoutId id="2147485021" r:id="rId12"/>
    <p:sldLayoutId id="2147485022" r:id="rId13"/>
    <p:sldLayoutId id="2147485023" r:id="rId14"/>
    <p:sldLayoutId id="2147485024" r:id="rId15"/>
    <p:sldLayoutId id="214748502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116632"/>
            <a:ext cx="1681264" cy="1681264"/>
          </a:xfrm>
          <a:prstGeom prst="rect">
            <a:avLst/>
          </a:prstGeom>
        </p:spPr>
      </p:pic>
      <p:sp>
        <p:nvSpPr>
          <p:cNvPr id="5" name="Dikdörtgen 4"/>
          <p:cNvSpPr/>
          <p:nvPr/>
        </p:nvSpPr>
        <p:spPr>
          <a:xfrm>
            <a:off x="1043608" y="1988840"/>
            <a:ext cx="7560840" cy="954107"/>
          </a:xfrm>
          <a:prstGeom prst="rect">
            <a:avLst/>
          </a:prstGeom>
        </p:spPr>
        <p:txBody>
          <a:bodyPr wrap="square">
            <a:spAutoFit/>
          </a:bodyPr>
          <a:lstStyle/>
          <a:p>
            <a:pPr algn="ctr">
              <a:defRPr/>
            </a:pPr>
            <a:r>
              <a:rPr lang="tr-TR" sz="2800" b="1" dirty="0">
                <a:solidFill>
                  <a:schemeClr val="accent1">
                    <a:lumMod val="75000"/>
                  </a:schemeClr>
                </a:solidFill>
                <a:latin typeface="Times New Roman" panose="02020603050405020304" pitchFamily="18" charset="0"/>
                <a:cs typeface="Times New Roman" panose="02020603050405020304" pitchFamily="18" charset="0"/>
              </a:rPr>
              <a:t>BİLİMSEL ARAŞTIRMA PROJELERİ (BAP) KOORDİNASYON BİRİMİ</a:t>
            </a:r>
          </a:p>
        </p:txBody>
      </p:sp>
      <p:sp>
        <p:nvSpPr>
          <p:cNvPr id="6" name="Rectangle 2"/>
          <p:cNvSpPr txBox="1">
            <a:spLocks noChangeArrowheads="1"/>
          </p:cNvSpPr>
          <p:nvPr/>
        </p:nvSpPr>
        <p:spPr>
          <a:xfrm>
            <a:off x="1187624" y="3870049"/>
            <a:ext cx="7272808" cy="1296144"/>
          </a:xfrm>
          <a:prstGeom prst="rect">
            <a:avLst/>
          </a:prstGeom>
        </p:spPr>
        <p:txBody>
          <a:bodyPr vert="horz" lIns="91440" tIns="45720" rIns="91440" bIns="45720" rtlCol="0" anchor="b">
            <a:noAutofit/>
          </a:bodyPr>
          <a:lstStyle>
            <a:lvl1pPr algn="ctr" defTabSz="457200" rtl="0" eaLnBrk="1" latinLnBrk="0" hangingPunct="1">
              <a:spcBef>
                <a:spcPct val="0"/>
              </a:spcBef>
              <a:buNone/>
              <a:defRPr sz="4800" kern="1200">
                <a:solidFill>
                  <a:srgbClr val="000100"/>
                </a:solidFill>
                <a:effectLst>
                  <a:outerShdw blurRad="63500" sx="102000" sy="102000" algn="ctr" rotWithShape="0">
                    <a:srgbClr val="FFFFFF">
                      <a:alpha val="40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ClrTx/>
              <a:buSzTx/>
              <a:buFontTx/>
              <a:defRPr/>
            </a:pPr>
            <a:r>
              <a:rPr lang="tr-TR" sz="4000" b="1" dirty="0">
                <a:solidFill>
                  <a:schemeClr val="accent1">
                    <a:lumMod val="75000"/>
                  </a:schemeClr>
                </a:solidFill>
                <a:effectLst/>
                <a:latin typeface="Times New Roman" panose="02020603050405020304" pitchFamily="18" charset="0"/>
                <a:cs typeface="Times New Roman" panose="02020603050405020304" pitchFamily="18" charset="0"/>
              </a:rPr>
              <a:t>BAP Yönerge Değişikliği </a:t>
            </a:r>
          </a:p>
          <a:p>
            <a:pPr fontAlgn="auto">
              <a:spcAft>
                <a:spcPts val="0"/>
              </a:spcAft>
              <a:buClrTx/>
              <a:buSzTx/>
              <a:buFontTx/>
              <a:defRPr/>
            </a:pPr>
            <a:r>
              <a:rPr lang="tr-TR" sz="4000" b="1" dirty="0">
                <a:solidFill>
                  <a:schemeClr val="accent1">
                    <a:lumMod val="75000"/>
                  </a:schemeClr>
                </a:solidFill>
                <a:effectLst/>
                <a:latin typeface="Times New Roman" panose="02020603050405020304" pitchFamily="18" charset="0"/>
                <a:cs typeface="Times New Roman" panose="02020603050405020304" pitchFamily="18" charset="0"/>
              </a:rPr>
              <a:t>Proje Süreç Yönetimi</a:t>
            </a:r>
            <a:endParaRPr lang="tr-TR"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Altbilgi Yer Tutucusu 2"/>
          <p:cNvSpPr>
            <a:spLocks noGrp="1"/>
          </p:cNvSpPr>
          <p:nvPr>
            <p:ph type="ftr" sz="quarter" idx="11"/>
          </p:nvPr>
        </p:nvSpPr>
        <p:spPr>
          <a:xfrm>
            <a:off x="1411022" y="6093296"/>
            <a:ext cx="7049409" cy="576064"/>
          </a:xfrm>
        </p:spPr>
        <p:txBody>
          <a:bodyPr/>
          <a:lstStyle/>
          <a:p>
            <a:pPr algn="ctr">
              <a:defRPr/>
            </a:pPr>
            <a:r>
              <a:rPr lang="tr-TR" sz="2400" b="1" dirty="0">
                <a:solidFill>
                  <a:schemeClr val="accent1">
                    <a:lumMod val="75000"/>
                  </a:schemeClr>
                </a:solidFill>
                <a:latin typeface="Times New Roman" panose="02020603050405020304" pitchFamily="18" charset="0"/>
                <a:cs typeface="Times New Roman" panose="02020603050405020304" pitchFamily="18" charset="0"/>
              </a:rPr>
              <a:t>MART 2022</a:t>
            </a:r>
          </a:p>
        </p:txBody>
      </p:sp>
    </p:spTree>
    <p:extLst>
      <p:ext uri="{BB962C8B-B14F-4D97-AF65-F5344CB8AC3E}">
        <p14:creationId xmlns:p14="http://schemas.microsoft.com/office/powerpoint/2010/main" val="1573959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99592" y="548680"/>
            <a:ext cx="748883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lnSpc>
                <a:spcPct val="150000"/>
              </a:lnSpc>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Temel Araştırma Projeleri (TAP)</a:t>
            </a:r>
          </a:p>
        </p:txBody>
      </p:sp>
      <p:sp>
        <p:nvSpPr>
          <p:cNvPr id="5" name="Rectangle 3"/>
          <p:cNvSpPr>
            <a:spLocks noGrp="1" noChangeArrowheads="1"/>
          </p:cNvSpPr>
          <p:nvPr>
            <p:ph idx="1"/>
          </p:nvPr>
        </p:nvSpPr>
        <p:spPr>
          <a:xfrm>
            <a:off x="827584" y="1484784"/>
            <a:ext cx="7488832" cy="4680520"/>
          </a:xfrm>
        </p:spPr>
        <p:txBody>
          <a:bodyPr>
            <a:normAutofit/>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İlgili yılda yayınlanan Akademik Teşvik Puanı (</a:t>
            </a:r>
            <a:r>
              <a:rPr lang="tr-TR" u="sng" dirty="0">
                <a:solidFill>
                  <a:schemeClr val="tx1"/>
                </a:solidFill>
                <a:latin typeface="Times New Roman" panose="02020603050405020304" pitchFamily="18" charset="0"/>
                <a:cs typeface="Times New Roman" panose="02020603050405020304" pitchFamily="18" charset="0"/>
              </a:rPr>
              <a:t>50 ve üzeri puan almış olmak şartıyla</a:t>
            </a:r>
            <a:r>
              <a:rPr lang="tr-TR" dirty="0">
                <a:solidFill>
                  <a:schemeClr val="tx1"/>
                </a:solidFill>
                <a:latin typeface="Times New Roman" panose="02020603050405020304" pitchFamily="18" charset="0"/>
                <a:cs typeface="Times New Roman" panose="02020603050405020304" pitchFamily="18" charset="0"/>
              </a:rPr>
              <a:t>) sıralamasında, alanında (Fen Bilimleri, Sağlık Bilimleri, Sosyal ve Beşeri Bilimler) ilk üç sırada yer alan öğretim elemanları aşağıda belirtilen özel bütçe üst limitine kadar </a:t>
            </a:r>
            <a:r>
              <a:rPr lang="tr-TR" u="sng" dirty="0">
                <a:solidFill>
                  <a:schemeClr val="tx1"/>
                </a:solidFill>
                <a:latin typeface="Times New Roman" panose="02020603050405020304" pitchFamily="18" charset="0"/>
                <a:cs typeface="Times New Roman" panose="02020603050405020304" pitchFamily="18" charset="0"/>
              </a:rPr>
              <a:t>Temel Araştırma Projeleri</a:t>
            </a:r>
            <a:r>
              <a:rPr lang="tr-TR" dirty="0">
                <a:solidFill>
                  <a:schemeClr val="tx1"/>
                </a:solidFill>
                <a:latin typeface="Times New Roman" panose="02020603050405020304" pitchFamily="18" charset="0"/>
                <a:cs typeface="Times New Roman" panose="02020603050405020304" pitchFamily="18" charset="0"/>
              </a:rPr>
              <a:t> desteği başvurusunda bulunabileceklerdir.</a:t>
            </a:r>
          </a:p>
          <a:p>
            <a:pPr marL="400050" lvl="1" indent="0" algn="just">
              <a:buClr>
                <a:schemeClr val="accent3"/>
              </a:buClr>
              <a:buNone/>
              <a:defRPr/>
            </a:pPr>
            <a:r>
              <a:rPr lang="tr-TR" b="1" dirty="0" smtClean="0">
                <a:solidFill>
                  <a:schemeClr val="tx1"/>
                </a:solidFill>
                <a:latin typeface="Times New Roman" panose="02020603050405020304" pitchFamily="18" charset="0"/>
                <a:cs typeface="Times New Roman" panose="02020603050405020304" pitchFamily="18" charset="0"/>
              </a:rPr>
              <a:t>-</a:t>
            </a:r>
            <a:r>
              <a:rPr lang="tr-TR" b="1" dirty="0">
                <a:solidFill>
                  <a:schemeClr val="tx1"/>
                </a:solidFill>
                <a:latin typeface="Times New Roman" panose="02020603050405020304" pitchFamily="18" charset="0"/>
                <a:cs typeface="Times New Roman" panose="02020603050405020304" pitchFamily="18" charset="0"/>
              </a:rPr>
              <a:t>	</a:t>
            </a:r>
            <a:r>
              <a:rPr lang="tr-TR" b="1" dirty="0">
                <a:solidFill>
                  <a:schemeClr val="accent1">
                    <a:lumMod val="75000"/>
                  </a:schemeClr>
                </a:solidFill>
                <a:latin typeface="Times New Roman" panose="02020603050405020304" pitchFamily="18" charset="0"/>
                <a:cs typeface="Times New Roman" panose="02020603050405020304" pitchFamily="18" charset="0"/>
              </a:rPr>
              <a:t>Birinci	: 50.000 TL’ye kadar,</a:t>
            </a:r>
          </a:p>
          <a:p>
            <a:pPr marL="400050" lvl="1"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	İkinci	: 45.000 TL’ye kadar,</a:t>
            </a:r>
          </a:p>
          <a:p>
            <a:pPr marL="400050" lvl="1"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	Üçüncü	: 40.000 TL’ye kadar,</a:t>
            </a:r>
          </a:p>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Temel Araştırma Projesi (TAP) sunulabilecektir.</a:t>
            </a:r>
          </a:p>
        </p:txBody>
      </p:sp>
    </p:spTree>
    <p:extLst>
      <p:ext uri="{BB962C8B-B14F-4D97-AF65-F5344CB8AC3E}">
        <p14:creationId xmlns:p14="http://schemas.microsoft.com/office/powerpoint/2010/main" val="4042281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87624" y="548680"/>
            <a:ext cx="770485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İhtisaslaşma Alanı Araştırma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Projeleri (İHP</a:t>
            </a:r>
            <a:r>
              <a:rPr lang="tr-TR" b="1"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 name="Rectangle 3"/>
          <p:cNvSpPr>
            <a:spLocks noGrp="1" noChangeArrowheads="1"/>
          </p:cNvSpPr>
          <p:nvPr>
            <p:ph idx="1"/>
          </p:nvPr>
        </p:nvSpPr>
        <p:spPr>
          <a:xfrm>
            <a:off x="827584" y="1844824"/>
            <a:ext cx="7632848" cy="4752528"/>
          </a:xfrm>
        </p:spPr>
        <p:txBody>
          <a:bodyPr>
            <a:normAutofit fontScale="92500" lnSpcReduction="20000"/>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Bartın Üniversitesi ihtisaslaşma alanı olan “Akıllı Lojistik ve Bütünleşik Bölge Uygulamaları “ kapsamında belirtilen anahtar kelimelerden en az 3 tanesini kapsayacak nitelikteki özgün ve etki değeri yüksek olması beklenen projelerdir.</a:t>
            </a:r>
          </a:p>
          <a:p>
            <a:pPr marL="0"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u="sng" dirty="0">
                <a:solidFill>
                  <a:schemeClr val="tx1"/>
                </a:solidFill>
                <a:latin typeface="Times New Roman" panose="02020603050405020304" pitchFamily="18" charset="0"/>
                <a:cs typeface="Times New Roman" panose="02020603050405020304" pitchFamily="18" charset="0"/>
              </a:rPr>
              <a:t>60.000 TL’ye </a:t>
            </a:r>
            <a:r>
              <a:rPr lang="tr-TR" dirty="0">
                <a:solidFill>
                  <a:schemeClr val="tx1"/>
                </a:solidFill>
                <a:latin typeface="Times New Roman" panose="02020603050405020304" pitchFamily="18" charset="0"/>
                <a:cs typeface="Times New Roman" panose="02020603050405020304" pitchFamily="18" charset="0"/>
              </a:rPr>
              <a:t>kadar bütçe desteği verilebilir.</a:t>
            </a:r>
          </a:p>
          <a:p>
            <a:pPr marL="0" indent="0" algn="just">
              <a:lnSpc>
                <a:spcPct val="160000"/>
              </a:lnSpc>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Yayın Şartı: </a:t>
            </a:r>
            <a:r>
              <a:rPr lang="tr-TR" dirty="0">
                <a:solidFill>
                  <a:schemeClr val="tx1"/>
                </a:solidFill>
                <a:latin typeface="Times New Roman" panose="02020603050405020304" pitchFamily="18" charset="0"/>
                <a:cs typeface="Times New Roman" panose="02020603050405020304" pitchFamily="18" charset="0"/>
              </a:rPr>
              <a:t>Proje sonuç raporu onaylandıktan sonra en geç 2 yıl içerisinde;</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Fen, Mühendislik ve Sağlık Bilimleri:</a:t>
            </a:r>
            <a:r>
              <a:rPr lang="tr-TR" b="1" dirty="0">
                <a:solidFill>
                  <a:schemeClr val="tx1"/>
                </a:solidFill>
                <a:latin typeface="Times New Roman" panose="02020603050405020304" pitchFamily="18" charset="0"/>
                <a:cs typeface="Times New Roman" panose="02020603050405020304" pitchFamily="18" charset="0"/>
              </a:rPr>
              <a:t>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Q1/Q2/Q3 </a:t>
            </a:r>
            <a:r>
              <a:rPr lang="tr-TR" dirty="0">
                <a:solidFill>
                  <a:schemeClr val="tx1"/>
                </a:solidFill>
                <a:latin typeface="Times New Roman" panose="02020603050405020304" pitchFamily="18" charset="0"/>
                <a:cs typeface="Times New Roman" panose="02020603050405020304" pitchFamily="18" charset="0"/>
              </a:rPr>
              <a:t>(1 adet)</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Sosyal ve Beşeri Bilimler: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veya </a:t>
            </a:r>
            <a:r>
              <a:rPr lang="tr-TR" u="sng" dirty="0" err="1">
                <a:solidFill>
                  <a:schemeClr val="tx1"/>
                </a:solidFill>
                <a:latin typeface="Times New Roman" panose="02020603050405020304" pitchFamily="18" charset="0"/>
                <a:cs typeface="Times New Roman" panose="02020603050405020304" pitchFamily="18" charset="0"/>
              </a:rPr>
              <a:t>SCOPUS’ta</a:t>
            </a:r>
            <a:r>
              <a:rPr lang="tr-TR" u="sng" dirty="0">
                <a:solidFill>
                  <a:schemeClr val="tx1"/>
                </a:solidFill>
                <a:latin typeface="Times New Roman" panose="02020603050405020304" pitchFamily="18" charset="0"/>
                <a:cs typeface="Times New Roman" panose="02020603050405020304" pitchFamily="18" charset="0"/>
              </a:rPr>
              <a:t> taranan indekslerde</a:t>
            </a:r>
            <a:r>
              <a:rPr lang="tr-TR" dirty="0">
                <a:solidFill>
                  <a:schemeClr val="tx1"/>
                </a:solidFill>
                <a:latin typeface="Times New Roman" panose="02020603050405020304" pitchFamily="18" charset="0"/>
                <a:cs typeface="Times New Roman" panose="02020603050405020304" pitchFamily="18" charset="0"/>
              </a:rPr>
              <a:t> (1 adet)</a:t>
            </a:r>
          </a:p>
          <a:p>
            <a:pPr marL="457200" lvl="1"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yayın yapılmalıdır.</a:t>
            </a: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Hakem Gönderimi: </a:t>
            </a:r>
            <a:r>
              <a:rPr lang="tr-TR" dirty="0">
                <a:solidFill>
                  <a:schemeClr val="tx1"/>
                </a:solidFill>
                <a:latin typeface="Times New Roman" panose="02020603050405020304" pitchFamily="18" charset="0"/>
                <a:cs typeface="Times New Roman" panose="02020603050405020304" pitchFamily="18" charset="0"/>
              </a:rPr>
              <a:t>Kurum dışı en az 2 uzmana gönderilir ve ücret ödenir.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Rapor Sunumu: </a:t>
            </a:r>
            <a:r>
              <a:rPr lang="tr-TR" dirty="0">
                <a:solidFill>
                  <a:schemeClr val="tx1"/>
                </a:solidFill>
                <a:latin typeface="Times New Roman" panose="02020603050405020304" pitchFamily="18" charset="0"/>
                <a:cs typeface="Times New Roman" panose="02020603050405020304" pitchFamily="18" charset="0"/>
              </a:rPr>
              <a:t>6 ayda bir ara rapor, sonuçlandıktan sonra 3 ay içerisinde sonuç raporu sunulmalıdır.</a:t>
            </a:r>
          </a:p>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*İhtisaslaşma alanına yönelik kelimelere PTO Genel Koordinatörlüğü web sayfasından ulaşılabilmektedir. (</a:t>
            </a:r>
            <a:r>
              <a:rPr lang="tr-TR" dirty="0">
                <a:solidFill>
                  <a:schemeClr val="accent6">
                    <a:lumMod val="75000"/>
                  </a:schemeClr>
                </a:solidFill>
                <a:latin typeface="Times New Roman" panose="02020603050405020304" pitchFamily="18" charset="0"/>
                <a:cs typeface="Times New Roman" panose="02020603050405020304" pitchFamily="18" charset="0"/>
              </a:rPr>
              <a:t>https://pto.bartin.edu.tr/)</a:t>
            </a:r>
          </a:p>
          <a:p>
            <a:pPr marL="0"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110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87624" y="836712"/>
            <a:ext cx="705678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Hızlı Destek Araştırma Projeleri </a:t>
            </a:r>
            <a:endParaRPr lang="tr-TR" b="1" dirty="0" smtClean="0">
              <a:solidFill>
                <a:schemeClr val="accent1">
                  <a:lumMod val="75000"/>
                </a:schemeClr>
              </a:solidFill>
              <a:latin typeface="Times New Roman" panose="02020603050405020304" pitchFamily="18" charset="0"/>
              <a:cs typeface="Times New Roman" panose="02020603050405020304" pitchFamily="18" charset="0"/>
            </a:endParaRPr>
          </a:p>
          <a:p>
            <a:pPr lvl="0" algn="ctr">
              <a:buClr>
                <a:srgbClr val="009999"/>
              </a:buClr>
            </a:pPr>
            <a:r>
              <a:rPr lang="tr-TR" b="1" dirty="0" smtClean="0">
                <a:solidFill>
                  <a:schemeClr val="accent1">
                    <a:lumMod val="75000"/>
                  </a:schemeClr>
                </a:solidFill>
                <a:latin typeface="Times New Roman" panose="02020603050405020304" pitchFamily="18" charset="0"/>
                <a:cs typeface="Times New Roman" panose="02020603050405020304" pitchFamily="18" charset="0"/>
              </a:rPr>
              <a:t>(</a:t>
            </a:r>
            <a:r>
              <a:rPr lang="tr-TR" b="1" dirty="0">
                <a:solidFill>
                  <a:schemeClr val="accent1">
                    <a:lumMod val="75000"/>
                  </a:schemeClr>
                </a:solidFill>
                <a:latin typeface="Times New Roman" panose="02020603050405020304" pitchFamily="18" charset="0"/>
                <a:cs typeface="Times New Roman" panose="02020603050405020304" pitchFamily="18" charset="0"/>
              </a:rPr>
              <a:t>HDAP)</a:t>
            </a:r>
          </a:p>
        </p:txBody>
      </p:sp>
      <p:sp>
        <p:nvSpPr>
          <p:cNvPr id="5" name="Rectangle 3"/>
          <p:cNvSpPr>
            <a:spLocks noGrp="1" noChangeArrowheads="1"/>
          </p:cNvSpPr>
          <p:nvPr>
            <p:ph idx="1"/>
          </p:nvPr>
        </p:nvSpPr>
        <p:spPr>
          <a:xfrm>
            <a:off x="899592" y="1628800"/>
            <a:ext cx="7488832" cy="5112568"/>
          </a:xfrm>
        </p:spPr>
        <p:txBody>
          <a:bodyPr>
            <a:normAutofit fontScale="85000" lnSpcReduction="20000"/>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Bartın Üniversitesi öğretim üyeleri ile doktora, sanatta yeterlik veya eşdeğer uzmanlık eğitimini tamamlamış Bartın Üniversitesi öğretim elemanlarının daha büyük bir projenin ön çalışması olarak planladıkları, tamamlandığında sonuçları ile alanında bilime katkı yapması beklenen acil, kısa süreli ve düşük bütçeli yılda en fazla bir kereye mahsus sunulabilen araştırmaları desteklemeye yönelik maksimum 12 ay süreli projelerdir.</a:t>
            </a:r>
          </a:p>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Aynı yıl içerisinde 1 (bir) adet Hızlı Destek Araştırma Projesi desteği alınabilecektir.</a:t>
            </a:r>
          </a:p>
          <a:p>
            <a:pPr marL="0"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u="sng" dirty="0">
                <a:solidFill>
                  <a:schemeClr val="tx1"/>
                </a:solidFill>
                <a:latin typeface="Times New Roman" panose="02020603050405020304" pitchFamily="18" charset="0"/>
                <a:cs typeface="Times New Roman" panose="02020603050405020304" pitchFamily="18" charset="0"/>
              </a:rPr>
              <a:t>5.000 TL</a:t>
            </a:r>
            <a:r>
              <a:rPr lang="tr-TR" dirty="0">
                <a:solidFill>
                  <a:schemeClr val="tx1"/>
                </a:solidFill>
                <a:latin typeface="Times New Roman" panose="02020603050405020304" pitchFamily="18" charset="0"/>
                <a:cs typeface="Times New Roman" panose="02020603050405020304" pitchFamily="18" charset="0"/>
              </a:rPr>
              <a:t>’ye kadar bütçe desteği verilebilir.</a:t>
            </a:r>
          </a:p>
          <a:p>
            <a:pPr marL="0" indent="0" algn="just">
              <a:lnSpc>
                <a:spcPct val="160000"/>
              </a:lnSpc>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Yayın Şartı: </a:t>
            </a:r>
            <a:r>
              <a:rPr lang="tr-TR" dirty="0">
                <a:solidFill>
                  <a:schemeClr val="tx1"/>
                </a:solidFill>
                <a:latin typeface="Times New Roman" panose="02020603050405020304" pitchFamily="18" charset="0"/>
                <a:cs typeface="Times New Roman" panose="02020603050405020304" pitchFamily="18" charset="0"/>
              </a:rPr>
              <a:t>Proje sonuç raporu onaylandıktan sonra en geç 2 yıl içerisinde;</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Fen, Mühendislik ve Sağlık Bilimleri: </a:t>
            </a:r>
            <a:r>
              <a:rPr lang="tr-TR" u="sng" dirty="0">
                <a:solidFill>
                  <a:schemeClr val="tx1"/>
                </a:solidFill>
                <a:latin typeface="Times New Roman" panose="02020603050405020304" pitchFamily="18" charset="0"/>
                <a:cs typeface="Times New Roman" panose="02020603050405020304" pitchFamily="18" charset="0"/>
              </a:rPr>
              <a:t>Uluslararası kongrelerde bildiri </a:t>
            </a:r>
            <a:r>
              <a:rPr lang="tr-TR" dirty="0">
                <a:solidFill>
                  <a:schemeClr val="tx1"/>
                </a:solidFill>
                <a:latin typeface="Times New Roman" panose="02020603050405020304" pitchFamily="18" charset="0"/>
                <a:cs typeface="Times New Roman" panose="02020603050405020304" pitchFamily="18" charset="0"/>
              </a:rPr>
              <a:t>(1 adet) / </a:t>
            </a:r>
            <a:r>
              <a:rPr lang="tr-TR" u="sng" dirty="0">
                <a:solidFill>
                  <a:schemeClr val="tx1"/>
                </a:solidFill>
                <a:latin typeface="Times New Roman" panose="02020603050405020304" pitchFamily="18" charset="0"/>
                <a:cs typeface="Times New Roman" panose="02020603050405020304" pitchFamily="18" charset="0"/>
              </a:rPr>
              <a:t>TR dizin alan indeksinde</a:t>
            </a:r>
            <a:r>
              <a:rPr lang="tr-TR" dirty="0">
                <a:solidFill>
                  <a:schemeClr val="tx1"/>
                </a:solidFill>
                <a:latin typeface="Times New Roman" panose="02020603050405020304" pitchFamily="18" charset="0"/>
                <a:cs typeface="Times New Roman" panose="02020603050405020304" pitchFamily="18" charset="0"/>
              </a:rPr>
              <a:t> (1 adet) / </a:t>
            </a:r>
            <a:r>
              <a:rPr lang="tr-TR" u="sng" dirty="0">
                <a:solidFill>
                  <a:schemeClr val="tx1"/>
                </a:solidFill>
                <a:latin typeface="Times New Roman" panose="02020603050405020304" pitchFamily="18" charset="0"/>
                <a:cs typeface="Times New Roman" panose="02020603050405020304" pitchFamily="18" charset="0"/>
              </a:rPr>
              <a:t>Kitap Bölümü </a:t>
            </a:r>
            <a:r>
              <a:rPr lang="tr-TR" dirty="0">
                <a:solidFill>
                  <a:schemeClr val="tx1"/>
                </a:solidFill>
                <a:latin typeface="Times New Roman" panose="02020603050405020304" pitchFamily="18" charset="0"/>
                <a:cs typeface="Times New Roman" panose="02020603050405020304" pitchFamily="18" charset="0"/>
              </a:rPr>
              <a:t>(1 adet)</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Sosyal ve Beşeri Bilimler: </a:t>
            </a:r>
            <a:r>
              <a:rPr lang="tr-TR" u="sng" dirty="0">
                <a:solidFill>
                  <a:schemeClr val="tx1"/>
                </a:solidFill>
                <a:latin typeface="Times New Roman" panose="02020603050405020304" pitchFamily="18" charset="0"/>
                <a:cs typeface="Times New Roman" panose="02020603050405020304" pitchFamily="18" charset="0"/>
              </a:rPr>
              <a:t>Uluslararası kongrelerde bildiri </a:t>
            </a:r>
            <a:r>
              <a:rPr lang="tr-TR" dirty="0">
                <a:solidFill>
                  <a:schemeClr val="tx1"/>
                </a:solidFill>
                <a:latin typeface="Times New Roman" panose="02020603050405020304" pitchFamily="18" charset="0"/>
                <a:cs typeface="Times New Roman" panose="02020603050405020304" pitchFamily="18" charset="0"/>
              </a:rPr>
              <a:t>(1 adet) / </a:t>
            </a:r>
            <a:r>
              <a:rPr lang="tr-TR" u="sng" dirty="0">
                <a:solidFill>
                  <a:schemeClr val="tx1"/>
                </a:solidFill>
                <a:latin typeface="Times New Roman" panose="02020603050405020304" pitchFamily="18" charset="0"/>
                <a:cs typeface="Times New Roman" panose="02020603050405020304" pitchFamily="18" charset="0"/>
              </a:rPr>
              <a:t>TR dizin alan indeksinde </a:t>
            </a:r>
            <a:r>
              <a:rPr lang="tr-TR" dirty="0">
                <a:solidFill>
                  <a:schemeClr val="tx1"/>
                </a:solidFill>
                <a:latin typeface="Times New Roman" panose="02020603050405020304" pitchFamily="18" charset="0"/>
                <a:cs typeface="Times New Roman" panose="02020603050405020304" pitchFamily="18" charset="0"/>
              </a:rPr>
              <a:t>(1 adet) / </a:t>
            </a:r>
            <a:r>
              <a:rPr lang="tr-TR" u="sng" dirty="0">
                <a:solidFill>
                  <a:schemeClr val="tx1"/>
                </a:solidFill>
                <a:latin typeface="Times New Roman" panose="02020603050405020304" pitchFamily="18" charset="0"/>
                <a:cs typeface="Times New Roman" panose="02020603050405020304" pitchFamily="18" charset="0"/>
              </a:rPr>
              <a:t>Kitap Bölümü</a:t>
            </a:r>
            <a:r>
              <a:rPr lang="tr-TR" dirty="0">
                <a:solidFill>
                  <a:schemeClr val="tx1"/>
                </a:solidFill>
                <a:latin typeface="Times New Roman" panose="02020603050405020304" pitchFamily="18" charset="0"/>
                <a:cs typeface="Times New Roman" panose="02020603050405020304" pitchFamily="18" charset="0"/>
              </a:rPr>
              <a:t> (1 adet)</a:t>
            </a:r>
          </a:p>
          <a:p>
            <a:pPr marL="457200" lvl="1"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yayın yapılmalıdır.</a:t>
            </a: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Hakem Gönderimi: </a:t>
            </a:r>
            <a:r>
              <a:rPr lang="tr-TR" dirty="0">
                <a:solidFill>
                  <a:schemeClr val="tx1"/>
                </a:solidFill>
                <a:latin typeface="Times New Roman" panose="02020603050405020304" pitchFamily="18" charset="0"/>
                <a:cs typeface="Times New Roman" panose="02020603050405020304" pitchFamily="18" charset="0"/>
              </a:rPr>
              <a:t>Kurum içi en az 1 uzmana gönderilir ve ücret ödenmez.</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Rapor Sunumu: </a:t>
            </a:r>
            <a:r>
              <a:rPr lang="tr-TR" dirty="0">
                <a:solidFill>
                  <a:schemeClr val="tx1"/>
                </a:solidFill>
                <a:latin typeface="Times New Roman" panose="02020603050405020304" pitchFamily="18" charset="0"/>
                <a:cs typeface="Times New Roman" panose="02020603050405020304" pitchFamily="18" charset="0"/>
              </a:rPr>
              <a:t>6 ayda bir ara rapor, sonuçlandıktan sonra 3 ay içerisinde sonuç raporu sunulmalıdır.</a:t>
            </a:r>
          </a:p>
        </p:txBody>
      </p:sp>
    </p:spTree>
    <p:extLst>
      <p:ext uri="{BB962C8B-B14F-4D97-AF65-F5344CB8AC3E}">
        <p14:creationId xmlns:p14="http://schemas.microsoft.com/office/powerpoint/2010/main" val="1169912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548680"/>
            <a:ext cx="80648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lnSpc>
                <a:spcPct val="150000"/>
              </a:lnSpc>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Lisansüstü Tez Projeleri (TEZ)</a:t>
            </a:r>
          </a:p>
        </p:txBody>
      </p:sp>
      <p:sp>
        <p:nvSpPr>
          <p:cNvPr id="5" name="Rectangle 3"/>
          <p:cNvSpPr>
            <a:spLocks noGrp="1" noChangeArrowheads="1"/>
          </p:cNvSpPr>
          <p:nvPr>
            <p:ph idx="1"/>
          </p:nvPr>
        </p:nvSpPr>
        <p:spPr>
          <a:xfrm>
            <a:off x="755576" y="1268760"/>
            <a:ext cx="7632848" cy="5328592"/>
          </a:xfrm>
        </p:spPr>
        <p:txBody>
          <a:bodyPr>
            <a:normAutofit fontScale="85000" lnSpcReduction="20000"/>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Yüksek lisans, doktora, sanatta yeterlik veya eşdeğer uzmanlık eğitimini Bartın Üniversitesi bünyesinde yapan öğrencilerin lisansüstü tezlerini kapsayan, tez danışmanının yürütücülüğünde öğrencileri ile yürüttükleri araştırma projeleridir.</a:t>
            </a:r>
          </a:p>
          <a:p>
            <a:pPr marL="0" indent="0" algn="just">
              <a:buClr>
                <a:schemeClr val="accent3"/>
              </a:buClr>
              <a:buNone/>
              <a:defRPr/>
            </a:pPr>
            <a:endParaRPr lang="tr-TR" b="1"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dirty="0">
                <a:solidFill>
                  <a:schemeClr val="tx1"/>
                </a:solidFill>
                <a:latin typeface="Times New Roman" panose="02020603050405020304" pitchFamily="18" charset="0"/>
                <a:cs typeface="Times New Roman" panose="02020603050405020304" pitchFamily="18" charset="0"/>
              </a:rPr>
              <a:t>Lisansüstü tez projelerinde öğretim durumuna göre;</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Yüksek Lisans Tez Projeleri: </a:t>
            </a:r>
            <a:r>
              <a:rPr lang="tr-TR" u="sng" dirty="0">
                <a:solidFill>
                  <a:schemeClr val="tx1"/>
                </a:solidFill>
                <a:latin typeface="Times New Roman" panose="02020603050405020304" pitchFamily="18" charset="0"/>
                <a:cs typeface="Times New Roman" panose="02020603050405020304" pitchFamily="18" charset="0"/>
              </a:rPr>
              <a:t>10.000 TL</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Doktora Tez Projeleri: </a:t>
            </a:r>
            <a:r>
              <a:rPr lang="tr-TR" u="sng" dirty="0">
                <a:solidFill>
                  <a:schemeClr val="tx1"/>
                </a:solidFill>
                <a:latin typeface="Times New Roman" panose="02020603050405020304" pitchFamily="18" charset="0"/>
                <a:cs typeface="Times New Roman" panose="02020603050405020304" pitchFamily="18" charset="0"/>
              </a:rPr>
              <a:t>15.000 TL</a:t>
            </a:r>
            <a:r>
              <a:rPr lang="tr-TR" dirty="0">
                <a:solidFill>
                  <a:schemeClr val="tx1"/>
                </a:solidFill>
                <a:latin typeface="Times New Roman" panose="02020603050405020304" pitchFamily="18" charset="0"/>
                <a:cs typeface="Times New Roman" panose="02020603050405020304" pitchFamily="18" charset="0"/>
              </a:rPr>
              <a:t>’ye kadar proje desteği verilebilir.</a:t>
            </a:r>
          </a:p>
          <a:p>
            <a:pPr marL="0" indent="0" algn="just">
              <a:lnSpc>
                <a:spcPct val="160000"/>
              </a:lnSpc>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Yayın Şartı: </a:t>
            </a:r>
            <a:r>
              <a:rPr lang="tr-TR" dirty="0">
                <a:solidFill>
                  <a:schemeClr val="tx1"/>
                </a:solidFill>
                <a:latin typeface="Times New Roman" panose="02020603050405020304" pitchFamily="18" charset="0"/>
                <a:cs typeface="Times New Roman" panose="02020603050405020304" pitchFamily="18" charset="0"/>
              </a:rPr>
              <a:t>Proje sonuç raporu onaylandıktan sonra en geç 2 yıl içerisinde;</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Fen, Mühendislik ve Sağlık Bilimleri: </a:t>
            </a:r>
          </a:p>
          <a:p>
            <a:pPr lvl="2" algn="just">
              <a:lnSpc>
                <a:spcPct val="160000"/>
              </a:lnSpc>
              <a:buClr>
                <a:schemeClr val="accent3"/>
              </a:buClr>
              <a:buFont typeface="Wingdings" panose="05000000000000000000" pitchFamily="2" charset="2"/>
              <a:buChar char="v"/>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Yüksek Lisans Tez Projeleri: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(1 adet)</a:t>
            </a:r>
          </a:p>
          <a:p>
            <a:pPr lvl="2" algn="just">
              <a:lnSpc>
                <a:spcPct val="160000"/>
              </a:lnSpc>
              <a:buClr>
                <a:schemeClr val="accent3"/>
              </a:buClr>
              <a:buFont typeface="Wingdings" panose="05000000000000000000" pitchFamily="2" charset="2"/>
              <a:buChar char="v"/>
              <a:defRPr/>
            </a:pPr>
            <a:r>
              <a:rPr lang="tr-TR" b="1" dirty="0">
                <a:solidFill>
                  <a:schemeClr val="accent1">
                    <a:lumMod val="75000"/>
                  </a:schemeClr>
                </a:solidFill>
                <a:latin typeface="Times New Roman" panose="02020603050405020304" pitchFamily="18" charset="0"/>
                <a:cs typeface="Times New Roman" panose="02020603050405020304" pitchFamily="18" charset="0"/>
              </a:rPr>
              <a:t>Doktora Tez Projeleri: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(2 adet)</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Sosyal ve Beşeri Bilimler: </a:t>
            </a:r>
          </a:p>
          <a:p>
            <a:pPr lvl="2" algn="just">
              <a:lnSpc>
                <a:spcPct val="160000"/>
              </a:lnSpc>
              <a:buClr>
                <a:schemeClr val="accent3"/>
              </a:buClr>
              <a:buFont typeface="Wingdings" panose="05000000000000000000" pitchFamily="2" charset="2"/>
              <a:buChar char="v"/>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Yüksek Lisans Tez Projeleri: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uluslararası alan indeksleri veya TR dizin indeksi </a:t>
            </a:r>
            <a:r>
              <a:rPr lang="tr-TR" dirty="0">
                <a:solidFill>
                  <a:schemeClr val="tx1"/>
                </a:solidFill>
                <a:latin typeface="Times New Roman" panose="02020603050405020304" pitchFamily="18" charset="0"/>
                <a:cs typeface="Times New Roman" panose="02020603050405020304" pitchFamily="18" charset="0"/>
              </a:rPr>
              <a:t>(1 adet) </a:t>
            </a:r>
          </a:p>
          <a:p>
            <a:pPr lvl="2" algn="just">
              <a:lnSpc>
                <a:spcPct val="160000"/>
              </a:lnSpc>
              <a:buClr>
                <a:schemeClr val="accent3"/>
              </a:buClr>
              <a:buFont typeface="Wingdings" panose="05000000000000000000" pitchFamily="2" charset="2"/>
              <a:buChar char="v"/>
              <a:defRPr/>
            </a:pPr>
            <a:r>
              <a:rPr lang="tr-TR" dirty="0">
                <a:solidFill>
                  <a:schemeClr val="tx1"/>
                </a:solidFill>
                <a:latin typeface="Times New Roman" panose="02020603050405020304" pitchFamily="18" charset="0"/>
                <a:cs typeface="Times New Roman" panose="02020603050405020304" pitchFamily="18" charset="0"/>
              </a:rPr>
              <a:t> </a:t>
            </a:r>
            <a:r>
              <a:rPr lang="tr-TR" b="1" dirty="0">
                <a:solidFill>
                  <a:schemeClr val="accent1">
                    <a:lumMod val="75000"/>
                  </a:schemeClr>
                </a:solidFill>
                <a:latin typeface="Times New Roman" panose="02020603050405020304" pitchFamily="18" charset="0"/>
                <a:cs typeface="Times New Roman" panose="02020603050405020304" pitchFamily="18" charset="0"/>
              </a:rPr>
              <a:t>Doktora Tez Projeleri:</a:t>
            </a:r>
            <a:r>
              <a:rPr lang="tr-TR" dirty="0">
                <a:solidFill>
                  <a:schemeClr val="accent1">
                    <a:lumMod val="75000"/>
                  </a:schemeClr>
                </a:solidFill>
                <a:latin typeface="Times New Roman" panose="02020603050405020304" pitchFamily="18" charset="0"/>
                <a:cs typeface="Times New Roman" panose="02020603050405020304" pitchFamily="18" charset="0"/>
              </a:rPr>
              <a:t>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veya uluslararası alan indekslerinde </a:t>
            </a:r>
            <a:r>
              <a:rPr lang="tr-TR" dirty="0">
                <a:solidFill>
                  <a:schemeClr val="tx1"/>
                </a:solidFill>
                <a:latin typeface="Times New Roman" panose="02020603050405020304" pitchFamily="18" charset="0"/>
                <a:cs typeface="Times New Roman" panose="02020603050405020304" pitchFamily="18" charset="0"/>
              </a:rPr>
              <a:t>(2 adet)  </a:t>
            </a:r>
          </a:p>
          <a:p>
            <a:pPr marL="914400" lvl="2" indent="0" algn="just">
              <a:lnSpc>
                <a:spcPct val="160000"/>
              </a:lnSpc>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yayın yapılmalıdır.</a:t>
            </a: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705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476672"/>
            <a:ext cx="80648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lnSpc>
                <a:spcPct val="150000"/>
              </a:lnSpc>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Lisansüstü Tez Projeleri (TEZ)</a:t>
            </a:r>
          </a:p>
        </p:txBody>
      </p:sp>
      <p:sp>
        <p:nvSpPr>
          <p:cNvPr id="5" name="Rectangle 3"/>
          <p:cNvSpPr>
            <a:spLocks noGrp="1" noChangeArrowheads="1"/>
          </p:cNvSpPr>
          <p:nvPr>
            <p:ph idx="1"/>
          </p:nvPr>
        </p:nvSpPr>
        <p:spPr>
          <a:xfrm>
            <a:off x="827584" y="1484784"/>
            <a:ext cx="7488832" cy="5040560"/>
          </a:xfrm>
        </p:spPr>
        <p:txBody>
          <a:bodyPr>
            <a:normAutofit fontScale="85000" lnSpcReduction="20000"/>
          </a:bodyPr>
          <a:lstStyle/>
          <a:p>
            <a:pPr lvl="0" algn="just">
              <a:buClr>
                <a:srgbClr val="3494BA"/>
              </a:buClr>
            </a:pPr>
            <a:r>
              <a:rPr lang="tr-TR" dirty="0" smtClean="0">
                <a:solidFill>
                  <a:schemeClr val="tx1"/>
                </a:solidFill>
                <a:latin typeface="Times New Roman" panose="02020603050405020304" pitchFamily="18" charset="0"/>
                <a:cs typeface="Times New Roman" panose="02020603050405020304" pitchFamily="18" charset="0"/>
              </a:rPr>
              <a:t>Son bir </a:t>
            </a:r>
            <a:r>
              <a:rPr lang="tr-TR" dirty="0">
                <a:solidFill>
                  <a:schemeClr val="tx1"/>
                </a:solidFill>
                <a:latin typeface="Times New Roman" panose="02020603050405020304" pitchFamily="18" charset="0"/>
                <a:cs typeface="Times New Roman" panose="02020603050405020304" pitchFamily="18" charset="0"/>
              </a:rPr>
              <a:t>yıl içerisinde başarı ile tamamlanmış tez projesinden yayın şartını yerine getirmiş olan öğretim elemanlarının sunacağı projeler için;</a:t>
            </a:r>
          </a:p>
          <a:p>
            <a:pPr marL="0" indent="0" algn="just">
              <a:buClr>
                <a:schemeClr val="accent3"/>
              </a:buClr>
              <a:buNone/>
              <a:defRPr/>
            </a:pPr>
            <a:endParaRPr lang="tr-TR" b="1"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dirty="0">
                <a:solidFill>
                  <a:schemeClr val="tx1"/>
                </a:solidFill>
                <a:latin typeface="Times New Roman" panose="02020603050405020304" pitchFamily="18" charset="0"/>
                <a:cs typeface="Times New Roman" panose="02020603050405020304" pitchFamily="18" charset="0"/>
              </a:rPr>
              <a:t>Lisansüstü tez projelerinde öğretim durumuna göre;</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Yüksek Lisans Tez Projeleri: </a:t>
            </a:r>
            <a:r>
              <a:rPr lang="tr-TR" u="sng" dirty="0">
                <a:solidFill>
                  <a:schemeClr val="tx1"/>
                </a:solidFill>
                <a:latin typeface="Times New Roman" panose="02020603050405020304" pitchFamily="18" charset="0"/>
                <a:cs typeface="Times New Roman" panose="02020603050405020304" pitchFamily="18" charset="0"/>
              </a:rPr>
              <a:t>15.000 TL</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Doktora Tez Projeleri: </a:t>
            </a:r>
            <a:r>
              <a:rPr lang="tr-TR" u="sng" dirty="0">
                <a:solidFill>
                  <a:schemeClr val="tx1"/>
                </a:solidFill>
                <a:latin typeface="Times New Roman" panose="02020603050405020304" pitchFamily="18" charset="0"/>
                <a:cs typeface="Times New Roman" panose="02020603050405020304" pitchFamily="18" charset="0"/>
              </a:rPr>
              <a:t>25.000 TL’ye</a:t>
            </a:r>
            <a:r>
              <a:rPr lang="tr-TR" dirty="0">
                <a:solidFill>
                  <a:schemeClr val="tx1"/>
                </a:solidFill>
                <a:latin typeface="Times New Roman" panose="02020603050405020304" pitchFamily="18" charset="0"/>
                <a:cs typeface="Times New Roman" panose="02020603050405020304" pitchFamily="18" charset="0"/>
              </a:rPr>
              <a:t> kadar proje desteği verilebilir.</a:t>
            </a: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lvl="0" algn="just">
              <a:buClr>
                <a:srgbClr val="3494BA"/>
              </a:buClr>
            </a:pPr>
            <a:r>
              <a:rPr lang="tr-TR" dirty="0" smtClean="0">
                <a:solidFill>
                  <a:schemeClr val="tx1"/>
                </a:solidFill>
                <a:latin typeface="Times New Roman" panose="02020603050405020304" pitchFamily="18" charset="0"/>
                <a:cs typeface="Times New Roman" panose="02020603050405020304" pitchFamily="18" charset="0"/>
              </a:rPr>
              <a:t>Bartın </a:t>
            </a:r>
            <a:r>
              <a:rPr lang="tr-TR" dirty="0">
                <a:solidFill>
                  <a:schemeClr val="tx1"/>
                </a:solidFill>
                <a:latin typeface="Times New Roman" panose="02020603050405020304" pitchFamily="18" charset="0"/>
                <a:cs typeface="Times New Roman" panose="02020603050405020304" pitchFamily="18" charset="0"/>
              </a:rPr>
              <a:t>Üniversitesi ihtisaslaşma alanına yönelik olan tez kapsamında sunulacak projeler için;</a:t>
            </a:r>
          </a:p>
          <a:p>
            <a:pPr marL="457200" lvl="1" indent="0" algn="just">
              <a:buClr>
                <a:schemeClr val="accent3"/>
              </a:buClr>
              <a:buNone/>
              <a:defRPr/>
            </a:pPr>
            <a:endParaRPr lang="tr-TR" b="1" dirty="0">
              <a:solidFill>
                <a:schemeClr val="tx1"/>
              </a:solidFill>
              <a:latin typeface="Times New Roman" panose="02020603050405020304" pitchFamily="18" charset="0"/>
              <a:cs typeface="Times New Roman" panose="02020603050405020304" pitchFamily="18" charset="0"/>
            </a:endParaRPr>
          </a:p>
          <a:p>
            <a:pPr marL="0" lvl="1" indent="0" algn="just">
              <a:buClr>
                <a:schemeClr val="accent3"/>
              </a:buClr>
              <a:buNone/>
              <a:defRPr/>
            </a:pPr>
            <a:r>
              <a:rPr lang="tr-TR" sz="1800"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sz="1800" dirty="0">
                <a:solidFill>
                  <a:schemeClr val="tx1"/>
                </a:solidFill>
                <a:latin typeface="Times New Roman" panose="02020603050405020304" pitchFamily="18" charset="0"/>
                <a:cs typeface="Times New Roman" panose="02020603050405020304" pitchFamily="18" charset="0"/>
              </a:rPr>
              <a:t>Lisansüstü tez projelerinde öğretim durumuna göre;</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Yüksek Lisans Tez Projeleri: </a:t>
            </a:r>
            <a:r>
              <a:rPr lang="tr-TR" u="sng" dirty="0">
                <a:solidFill>
                  <a:schemeClr val="tx1"/>
                </a:solidFill>
                <a:latin typeface="Times New Roman" panose="02020603050405020304" pitchFamily="18" charset="0"/>
                <a:cs typeface="Times New Roman" panose="02020603050405020304" pitchFamily="18" charset="0"/>
              </a:rPr>
              <a:t>20.000 TL</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Doktora Tez Projeleri: </a:t>
            </a:r>
            <a:r>
              <a:rPr lang="tr-TR" u="sng" dirty="0">
                <a:solidFill>
                  <a:schemeClr val="tx1"/>
                </a:solidFill>
                <a:latin typeface="Times New Roman" panose="02020603050405020304" pitchFamily="18" charset="0"/>
                <a:cs typeface="Times New Roman" panose="02020603050405020304" pitchFamily="18" charset="0"/>
              </a:rPr>
              <a:t>30.000 TL’ye </a:t>
            </a:r>
            <a:r>
              <a:rPr lang="tr-TR" dirty="0">
                <a:solidFill>
                  <a:schemeClr val="tx1"/>
                </a:solidFill>
                <a:latin typeface="Times New Roman" panose="02020603050405020304" pitchFamily="18" charset="0"/>
                <a:cs typeface="Times New Roman" panose="02020603050405020304" pitchFamily="18" charset="0"/>
              </a:rPr>
              <a:t>kadar proje desteği verilebilir</a:t>
            </a:r>
            <a:r>
              <a:rPr lang="tr-TR" dirty="0" smtClean="0">
                <a:solidFill>
                  <a:schemeClr val="tx1"/>
                </a:solidFill>
                <a:latin typeface="Times New Roman" panose="02020603050405020304" pitchFamily="18" charset="0"/>
                <a:cs typeface="Times New Roman" panose="02020603050405020304" pitchFamily="18" charset="0"/>
              </a:rPr>
              <a:t>.</a:t>
            </a:r>
          </a:p>
          <a:p>
            <a:pPr lvl="1" algn="just">
              <a:buClr>
                <a:schemeClr val="accent3"/>
              </a:buClr>
              <a:buFont typeface="Wingdings" panose="05000000000000000000" pitchFamily="2" charset="2"/>
              <a:buChar char="Ø"/>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Hakem Gönderimi: </a:t>
            </a:r>
            <a:r>
              <a:rPr lang="tr-TR" dirty="0">
                <a:solidFill>
                  <a:schemeClr val="tx1"/>
                </a:solidFill>
                <a:latin typeface="Times New Roman" panose="02020603050405020304" pitchFamily="18" charset="0"/>
                <a:cs typeface="Times New Roman" panose="02020603050405020304" pitchFamily="18" charset="0"/>
              </a:rPr>
              <a:t>Kurum dışı en az 2 uzmana gönderilir ve ücret ödenir.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Rapor Sunumu: </a:t>
            </a:r>
            <a:r>
              <a:rPr lang="tr-TR" dirty="0">
                <a:solidFill>
                  <a:schemeClr val="tx1"/>
                </a:solidFill>
                <a:latin typeface="Times New Roman" panose="02020603050405020304" pitchFamily="18" charset="0"/>
                <a:cs typeface="Times New Roman" panose="02020603050405020304" pitchFamily="18" charset="0"/>
              </a:rPr>
              <a:t>6 ayda bir ara rapor, tez sonuçlandıktan sonra tezin bir nüshası sunulmalıdır.</a:t>
            </a: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913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99592" y="811246"/>
            <a:ext cx="806489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Öncelikli Alan Araştırma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Projeleri</a:t>
            </a:r>
          </a:p>
          <a:p>
            <a:pPr lvl="0" algn="ctr">
              <a:buClr>
                <a:srgbClr val="009999"/>
              </a:buClr>
            </a:pPr>
            <a:r>
              <a:rPr lang="tr-TR" b="1" dirty="0" smtClean="0">
                <a:solidFill>
                  <a:schemeClr val="accent1">
                    <a:lumMod val="75000"/>
                  </a:schemeClr>
                </a:solidFill>
                <a:latin typeface="Times New Roman" panose="02020603050405020304" pitchFamily="18" charset="0"/>
                <a:cs typeface="Times New Roman" panose="02020603050405020304" pitchFamily="18" charset="0"/>
              </a:rPr>
              <a:t> </a:t>
            </a:r>
            <a:r>
              <a:rPr lang="tr-TR" b="1" dirty="0">
                <a:solidFill>
                  <a:schemeClr val="accent1">
                    <a:lumMod val="75000"/>
                  </a:schemeClr>
                </a:solidFill>
                <a:latin typeface="Times New Roman" panose="02020603050405020304" pitchFamily="18" charset="0"/>
                <a:cs typeface="Times New Roman" panose="02020603050405020304" pitchFamily="18" charset="0"/>
              </a:rPr>
              <a:t>(ÖNAP)</a:t>
            </a:r>
          </a:p>
        </p:txBody>
      </p:sp>
      <p:sp>
        <p:nvSpPr>
          <p:cNvPr id="5" name="Rectangle 3"/>
          <p:cNvSpPr>
            <a:spLocks noGrp="1" noChangeArrowheads="1"/>
          </p:cNvSpPr>
          <p:nvPr>
            <p:ph idx="1"/>
          </p:nvPr>
        </p:nvSpPr>
        <p:spPr>
          <a:xfrm>
            <a:off x="827584" y="1628800"/>
            <a:ext cx="7488832" cy="5112568"/>
          </a:xfrm>
        </p:spPr>
        <p:txBody>
          <a:bodyPr>
            <a:normAutofit/>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 İlgili yıl için TÜBİTAK Bilim ve Teknoloji Yüksek Kurulu (BTYK) tarafından belirlenen alanlar ve/veya YÖK 100/2000 doktora bursu tematik alanlar kapsamında yapılacak projelerdir.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u="sng" dirty="0">
                <a:solidFill>
                  <a:schemeClr val="tx1"/>
                </a:solidFill>
                <a:latin typeface="Times New Roman" panose="02020603050405020304" pitchFamily="18" charset="0"/>
                <a:cs typeface="Times New Roman" panose="02020603050405020304" pitchFamily="18" charset="0"/>
              </a:rPr>
              <a:t>40.000 TL’ye </a:t>
            </a:r>
            <a:r>
              <a:rPr lang="tr-TR" dirty="0">
                <a:solidFill>
                  <a:schemeClr val="tx1"/>
                </a:solidFill>
                <a:latin typeface="Times New Roman" panose="02020603050405020304" pitchFamily="18" charset="0"/>
                <a:cs typeface="Times New Roman" panose="02020603050405020304" pitchFamily="18" charset="0"/>
              </a:rPr>
              <a:t>kadar bütçe desteği verilebilir.</a:t>
            </a:r>
          </a:p>
          <a:p>
            <a:pPr marL="0" indent="0" algn="just">
              <a:lnSpc>
                <a:spcPct val="160000"/>
              </a:lnSpc>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Yayın Şartı: </a:t>
            </a:r>
            <a:r>
              <a:rPr lang="tr-TR" dirty="0">
                <a:solidFill>
                  <a:schemeClr val="tx1"/>
                </a:solidFill>
                <a:latin typeface="Times New Roman" panose="02020603050405020304" pitchFamily="18" charset="0"/>
                <a:cs typeface="Times New Roman" panose="02020603050405020304" pitchFamily="18" charset="0"/>
              </a:rPr>
              <a:t>Proje sonuç raporu onaylandıktan sonra en geç 2 yıl içerisinde;</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Fen, Mühendislik ve Sağlık Bilimleri: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Q1/Q2/Q3 </a:t>
            </a:r>
            <a:r>
              <a:rPr lang="tr-TR" dirty="0">
                <a:solidFill>
                  <a:schemeClr val="tx1"/>
                </a:solidFill>
                <a:latin typeface="Times New Roman" panose="02020603050405020304" pitchFamily="18" charset="0"/>
                <a:cs typeface="Times New Roman" panose="02020603050405020304" pitchFamily="18" charset="0"/>
              </a:rPr>
              <a:t>(1 adet)</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Sosyal ve Beşeri Bilimler: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veya </a:t>
            </a:r>
            <a:r>
              <a:rPr lang="tr-TR" u="sng" dirty="0" err="1">
                <a:solidFill>
                  <a:schemeClr val="tx1"/>
                </a:solidFill>
                <a:latin typeface="Times New Roman" panose="02020603050405020304" pitchFamily="18" charset="0"/>
                <a:cs typeface="Times New Roman" panose="02020603050405020304" pitchFamily="18" charset="0"/>
              </a:rPr>
              <a:t>SCOPUS’ta</a:t>
            </a:r>
            <a:r>
              <a:rPr lang="tr-TR" u="sng" dirty="0">
                <a:solidFill>
                  <a:schemeClr val="tx1"/>
                </a:solidFill>
                <a:latin typeface="Times New Roman" panose="02020603050405020304" pitchFamily="18" charset="0"/>
                <a:cs typeface="Times New Roman" panose="02020603050405020304" pitchFamily="18" charset="0"/>
              </a:rPr>
              <a:t> taranan indekslerde </a:t>
            </a:r>
            <a:r>
              <a:rPr lang="tr-TR" dirty="0">
                <a:solidFill>
                  <a:schemeClr val="tx1"/>
                </a:solidFill>
                <a:latin typeface="Times New Roman" panose="02020603050405020304" pitchFamily="18" charset="0"/>
                <a:cs typeface="Times New Roman" panose="02020603050405020304" pitchFamily="18" charset="0"/>
              </a:rPr>
              <a:t>(1 adet)</a:t>
            </a:r>
          </a:p>
          <a:p>
            <a:pPr marL="457200" lvl="1"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yayın yapılmalıdır.</a:t>
            </a: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Hakem Gönderimi: </a:t>
            </a:r>
            <a:r>
              <a:rPr lang="tr-TR" dirty="0">
                <a:solidFill>
                  <a:schemeClr val="tx1"/>
                </a:solidFill>
                <a:latin typeface="Times New Roman" panose="02020603050405020304" pitchFamily="18" charset="0"/>
                <a:cs typeface="Times New Roman" panose="02020603050405020304" pitchFamily="18" charset="0"/>
              </a:rPr>
              <a:t>Kurum dışı en az 2 uzmana gönderilir ve ücret ödenir.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Rapor Sunumu: </a:t>
            </a:r>
            <a:r>
              <a:rPr lang="tr-TR" dirty="0">
                <a:solidFill>
                  <a:schemeClr val="tx1"/>
                </a:solidFill>
                <a:latin typeface="Times New Roman" panose="02020603050405020304" pitchFamily="18" charset="0"/>
                <a:cs typeface="Times New Roman" panose="02020603050405020304" pitchFamily="18" charset="0"/>
              </a:rPr>
              <a:t>6 ayda bir ara rapor, sonuçlandıktan sonra 3 ay içerisinde sonuç raporu sunulmalıdır.</a:t>
            </a:r>
          </a:p>
        </p:txBody>
      </p:sp>
    </p:spTree>
    <p:extLst>
      <p:ext uri="{BB962C8B-B14F-4D97-AF65-F5344CB8AC3E}">
        <p14:creationId xmlns:p14="http://schemas.microsoft.com/office/powerpoint/2010/main" val="9893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63139" y="332656"/>
            <a:ext cx="756084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Eş Finansmanlı Bilimsel Araştırma Projeleri (EFP)</a:t>
            </a:r>
          </a:p>
        </p:txBody>
      </p:sp>
      <p:sp>
        <p:nvSpPr>
          <p:cNvPr id="5" name="Rectangle 3"/>
          <p:cNvSpPr>
            <a:spLocks noGrp="1" noChangeArrowheads="1"/>
          </p:cNvSpPr>
          <p:nvPr>
            <p:ph idx="1"/>
          </p:nvPr>
        </p:nvSpPr>
        <p:spPr>
          <a:xfrm>
            <a:off x="827584" y="1700808"/>
            <a:ext cx="7488832" cy="4896544"/>
          </a:xfrm>
        </p:spPr>
        <p:txBody>
          <a:bodyPr>
            <a:normAutofit lnSpcReduction="10000"/>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Bartın Üniversitesi öğretim elemanlarının yürütücü olarak görev aldığı ve nakdi eş finansman desteğinin zorunlu tutulduğu Türkiye Bilimsel ve Teknolojik Araştırmalar Kurumu (TÜBİTAK) projeleri için kaynak aktarımı sağlanabilmesine yönelik destek projeleridir. </a:t>
            </a:r>
          </a:p>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Eş Finansmanlı Bilimsel Araştırma Projelerinin desteklenmesi BAP Komisyonunun olumlu görüşüne ve bu görüşün üst yönetici tarafından onaylanmasına bağlıdır.</a:t>
            </a:r>
          </a:p>
          <a:p>
            <a:pPr marL="0"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u="sng" dirty="0">
                <a:solidFill>
                  <a:schemeClr val="tx1"/>
                </a:solidFill>
                <a:latin typeface="Times New Roman" panose="02020603050405020304" pitchFamily="18" charset="0"/>
                <a:cs typeface="Times New Roman" panose="02020603050405020304" pitchFamily="18" charset="0"/>
              </a:rPr>
              <a:t>Kurum dışı araştırma projesi bütçesinin %30’u </a:t>
            </a:r>
            <a:r>
              <a:rPr lang="tr-TR" dirty="0">
                <a:solidFill>
                  <a:schemeClr val="tx1"/>
                </a:solidFill>
                <a:latin typeface="Times New Roman" panose="02020603050405020304" pitchFamily="18" charset="0"/>
                <a:cs typeface="Times New Roman" panose="02020603050405020304" pitchFamily="18" charset="0"/>
              </a:rPr>
              <a:t>ile sınırlıdır.</a:t>
            </a:r>
          </a:p>
          <a:p>
            <a:pPr marL="0" indent="0" algn="just">
              <a:lnSpc>
                <a:spcPct val="160000"/>
              </a:lnSpc>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Yayın Şartı: </a:t>
            </a:r>
            <a:r>
              <a:rPr lang="tr-TR" dirty="0">
                <a:solidFill>
                  <a:schemeClr val="tx1"/>
                </a:solidFill>
                <a:latin typeface="Times New Roman" panose="02020603050405020304" pitchFamily="18" charset="0"/>
                <a:cs typeface="Times New Roman" panose="02020603050405020304" pitchFamily="18" charset="0"/>
              </a:rPr>
              <a:t>Bu proje türünde yayın zorunluluğu bulunmamaktadır.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Hakem Gönderimi: </a:t>
            </a:r>
            <a:r>
              <a:rPr lang="tr-TR" dirty="0">
                <a:solidFill>
                  <a:schemeClr val="tx1"/>
                </a:solidFill>
                <a:latin typeface="Times New Roman" panose="02020603050405020304" pitchFamily="18" charset="0"/>
                <a:cs typeface="Times New Roman" panose="02020603050405020304" pitchFamily="18" charset="0"/>
              </a:rPr>
              <a:t>Herhangi bir uzmana gönderim yapılmamaktadır. </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Rapor Sunumu: </a:t>
            </a:r>
            <a:r>
              <a:rPr lang="tr-TR" dirty="0">
                <a:solidFill>
                  <a:schemeClr val="tx1"/>
                </a:solidFill>
                <a:latin typeface="Times New Roman" panose="02020603050405020304" pitchFamily="18" charset="0"/>
                <a:cs typeface="Times New Roman" panose="02020603050405020304" pitchFamily="18" charset="0"/>
              </a:rPr>
              <a:t>6 ayda bir ara rapor, sonuçlandıktan sonra 3 ay içerisinde </a:t>
            </a:r>
            <a:r>
              <a:rPr lang="tr-TR" u="sng" dirty="0">
                <a:solidFill>
                  <a:schemeClr val="tx1"/>
                </a:solidFill>
                <a:latin typeface="Times New Roman" panose="02020603050405020304" pitchFamily="18" charset="0"/>
                <a:cs typeface="Times New Roman" panose="02020603050405020304" pitchFamily="18" charset="0"/>
              </a:rPr>
              <a:t>sonuç raporu ve ilgili kurum/kuruluşa ait projenin sonuçlandığını gösteren belge</a:t>
            </a:r>
            <a:r>
              <a:rPr lang="tr-TR" dirty="0">
                <a:solidFill>
                  <a:schemeClr val="tx1"/>
                </a:solidFill>
                <a:latin typeface="Times New Roman" panose="02020603050405020304" pitchFamily="18" charset="0"/>
                <a:cs typeface="Times New Roman" panose="02020603050405020304" pitchFamily="18" charset="0"/>
              </a:rPr>
              <a:t> BAP Koordinasyon Birimine sunulmalıdır.</a:t>
            </a:r>
          </a:p>
        </p:txBody>
      </p:sp>
    </p:spTree>
    <p:extLst>
      <p:ext uri="{BB962C8B-B14F-4D97-AF65-F5344CB8AC3E}">
        <p14:creationId xmlns:p14="http://schemas.microsoft.com/office/powerpoint/2010/main" val="105877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27584" y="260648"/>
            <a:ext cx="748883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Uluslararası İşbirliği Araştırma </a:t>
            </a:r>
            <a:endParaRPr lang="tr-TR" b="1" dirty="0" smtClean="0">
              <a:solidFill>
                <a:schemeClr val="accent1">
                  <a:lumMod val="75000"/>
                </a:schemeClr>
              </a:solidFill>
              <a:latin typeface="Times New Roman" panose="02020603050405020304" pitchFamily="18" charset="0"/>
              <a:cs typeface="Times New Roman" panose="02020603050405020304" pitchFamily="18" charset="0"/>
            </a:endParaRPr>
          </a:p>
          <a:p>
            <a:pPr lvl="0" algn="ctr">
              <a:buClr>
                <a:srgbClr val="009999"/>
              </a:buClr>
            </a:pPr>
            <a:r>
              <a:rPr lang="tr-TR" b="1" dirty="0" smtClean="0">
                <a:solidFill>
                  <a:schemeClr val="accent1">
                    <a:lumMod val="75000"/>
                  </a:schemeClr>
                </a:solidFill>
                <a:latin typeface="Times New Roman" panose="02020603050405020304" pitchFamily="18" charset="0"/>
                <a:cs typeface="Times New Roman" panose="02020603050405020304" pitchFamily="18" charset="0"/>
              </a:rPr>
              <a:t>Projeleri </a:t>
            </a:r>
            <a:r>
              <a:rPr lang="tr-TR" b="1" dirty="0">
                <a:solidFill>
                  <a:schemeClr val="accent1">
                    <a:lumMod val="75000"/>
                  </a:schemeClr>
                </a:solidFill>
                <a:latin typeface="Times New Roman" panose="02020603050405020304" pitchFamily="18" charset="0"/>
                <a:cs typeface="Times New Roman" panose="02020603050405020304" pitchFamily="18" charset="0"/>
              </a:rPr>
              <a:t>(UİP)</a:t>
            </a:r>
          </a:p>
        </p:txBody>
      </p:sp>
      <p:sp>
        <p:nvSpPr>
          <p:cNvPr id="5" name="Rectangle 3"/>
          <p:cNvSpPr>
            <a:spLocks noGrp="1" noChangeArrowheads="1"/>
          </p:cNvSpPr>
          <p:nvPr>
            <p:ph idx="1"/>
          </p:nvPr>
        </p:nvSpPr>
        <p:spPr>
          <a:xfrm>
            <a:off x="827584" y="1700808"/>
            <a:ext cx="7488832" cy="4896544"/>
          </a:xfrm>
        </p:spPr>
        <p:txBody>
          <a:bodyPr>
            <a:normAutofit fontScale="92500" lnSpcReduction="10000"/>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Bartın Üniversitesi öğretim üyeleri ile doktora, sanatta yeterlilik ve eşdeğer uzmanlık eğitimini tamamlamış araştırmacılarının yurt dışındaki üniversite veya araştırma kurumlarınca işbirliklerinin kurularak araştırma bilgi ve becerilerinin geliştirilmesi amacıyla yürütülecek olan araştırma projeleridir. </a:t>
            </a:r>
          </a:p>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Uluslararası İşbirliği Projelerinin desteklenmesi BAP Komisyonunun olumlu görüşüne ve bu görüşün üst yönetici tarafından onaylanmasına bağlıdır.</a:t>
            </a:r>
          </a:p>
          <a:p>
            <a:pPr marL="0"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u="sng" dirty="0">
                <a:solidFill>
                  <a:schemeClr val="tx1"/>
                </a:solidFill>
                <a:latin typeface="Times New Roman" panose="02020603050405020304" pitchFamily="18" charset="0"/>
                <a:cs typeface="Times New Roman" panose="02020603050405020304" pitchFamily="18" charset="0"/>
              </a:rPr>
              <a:t>40.000 TL’ye </a:t>
            </a:r>
            <a:r>
              <a:rPr lang="tr-TR" dirty="0">
                <a:solidFill>
                  <a:schemeClr val="tx1"/>
                </a:solidFill>
                <a:latin typeface="Times New Roman" panose="02020603050405020304" pitchFamily="18" charset="0"/>
                <a:cs typeface="Times New Roman" panose="02020603050405020304" pitchFamily="18" charset="0"/>
              </a:rPr>
              <a:t>kadar bütçe desteği verilebilir.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Yayın Şartı: </a:t>
            </a:r>
            <a:r>
              <a:rPr lang="tr-TR" dirty="0">
                <a:solidFill>
                  <a:schemeClr val="tx1"/>
                </a:solidFill>
                <a:latin typeface="Times New Roman" panose="02020603050405020304" pitchFamily="18" charset="0"/>
                <a:cs typeface="Times New Roman" panose="02020603050405020304" pitchFamily="18" charset="0"/>
              </a:rPr>
              <a:t>Proje sonuç raporu onaylandıktan sonra en geç 2 yıl içerisinde;</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Fen, Mühendislik ve Sağlık Bilimleri: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Q1/Q2/Q3 </a:t>
            </a:r>
            <a:r>
              <a:rPr lang="tr-TR" dirty="0">
                <a:solidFill>
                  <a:schemeClr val="tx1"/>
                </a:solidFill>
                <a:latin typeface="Times New Roman" panose="02020603050405020304" pitchFamily="18" charset="0"/>
                <a:cs typeface="Times New Roman" panose="02020603050405020304" pitchFamily="18" charset="0"/>
              </a:rPr>
              <a:t>(1 adet)</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Sosyal ve Beşeri Bilimler: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veya </a:t>
            </a:r>
            <a:r>
              <a:rPr lang="tr-TR" u="sng" dirty="0" err="1">
                <a:solidFill>
                  <a:schemeClr val="tx1"/>
                </a:solidFill>
                <a:latin typeface="Times New Roman" panose="02020603050405020304" pitchFamily="18" charset="0"/>
                <a:cs typeface="Times New Roman" panose="02020603050405020304" pitchFamily="18" charset="0"/>
              </a:rPr>
              <a:t>SCOPUS’ta</a:t>
            </a:r>
            <a:r>
              <a:rPr lang="tr-TR" u="sng" dirty="0">
                <a:solidFill>
                  <a:schemeClr val="tx1"/>
                </a:solidFill>
                <a:latin typeface="Times New Roman" panose="02020603050405020304" pitchFamily="18" charset="0"/>
                <a:cs typeface="Times New Roman" panose="02020603050405020304" pitchFamily="18" charset="0"/>
              </a:rPr>
              <a:t> taranan indekslerde </a:t>
            </a:r>
            <a:r>
              <a:rPr lang="tr-TR" dirty="0">
                <a:solidFill>
                  <a:schemeClr val="tx1"/>
                </a:solidFill>
                <a:latin typeface="Times New Roman" panose="02020603050405020304" pitchFamily="18" charset="0"/>
                <a:cs typeface="Times New Roman" panose="02020603050405020304" pitchFamily="18" charset="0"/>
              </a:rPr>
              <a:t>(1 adet)</a:t>
            </a:r>
          </a:p>
          <a:p>
            <a:pPr marL="457200" lvl="1"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yayın yapılmalıdır.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Hakem Gönderimi: </a:t>
            </a:r>
            <a:r>
              <a:rPr lang="tr-TR" dirty="0">
                <a:solidFill>
                  <a:schemeClr val="tx1"/>
                </a:solidFill>
                <a:latin typeface="Times New Roman" panose="02020603050405020304" pitchFamily="18" charset="0"/>
                <a:cs typeface="Times New Roman" panose="02020603050405020304" pitchFamily="18" charset="0"/>
              </a:rPr>
              <a:t>Kurum dışı en az 2 uzmana gönderilir ve ücret ödenir.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Rapor Sunumu: </a:t>
            </a:r>
            <a:r>
              <a:rPr lang="tr-TR" dirty="0">
                <a:solidFill>
                  <a:schemeClr val="tx1"/>
                </a:solidFill>
                <a:latin typeface="Times New Roman" panose="02020603050405020304" pitchFamily="18" charset="0"/>
                <a:cs typeface="Times New Roman" panose="02020603050405020304" pitchFamily="18" charset="0"/>
              </a:rPr>
              <a:t>6 ayda bir ara rapor, sonuçlandıktan sonra 3 ay içerisinde sonuç raporu sunulmalıdır.</a:t>
            </a:r>
          </a:p>
        </p:txBody>
      </p:sp>
    </p:spTree>
    <p:extLst>
      <p:ext uri="{BB962C8B-B14F-4D97-AF65-F5344CB8AC3E}">
        <p14:creationId xmlns:p14="http://schemas.microsoft.com/office/powerpoint/2010/main" val="240148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3568" y="548680"/>
            <a:ext cx="806489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Dış Finansmanlı Araştırma </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Projeleri</a:t>
            </a:r>
          </a:p>
          <a:p>
            <a:pPr lvl="0" algn="ctr">
              <a:buClr>
                <a:srgbClr val="009999"/>
              </a:buClr>
            </a:pPr>
            <a:r>
              <a:rPr lang="tr-TR" b="1" dirty="0" smtClean="0">
                <a:solidFill>
                  <a:schemeClr val="accent1">
                    <a:lumMod val="75000"/>
                  </a:schemeClr>
                </a:solidFill>
                <a:latin typeface="Times New Roman" panose="02020603050405020304" pitchFamily="18" charset="0"/>
                <a:cs typeface="Times New Roman" panose="02020603050405020304" pitchFamily="18" charset="0"/>
              </a:rPr>
              <a:t> </a:t>
            </a:r>
            <a:r>
              <a:rPr lang="tr-TR" b="1" dirty="0">
                <a:solidFill>
                  <a:schemeClr val="accent1">
                    <a:lumMod val="75000"/>
                  </a:schemeClr>
                </a:solidFill>
                <a:latin typeface="Times New Roman" panose="02020603050405020304" pitchFamily="18" charset="0"/>
                <a:cs typeface="Times New Roman" panose="02020603050405020304" pitchFamily="18" charset="0"/>
              </a:rPr>
              <a:t>(DFAP)</a:t>
            </a:r>
          </a:p>
        </p:txBody>
      </p:sp>
      <p:sp>
        <p:nvSpPr>
          <p:cNvPr id="5" name="Rectangle 3"/>
          <p:cNvSpPr>
            <a:spLocks noGrp="1" noChangeArrowheads="1"/>
          </p:cNvSpPr>
          <p:nvPr>
            <p:ph idx="1"/>
          </p:nvPr>
        </p:nvSpPr>
        <p:spPr>
          <a:xfrm>
            <a:off x="827584" y="1700808"/>
            <a:ext cx="7488832" cy="4896544"/>
          </a:xfrm>
        </p:spPr>
        <p:txBody>
          <a:bodyPr>
            <a:normAutofit/>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Proje yürütücüsünün Ar-Ge niteliğindeki proje önerisinin ilgili kurum/kuruluş tarafından destekleneceği beyan edilmesi esaslı, Bilimsel Araştırma Projeleri hesabına diğer gelirler kapsamında aktarılan bütçeden desteklenecek projelerdir. </a:t>
            </a:r>
          </a:p>
          <a:p>
            <a:pPr marL="0"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dirty="0">
                <a:solidFill>
                  <a:schemeClr val="tx1"/>
                </a:solidFill>
                <a:latin typeface="Times New Roman" panose="02020603050405020304" pitchFamily="18" charset="0"/>
                <a:cs typeface="Times New Roman" panose="02020603050405020304" pitchFamily="18" charset="0"/>
              </a:rPr>
              <a:t>İlgili kurum/kuruluşun taahhüt ettiği finansman tutarı ile sınırlıdır. Bütçe desteği 2022 yılı için en az </a:t>
            </a:r>
            <a:r>
              <a:rPr lang="tr-TR" u="sng" dirty="0">
                <a:solidFill>
                  <a:schemeClr val="tx1"/>
                </a:solidFill>
                <a:latin typeface="Times New Roman" panose="02020603050405020304" pitchFamily="18" charset="0"/>
                <a:cs typeface="Times New Roman" panose="02020603050405020304" pitchFamily="18" charset="0"/>
              </a:rPr>
              <a:t>20.000 TL </a:t>
            </a:r>
            <a:r>
              <a:rPr lang="tr-TR" dirty="0">
                <a:solidFill>
                  <a:schemeClr val="tx1"/>
                </a:solidFill>
                <a:latin typeface="Times New Roman" panose="02020603050405020304" pitchFamily="18" charset="0"/>
                <a:cs typeface="Times New Roman" panose="02020603050405020304" pitchFamily="18" charset="0"/>
              </a:rPr>
              <a:t>olmalıdır.</a:t>
            </a:r>
          </a:p>
          <a:p>
            <a:pPr marL="0" indent="0" algn="just">
              <a:lnSpc>
                <a:spcPct val="160000"/>
              </a:lnSpc>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Yayın Şartı: </a:t>
            </a:r>
            <a:r>
              <a:rPr lang="tr-TR" dirty="0">
                <a:solidFill>
                  <a:schemeClr val="tx1"/>
                </a:solidFill>
                <a:latin typeface="Times New Roman" panose="02020603050405020304" pitchFamily="18" charset="0"/>
                <a:cs typeface="Times New Roman" panose="02020603050405020304" pitchFamily="18" charset="0"/>
              </a:rPr>
              <a:t>Bu proje türünde yayın zorunluluğu bulunmamaktadır.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Hakem Gönderimi: </a:t>
            </a:r>
            <a:r>
              <a:rPr lang="tr-TR" dirty="0">
                <a:solidFill>
                  <a:schemeClr val="tx1"/>
                </a:solidFill>
                <a:latin typeface="Times New Roman" panose="02020603050405020304" pitchFamily="18" charset="0"/>
                <a:cs typeface="Times New Roman" panose="02020603050405020304" pitchFamily="18" charset="0"/>
              </a:rPr>
              <a:t>Herhangi bir uzmana gönderim yapılmamaktadır. </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Rapor Sunumu: </a:t>
            </a:r>
            <a:r>
              <a:rPr lang="tr-TR" dirty="0">
                <a:solidFill>
                  <a:schemeClr val="tx1"/>
                </a:solidFill>
                <a:latin typeface="Times New Roman" panose="02020603050405020304" pitchFamily="18" charset="0"/>
                <a:cs typeface="Times New Roman" panose="02020603050405020304" pitchFamily="18" charset="0"/>
              </a:rPr>
              <a:t>6 ayda bir ara rapor, sonuçlandıktan sonra 3 ay içerisinde </a:t>
            </a:r>
            <a:r>
              <a:rPr lang="tr-TR" u="sng" dirty="0">
                <a:solidFill>
                  <a:schemeClr val="tx1"/>
                </a:solidFill>
                <a:latin typeface="Times New Roman" panose="02020603050405020304" pitchFamily="18" charset="0"/>
                <a:cs typeface="Times New Roman" panose="02020603050405020304" pitchFamily="18" charset="0"/>
              </a:rPr>
              <a:t>sonuç raporu ve ilgili kurum/kuruluştan alınan projenin sonuçlandığını gösteren belge</a:t>
            </a:r>
            <a:r>
              <a:rPr lang="tr-TR" dirty="0">
                <a:solidFill>
                  <a:schemeClr val="tx1"/>
                </a:solidFill>
                <a:latin typeface="Times New Roman" panose="02020603050405020304" pitchFamily="18" charset="0"/>
                <a:cs typeface="Times New Roman" panose="02020603050405020304" pitchFamily="18" charset="0"/>
              </a:rPr>
              <a:t> BAP Koordinasyon Birimine sunulmalıdır.</a:t>
            </a:r>
          </a:p>
        </p:txBody>
      </p:sp>
    </p:spTree>
    <p:extLst>
      <p:ext uri="{BB962C8B-B14F-4D97-AF65-F5344CB8AC3E}">
        <p14:creationId xmlns:p14="http://schemas.microsoft.com/office/powerpoint/2010/main" val="3463791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8320" y="836712"/>
            <a:ext cx="7992887" cy="5256584"/>
          </a:xfrm>
        </p:spPr>
        <p:txBody>
          <a:bodyPr>
            <a:noAutofit/>
          </a:bodyPr>
          <a:lstStyle/>
          <a:p>
            <a:pPr algn="just">
              <a:spcBef>
                <a:spcPts val="1800"/>
              </a:spcBef>
            </a:pPr>
            <a:endParaRPr lang="tr-TR" dirty="0" smtClean="0">
              <a:latin typeface="Times New Roman" panose="02020603050405020304" pitchFamily="18" charset="0"/>
              <a:cs typeface="Times New Roman" panose="02020603050405020304" pitchFamily="18" charset="0"/>
            </a:endParaRPr>
          </a:p>
          <a:p>
            <a:pPr algn="just">
              <a:spcBef>
                <a:spcPts val="1800"/>
              </a:spcBef>
            </a:pPr>
            <a:r>
              <a:rPr lang="tr-TR" dirty="0" smtClean="0">
                <a:latin typeface="Times New Roman" panose="02020603050405020304" pitchFamily="18" charset="0"/>
                <a:cs typeface="Times New Roman" panose="02020603050405020304" pitchFamily="18" charset="0"/>
              </a:rPr>
              <a:t>Akademik </a:t>
            </a:r>
            <a:r>
              <a:rPr lang="tr-TR" dirty="0">
                <a:latin typeface="Times New Roman" panose="02020603050405020304" pitchFamily="18" charset="0"/>
                <a:cs typeface="Times New Roman" panose="02020603050405020304" pitchFamily="18" charset="0"/>
              </a:rPr>
              <a:t>unvana bakılmaksızın öğretim elemanları </a:t>
            </a:r>
            <a:r>
              <a:rPr lang="tr-TR" b="1" dirty="0">
                <a:latin typeface="Times New Roman" panose="02020603050405020304" pitchFamily="18" charset="0"/>
                <a:cs typeface="Times New Roman" panose="02020603050405020304" pitchFamily="18" charset="0"/>
              </a:rPr>
              <a:t>en fazla 4 (dört) projede yürütücü olarak görev alabilirler</a:t>
            </a:r>
            <a:r>
              <a:rPr lang="tr-TR" b="1" dirty="0" smtClean="0">
                <a:latin typeface="Times New Roman" panose="02020603050405020304" pitchFamily="18" charset="0"/>
                <a:cs typeface="Times New Roman" panose="02020603050405020304" pitchFamily="18" charset="0"/>
              </a:rPr>
              <a:t>.</a:t>
            </a:r>
          </a:p>
          <a:p>
            <a:pPr algn="just">
              <a:spcBef>
                <a:spcPts val="1800"/>
              </a:spcBef>
            </a:pPr>
            <a:r>
              <a:rPr lang="tr-TR" dirty="0" smtClean="0">
                <a:latin typeface="Times New Roman" panose="02020603050405020304" pitchFamily="18" charset="0"/>
                <a:cs typeface="Times New Roman" panose="02020603050405020304" pitchFamily="18" charset="0"/>
              </a:rPr>
              <a:t>Projeler </a:t>
            </a:r>
            <a:r>
              <a:rPr lang="tr-TR" dirty="0">
                <a:latin typeface="Times New Roman" panose="02020603050405020304" pitchFamily="18" charset="0"/>
                <a:cs typeface="Times New Roman" panose="02020603050405020304" pitchFamily="18" charset="0"/>
              </a:rPr>
              <a:t>en fazla  </a:t>
            </a:r>
            <a:r>
              <a:rPr lang="tr-TR" u="sng" dirty="0">
                <a:latin typeface="Times New Roman" panose="02020603050405020304" pitchFamily="18" charset="0"/>
                <a:cs typeface="Times New Roman" panose="02020603050405020304" pitchFamily="18" charset="0"/>
              </a:rPr>
              <a:t>36 ay </a:t>
            </a:r>
            <a:r>
              <a:rPr lang="tr-TR" dirty="0">
                <a:latin typeface="Times New Roman" panose="02020603050405020304" pitchFamily="18" charset="0"/>
                <a:cs typeface="Times New Roman" panose="02020603050405020304" pitchFamily="18" charset="0"/>
              </a:rPr>
              <a:t>süreli olarak sunulabilir, </a:t>
            </a:r>
            <a:r>
              <a:rPr lang="tr-TR" u="sng" dirty="0" smtClean="0">
                <a:latin typeface="Times New Roman" panose="02020603050405020304" pitchFamily="18" charset="0"/>
                <a:cs typeface="Times New Roman" panose="02020603050405020304" pitchFamily="18" charset="0"/>
              </a:rPr>
              <a:t>ek </a:t>
            </a:r>
            <a:r>
              <a:rPr lang="tr-TR" u="sng" dirty="0">
                <a:latin typeface="Times New Roman" panose="02020603050405020304" pitchFamily="18" charset="0"/>
                <a:cs typeface="Times New Roman" panose="02020603050405020304" pitchFamily="18" charset="0"/>
              </a:rPr>
              <a:t>süre dahil 36 ay içinde </a:t>
            </a:r>
            <a:r>
              <a:rPr lang="tr-TR" dirty="0">
                <a:latin typeface="Times New Roman" panose="02020603050405020304" pitchFamily="18" charset="0"/>
                <a:cs typeface="Times New Roman" panose="02020603050405020304" pitchFamily="18" charset="0"/>
              </a:rPr>
              <a:t>(tez projeleri hariç)</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tamamlanmak zorundadır.</a:t>
            </a:r>
          </a:p>
          <a:p>
            <a:pPr algn="just">
              <a:spcBef>
                <a:spcPts val="1800"/>
              </a:spcBef>
            </a:pPr>
            <a:r>
              <a:rPr lang="tr-TR" dirty="0">
                <a:latin typeface="Times New Roman" panose="02020603050405020304" pitchFamily="18" charset="0"/>
                <a:cs typeface="Times New Roman" panose="02020603050405020304" pitchFamily="18" charset="0"/>
              </a:rPr>
              <a:t>Kabul edilen projeler için her </a:t>
            </a:r>
            <a:r>
              <a:rPr lang="tr-TR" u="sng" dirty="0">
                <a:latin typeface="Times New Roman" panose="02020603050405020304" pitchFamily="18" charset="0"/>
                <a:cs typeface="Times New Roman" panose="02020603050405020304" pitchFamily="18" charset="0"/>
              </a:rPr>
              <a:t>6 ayda </a:t>
            </a:r>
            <a:r>
              <a:rPr lang="tr-TR" dirty="0">
                <a:latin typeface="Times New Roman" panose="02020603050405020304" pitchFamily="18" charset="0"/>
                <a:cs typeface="Times New Roman" panose="02020603050405020304" pitchFamily="18" charset="0"/>
              </a:rPr>
              <a:t>bir ara rapor verilmektedir.</a:t>
            </a:r>
          </a:p>
          <a:p>
            <a:pPr algn="just">
              <a:spcBef>
                <a:spcPts val="1800"/>
              </a:spcBef>
            </a:pPr>
            <a:r>
              <a:rPr lang="tr-TR" dirty="0" smtClean="0">
                <a:latin typeface="Times New Roman" panose="02020603050405020304" pitchFamily="18" charset="0"/>
                <a:cs typeface="Times New Roman" panose="02020603050405020304" pitchFamily="18" charset="0"/>
              </a:rPr>
              <a:t>Proje </a:t>
            </a:r>
            <a:r>
              <a:rPr lang="tr-TR" dirty="0">
                <a:latin typeface="Times New Roman" panose="02020603050405020304" pitchFamily="18" charset="0"/>
                <a:cs typeface="Times New Roman" panose="02020603050405020304" pitchFamily="18" charset="0"/>
              </a:rPr>
              <a:t>bitiş tarihinden itibaren </a:t>
            </a:r>
            <a:r>
              <a:rPr lang="tr-TR" u="sng" dirty="0">
                <a:latin typeface="Times New Roman" panose="02020603050405020304" pitchFamily="18" charset="0"/>
                <a:cs typeface="Times New Roman" panose="02020603050405020304" pitchFamily="18" charset="0"/>
              </a:rPr>
              <a:t>3 ay içerisinde </a:t>
            </a:r>
            <a:r>
              <a:rPr lang="tr-TR" dirty="0">
                <a:latin typeface="Times New Roman" panose="02020603050405020304" pitchFamily="18" charset="0"/>
                <a:cs typeface="Times New Roman" panose="02020603050405020304" pitchFamily="18" charset="0"/>
              </a:rPr>
              <a:t>sonuç raporu sunulmalıdır</a:t>
            </a:r>
            <a:r>
              <a:rPr lang="tr-TR" dirty="0" smtClean="0">
                <a:latin typeface="Times New Roman" panose="02020603050405020304" pitchFamily="18" charset="0"/>
                <a:cs typeface="Times New Roman" panose="02020603050405020304" pitchFamily="18" charset="0"/>
              </a:rPr>
              <a:t>.</a:t>
            </a:r>
          </a:p>
          <a:p>
            <a:pPr algn="just">
              <a:spcBef>
                <a:spcPts val="1800"/>
              </a:spcBef>
            </a:pPr>
            <a:r>
              <a:rPr lang="tr-TR" dirty="0" smtClean="0">
                <a:latin typeface="Times New Roman" panose="02020603050405020304" pitchFamily="18" charset="0"/>
                <a:cs typeface="Times New Roman" panose="02020603050405020304" pitchFamily="18" charset="0"/>
              </a:rPr>
              <a:t>Sonuç </a:t>
            </a:r>
            <a:r>
              <a:rPr lang="tr-TR" dirty="0">
                <a:latin typeface="Times New Roman" panose="02020603050405020304" pitchFamily="18" charset="0"/>
                <a:cs typeface="Times New Roman" panose="02020603050405020304" pitchFamily="18" charset="0"/>
              </a:rPr>
              <a:t>raporları </a:t>
            </a:r>
            <a:r>
              <a:rPr lang="tr-TR" u="sng" dirty="0">
                <a:latin typeface="Times New Roman" panose="02020603050405020304" pitchFamily="18" charset="0"/>
                <a:cs typeface="Times New Roman" panose="02020603050405020304" pitchFamily="18" charset="0"/>
              </a:rPr>
              <a:t>TURNİTİN programından alınacak intihal raporu </a:t>
            </a:r>
            <a:r>
              <a:rPr lang="tr-TR" dirty="0">
                <a:latin typeface="Times New Roman" panose="02020603050405020304" pitchFamily="18" charset="0"/>
                <a:cs typeface="Times New Roman" panose="02020603050405020304" pitchFamily="18" charset="0"/>
              </a:rPr>
              <a:t>ile birlikte sunulmalıdır.</a:t>
            </a:r>
          </a:p>
          <a:p>
            <a:pPr algn="just">
              <a:spcBef>
                <a:spcPts val="1800"/>
              </a:spcBef>
            </a:pPr>
            <a:r>
              <a:rPr lang="tr-TR" dirty="0">
                <a:latin typeface="Times New Roman" panose="02020603050405020304" pitchFamily="18" charset="0"/>
                <a:cs typeface="Times New Roman" panose="02020603050405020304" pitchFamily="18" charset="0"/>
              </a:rPr>
              <a:t>İntihal raporu oranı tek kaynaktan </a:t>
            </a:r>
            <a:r>
              <a:rPr lang="tr-TR" u="sng" dirty="0">
                <a:latin typeface="Times New Roman" panose="02020603050405020304" pitchFamily="18" charset="0"/>
                <a:cs typeface="Times New Roman" panose="02020603050405020304" pitchFamily="18" charset="0"/>
              </a:rPr>
              <a:t>en fazla yüzde %5, toplamda en fazla % 25 </a:t>
            </a:r>
            <a:r>
              <a:rPr lang="tr-TR" dirty="0">
                <a:latin typeface="Times New Roman" panose="02020603050405020304" pitchFamily="18" charset="0"/>
                <a:cs typeface="Times New Roman" panose="02020603050405020304" pitchFamily="18" charset="0"/>
              </a:rPr>
              <a:t>olabilir</a:t>
            </a:r>
            <a:r>
              <a:rPr lang="tr-TR" dirty="0" smtClean="0">
                <a:latin typeface="Times New Roman" panose="02020603050405020304" pitchFamily="18" charset="0"/>
                <a:cs typeface="Times New Roman" panose="02020603050405020304" pitchFamily="18" charset="0"/>
              </a:rPr>
              <a:t>.</a:t>
            </a:r>
          </a:p>
          <a:p>
            <a:pPr algn="just">
              <a:spcBef>
                <a:spcPts val="1800"/>
              </a:spcBef>
            </a:pPr>
            <a:r>
              <a:rPr lang="tr-TR" dirty="0">
                <a:latin typeface="Times New Roman" panose="02020603050405020304" pitchFamily="18" charset="0"/>
                <a:cs typeface="Times New Roman" panose="02020603050405020304" pitchFamily="18" charset="0"/>
              </a:rPr>
              <a:t>Proje raporlarının zamanında teslim edilmemesi ya da raporların kabul edilmemesi durumunda, tez proje yürütücüleri </a:t>
            </a:r>
            <a:r>
              <a:rPr lang="tr-TR" u="sng" dirty="0">
                <a:latin typeface="Times New Roman" panose="02020603050405020304" pitchFamily="18" charset="0"/>
                <a:cs typeface="Times New Roman" panose="02020603050405020304" pitchFamily="18" charset="0"/>
              </a:rPr>
              <a:t>2 yıl</a:t>
            </a:r>
            <a:r>
              <a:rPr lang="tr-TR" dirty="0">
                <a:latin typeface="Times New Roman" panose="02020603050405020304" pitchFamily="18" charset="0"/>
                <a:cs typeface="Times New Roman" panose="02020603050405020304" pitchFamily="18" charset="0"/>
              </a:rPr>
              <a:t>, diğer proje yürütücüleri </a:t>
            </a:r>
            <a:r>
              <a:rPr lang="tr-TR" u="sng" dirty="0">
                <a:latin typeface="Times New Roman" panose="02020603050405020304" pitchFamily="18" charset="0"/>
                <a:cs typeface="Times New Roman" panose="02020603050405020304" pitchFamily="18" charset="0"/>
              </a:rPr>
              <a:t>3 yıl </a:t>
            </a:r>
            <a:r>
              <a:rPr lang="tr-TR" dirty="0">
                <a:latin typeface="Times New Roman" panose="02020603050405020304" pitchFamily="18" charset="0"/>
                <a:cs typeface="Times New Roman" panose="02020603050405020304" pitchFamily="18" charset="0"/>
              </a:rPr>
              <a:t>süre ile BAP Koordinasyon Birimi desteklerinden faydalanamazlar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Başlık 1">
            <a:extLst>
              <a:ext uri="{FF2B5EF4-FFF2-40B4-BE49-F238E27FC236}">
                <a16:creationId xmlns:a16="http://schemas.microsoft.com/office/drawing/2014/main" id="{C1FE8B3E-1BD7-48E1-A7E4-791289BDE118}"/>
              </a:ext>
            </a:extLst>
          </p:cNvPr>
          <p:cNvSpPr>
            <a:spLocks noGrp="1"/>
          </p:cNvSpPr>
          <p:nvPr>
            <p:ph type="title"/>
          </p:nvPr>
        </p:nvSpPr>
        <p:spPr>
          <a:xfrm>
            <a:off x="1945201" y="624110"/>
            <a:ext cx="5579127" cy="716658"/>
          </a:xfrm>
        </p:spPr>
        <p:txBody>
          <a:bodyPr/>
          <a:lstStyle/>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Genel Bilgiler</a:t>
            </a:r>
          </a:p>
        </p:txBody>
      </p:sp>
    </p:spTree>
    <p:extLst>
      <p:ext uri="{BB962C8B-B14F-4D97-AF65-F5344CB8AC3E}">
        <p14:creationId xmlns:p14="http://schemas.microsoft.com/office/powerpoint/2010/main" val="2346602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792313-6370-4559-A7C5-4BBC9CC1E4E1}"/>
              </a:ext>
            </a:extLst>
          </p:cNvPr>
          <p:cNvSpPr>
            <a:spLocks noGrp="1"/>
          </p:cNvSpPr>
          <p:nvPr>
            <p:ph type="title"/>
          </p:nvPr>
        </p:nvSpPr>
        <p:spPr>
          <a:xfrm>
            <a:off x="1043609" y="624110"/>
            <a:ext cx="7272807" cy="716658"/>
          </a:xfrm>
        </p:spPr>
        <p:txBody>
          <a:bodyPr/>
          <a:lstStyle/>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Eğitimin İçeriği</a:t>
            </a:r>
          </a:p>
        </p:txBody>
      </p:sp>
      <p:graphicFrame>
        <p:nvGraphicFramePr>
          <p:cNvPr id="4" name="Rectangle 3">
            <a:extLst>
              <a:ext uri="{FF2B5EF4-FFF2-40B4-BE49-F238E27FC236}">
                <a16:creationId xmlns:a16="http://schemas.microsoft.com/office/drawing/2014/main" id="{7EF36993-6AFD-4580-8562-E67709FC7D57}"/>
              </a:ext>
            </a:extLst>
          </p:cNvPr>
          <p:cNvGraphicFramePr>
            <a:graphicFrameLocks noGrp="1"/>
          </p:cNvGraphicFramePr>
          <p:nvPr>
            <p:ph idx="1"/>
            <p:extLst>
              <p:ext uri="{D42A27DB-BD31-4B8C-83A1-F6EECF244321}">
                <p14:modId xmlns:p14="http://schemas.microsoft.com/office/powerpoint/2010/main" val="3554870065"/>
              </p:ext>
            </p:extLst>
          </p:nvPr>
        </p:nvGraphicFramePr>
        <p:xfrm>
          <a:off x="683568" y="1484784"/>
          <a:ext cx="79208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246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332150"/>
            <a:ext cx="7992887" cy="5409218"/>
          </a:xfrm>
        </p:spPr>
        <p:txBody>
          <a:bodyPr>
            <a:noAutofit/>
          </a:bodyPr>
          <a:lstStyle/>
          <a:p>
            <a:pPr algn="just">
              <a:spcBef>
                <a:spcPts val="1800"/>
              </a:spcBef>
            </a:pPr>
            <a:r>
              <a:rPr lang="tr-TR" dirty="0">
                <a:latin typeface="Times New Roman" panose="02020603050405020304" pitchFamily="18" charset="0"/>
                <a:cs typeface="Times New Roman" panose="02020603050405020304" pitchFamily="18" charset="0"/>
              </a:rPr>
              <a:t>Ek süre proje süresini geçmemek üzere </a:t>
            </a:r>
            <a:r>
              <a:rPr lang="tr-TR" u="sng" dirty="0">
                <a:latin typeface="Times New Roman" panose="02020603050405020304" pitchFamily="18" charset="0"/>
                <a:cs typeface="Times New Roman" panose="02020603050405020304" pitchFamily="18" charset="0"/>
              </a:rPr>
              <a:t>en fazla 12 ay</a:t>
            </a:r>
            <a:r>
              <a:rPr lang="tr-TR" dirty="0">
                <a:latin typeface="Times New Roman" panose="02020603050405020304" pitchFamily="18" charset="0"/>
                <a:cs typeface="Times New Roman" panose="02020603050405020304" pitchFamily="18" charset="0"/>
              </a:rPr>
              <a:t>, ek </a:t>
            </a:r>
            <a:r>
              <a:rPr lang="tr-TR" dirty="0" smtClean="0">
                <a:latin typeface="Times New Roman" panose="02020603050405020304" pitchFamily="18" charset="0"/>
                <a:cs typeface="Times New Roman" panose="02020603050405020304" pitchFamily="18" charset="0"/>
              </a:rPr>
              <a:t>bütçe </a:t>
            </a:r>
            <a:r>
              <a:rPr lang="tr-TR" dirty="0">
                <a:latin typeface="Times New Roman" panose="02020603050405020304" pitchFamily="18" charset="0"/>
                <a:cs typeface="Times New Roman" panose="02020603050405020304" pitchFamily="18" charset="0"/>
              </a:rPr>
              <a:t>ise </a:t>
            </a:r>
            <a:r>
              <a:rPr lang="tr-TR" dirty="0" smtClean="0">
                <a:latin typeface="Times New Roman" panose="02020603050405020304" pitchFamily="18" charset="0"/>
                <a:cs typeface="Times New Roman" panose="02020603050405020304" pitchFamily="18" charset="0"/>
              </a:rPr>
              <a:t>(DFAP ve EFP hariç) </a:t>
            </a:r>
            <a:r>
              <a:rPr lang="tr-TR" u="sng" dirty="0" smtClean="0">
                <a:latin typeface="Times New Roman" panose="02020603050405020304" pitchFamily="18" charset="0"/>
                <a:cs typeface="Times New Roman" panose="02020603050405020304" pitchFamily="18" charset="0"/>
              </a:rPr>
              <a:t>toplam </a:t>
            </a:r>
            <a:r>
              <a:rPr lang="tr-TR" u="sng" dirty="0">
                <a:latin typeface="Times New Roman" panose="02020603050405020304" pitchFamily="18" charset="0"/>
                <a:cs typeface="Times New Roman" panose="02020603050405020304" pitchFamily="18" charset="0"/>
              </a:rPr>
              <a:t>proje bütçesinin % 50'sini geçemez</a:t>
            </a:r>
            <a:r>
              <a:rPr lang="tr-TR" dirty="0">
                <a:latin typeface="Times New Roman" panose="02020603050405020304" pitchFamily="18" charset="0"/>
                <a:cs typeface="Times New Roman" panose="02020603050405020304" pitchFamily="18" charset="0"/>
              </a:rPr>
              <a:t>.</a:t>
            </a:r>
          </a:p>
          <a:p>
            <a:pPr algn="just">
              <a:spcBef>
                <a:spcPts val="1800"/>
              </a:spcBef>
            </a:pPr>
            <a:r>
              <a:rPr lang="tr-TR" dirty="0">
                <a:latin typeface="Times New Roman" panose="02020603050405020304" pitchFamily="18" charset="0"/>
                <a:cs typeface="Times New Roman" panose="02020603050405020304" pitchFamily="18" charset="0"/>
              </a:rPr>
              <a:t>Ek süre ve ek bütçe </a:t>
            </a:r>
            <a:r>
              <a:rPr lang="tr-TR" dirty="0" smtClean="0">
                <a:latin typeface="Times New Roman" panose="02020603050405020304" pitchFamily="18" charset="0"/>
                <a:cs typeface="Times New Roman" panose="02020603050405020304" pitchFamily="18" charset="0"/>
              </a:rPr>
              <a:t>talepleri </a:t>
            </a:r>
            <a:r>
              <a:rPr lang="tr-TR" dirty="0">
                <a:latin typeface="Times New Roman" panose="02020603050405020304" pitchFamily="18" charset="0"/>
                <a:cs typeface="Times New Roman" panose="02020603050405020304" pitchFamily="18" charset="0"/>
              </a:rPr>
              <a:t>proje süresince </a:t>
            </a:r>
            <a:r>
              <a:rPr lang="tr-TR" u="sng" dirty="0">
                <a:latin typeface="Times New Roman" panose="02020603050405020304" pitchFamily="18" charset="0"/>
                <a:cs typeface="Times New Roman" panose="02020603050405020304" pitchFamily="18" charset="0"/>
              </a:rPr>
              <a:t>en fazla 1 defa verilebilir</a:t>
            </a:r>
            <a:r>
              <a:rPr lang="tr-TR" dirty="0">
                <a:latin typeface="Times New Roman" panose="02020603050405020304" pitchFamily="18" charset="0"/>
                <a:cs typeface="Times New Roman" panose="02020603050405020304" pitchFamily="18" charset="0"/>
              </a:rPr>
              <a:t>. </a:t>
            </a:r>
          </a:p>
          <a:p>
            <a:pPr algn="just">
              <a:spcBef>
                <a:spcPts val="1800"/>
              </a:spcBef>
            </a:pPr>
            <a:r>
              <a:rPr lang="tr-TR" dirty="0">
                <a:latin typeface="Times New Roman" panose="02020603050405020304" pitchFamily="18" charset="0"/>
                <a:cs typeface="Times New Roman" panose="02020603050405020304" pitchFamily="18" charset="0"/>
              </a:rPr>
              <a:t>Özellikle ek süre alınması durumunda yeni ara raporların verilmesi söz konusu olabilmektedir. (</a:t>
            </a:r>
            <a:r>
              <a:rPr lang="tr-TR" u="sng" dirty="0">
                <a:latin typeface="Times New Roman" panose="02020603050405020304" pitchFamily="18" charset="0"/>
                <a:cs typeface="Times New Roman" panose="02020603050405020304" pitchFamily="18" charset="0"/>
              </a:rPr>
              <a:t>12 aylık projeye 3 ay ek süre verilmesi halinde 2. ara raporu da verilmelidir.</a:t>
            </a:r>
            <a:r>
              <a:rPr lang="tr-TR" dirty="0">
                <a:latin typeface="Times New Roman" panose="02020603050405020304" pitchFamily="18" charset="0"/>
                <a:cs typeface="Times New Roman" panose="02020603050405020304" pitchFamily="18" charset="0"/>
              </a:rPr>
              <a:t>)</a:t>
            </a:r>
          </a:p>
          <a:p>
            <a:pPr algn="just">
              <a:spcBef>
                <a:spcPts val="1800"/>
              </a:spcBef>
            </a:pPr>
            <a:r>
              <a:rPr lang="tr-TR" dirty="0">
                <a:latin typeface="Times New Roman" panose="02020603050405020304" pitchFamily="18" charset="0"/>
                <a:cs typeface="Times New Roman" panose="02020603050405020304" pitchFamily="18" charset="0"/>
              </a:rPr>
              <a:t>Projeler zaruret halinde dondurulabilir. </a:t>
            </a:r>
            <a:r>
              <a:rPr lang="tr-TR" u="sng" dirty="0">
                <a:latin typeface="Times New Roman" panose="02020603050405020304" pitchFamily="18" charset="0"/>
                <a:cs typeface="Times New Roman" panose="02020603050405020304" pitchFamily="18" charset="0"/>
              </a:rPr>
              <a:t>Proje dondurma süresi projenin kabul edilen süresine dahil edilmez,</a:t>
            </a:r>
            <a:r>
              <a:rPr lang="tr-TR" dirty="0">
                <a:latin typeface="Times New Roman" panose="02020603050405020304" pitchFamily="18" charset="0"/>
                <a:cs typeface="Times New Roman" panose="02020603050405020304" pitchFamily="18" charset="0"/>
              </a:rPr>
              <a:t> dondurulan süre kabul edilen proje süresine eklenir.</a:t>
            </a:r>
          </a:p>
          <a:p>
            <a:pPr algn="just">
              <a:spcBef>
                <a:spcPts val="1800"/>
              </a:spcBef>
            </a:pPr>
            <a:r>
              <a:rPr lang="tr-TR" dirty="0">
                <a:latin typeface="Times New Roman" panose="02020603050405020304" pitchFamily="18" charset="0"/>
                <a:cs typeface="Times New Roman" panose="02020603050405020304" pitchFamily="18" charset="0"/>
              </a:rPr>
              <a:t>Proje sunulurken planlamanın net olarak yapılması esas olup, proje sürecinde doğacak taleplere (ek süre, ek bütçe vb.) sıcak bakılmamaktadır. Ancak zaruret halinde talep edilebilmesi mümkündür</a:t>
            </a:r>
            <a:r>
              <a:rPr lang="tr-TR" dirty="0" smtClean="0">
                <a:latin typeface="Times New Roman" panose="02020603050405020304" pitchFamily="18" charset="0"/>
                <a:cs typeface="Times New Roman" panose="02020603050405020304" pitchFamily="18" charset="0"/>
              </a:rPr>
              <a:t>.</a:t>
            </a:r>
          </a:p>
          <a:p>
            <a:pPr algn="just">
              <a:spcBef>
                <a:spcPts val="1800"/>
              </a:spcBef>
            </a:pPr>
            <a:r>
              <a:rPr lang="tr-TR" dirty="0">
                <a:latin typeface="Times New Roman" panose="02020603050405020304" pitchFamily="18" charset="0"/>
                <a:cs typeface="Times New Roman" panose="02020603050405020304" pitchFamily="18" charset="0"/>
              </a:rPr>
              <a:t>Proje kapsamında değişiklik (ek süre, ek bütçe vb.) </a:t>
            </a:r>
            <a:r>
              <a:rPr lang="tr-TR" dirty="0" smtClean="0">
                <a:latin typeface="Times New Roman" panose="02020603050405020304" pitchFamily="18" charset="0"/>
                <a:cs typeface="Times New Roman" panose="02020603050405020304" pitchFamily="18" charset="0"/>
              </a:rPr>
              <a:t>söz konusu ise </a:t>
            </a:r>
            <a:r>
              <a:rPr lang="tr-TR" u="sng" dirty="0" smtClean="0">
                <a:latin typeface="Times New Roman" panose="02020603050405020304" pitchFamily="18" charset="0"/>
                <a:cs typeface="Times New Roman" panose="02020603050405020304" pitchFamily="18" charset="0"/>
              </a:rPr>
              <a:t>proje </a:t>
            </a:r>
            <a:r>
              <a:rPr lang="tr-TR" u="sng" dirty="0">
                <a:latin typeface="Times New Roman" panose="02020603050405020304" pitchFamily="18" charset="0"/>
                <a:cs typeface="Times New Roman" panose="02020603050405020304" pitchFamily="18" charset="0"/>
              </a:rPr>
              <a:t>bitiş tarihinden </a:t>
            </a:r>
            <a:r>
              <a:rPr lang="tr-TR" u="sng" dirty="0" smtClean="0">
                <a:latin typeface="Times New Roman" panose="02020603050405020304" pitchFamily="18" charset="0"/>
                <a:cs typeface="Times New Roman" panose="02020603050405020304" pitchFamily="18" charset="0"/>
              </a:rPr>
              <a:t>en az 1 </a:t>
            </a:r>
            <a:r>
              <a:rPr lang="tr-TR" u="sng" dirty="0">
                <a:latin typeface="Times New Roman" panose="02020603050405020304" pitchFamily="18" charset="0"/>
                <a:cs typeface="Times New Roman" panose="02020603050405020304" pitchFamily="18" charset="0"/>
              </a:rPr>
              <a:t>ay öncesine kadar </a:t>
            </a:r>
            <a:r>
              <a:rPr lang="tr-TR" dirty="0">
                <a:latin typeface="Times New Roman" panose="02020603050405020304" pitchFamily="18" charset="0"/>
                <a:cs typeface="Times New Roman" panose="02020603050405020304" pitchFamily="18" charset="0"/>
              </a:rPr>
              <a:t>talep edilmesi gerekmektedir.</a:t>
            </a:r>
          </a:p>
          <a:p>
            <a:pPr algn="just">
              <a:spcBef>
                <a:spcPts val="1800"/>
              </a:spcBef>
            </a:pPr>
            <a:endParaRPr lang="tr-TR" dirty="0" smtClean="0">
              <a:latin typeface="Times New Roman" panose="02020603050405020304" pitchFamily="18" charset="0"/>
              <a:cs typeface="Times New Roman" panose="02020603050405020304" pitchFamily="18" charset="0"/>
            </a:endParaRPr>
          </a:p>
          <a:p>
            <a:pPr algn="just">
              <a:spcBef>
                <a:spcPts val="1800"/>
              </a:spcBef>
            </a:pPr>
            <a:endParaRPr lang="tr-TR"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Başlık 1">
            <a:extLst>
              <a:ext uri="{FF2B5EF4-FFF2-40B4-BE49-F238E27FC236}">
                <a16:creationId xmlns:a16="http://schemas.microsoft.com/office/drawing/2014/main" id="{C1FE8B3E-1BD7-48E1-A7E4-791289BDE118}"/>
              </a:ext>
            </a:extLst>
          </p:cNvPr>
          <p:cNvSpPr>
            <a:spLocks noGrp="1"/>
          </p:cNvSpPr>
          <p:nvPr>
            <p:ph type="title"/>
          </p:nvPr>
        </p:nvSpPr>
        <p:spPr>
          <a:xfrm>
            <a:off x="1945201" y="624110"/>
            <a:ext cx="5579127" cy="716658"/>
          </a:xfrm>
        </p:spPr>
        <p:txBody>
          <a:bodyPr/>
          <a:lstStyle/>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Genel Bilgiler</a:t>
            </a:r>
          </a:p>
        </p:txBody>
      </p:sp>
    </p:spTree>
    <p:extLst>
      <p:ext uri="{BB962C8B-B14F-4D97-AF65-F5344CB8AC3E}">
        <p14:creationId xmlns:p14="http://schemas.microsoft.com/office/powerpoint/2010/main" val="2689528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0ACC25-9842-40CF-8004-F904493C8C55}"/>
              </a:ext>
            </a:extLst>
          </p:cNvPr>
          <p:cNvSpPr>
            <a:spLocks noGrp="1"/>
          </p:cNvSpPr>
          <p:nvPr>
            <p:ph idx="1"/>
          </p:nvPr>
        </p:nvSpPr>
        <p:spPr>
          <a:xfrm>
            <a:off x="683568" y="1628800"/>
            <a:ext cx="7992887" cy="4247728"/>
          </a:xfrm>
        </p:spPr>
        <p:txBody>
          <a:bodyPr>
            <a:normAutofit/>
          </a:bodyPr>
          <a:lstStyle/>
          <a:p>
            <a:pPr algn="just">
              <a:spcBef>
                <a:spcPts val="1800"/>
              </a:spcBef>
            </a:pPr>
            <a:r>
              <a:rPr lang="tr-TR" sz="1800" dirty="0" smtClean="0">
                <a:latin typeface="Times New Roman" panose="02020603050405020304" pitchFamily="18" charset="0"/>
                <a:ea typeface="+mj-ea"/>
                <a:cs typeface="Times New Roman" panose="02020603050405020304" pitchFamily="18" charset="0"/>
              </a:rPr>
              <a:t>Özellikle </a:t>
            </a:r>
            <a:r>
              <a:rPr lang="tr-TR" sz="1800" dirty="0">
                <a:latin typeface="Times New Roman" panose="02020603050405020304" pitchFamily="18" charset="0"/>
                <a:ea typeface="+mj-ea"/>
                <a:cs typeface="Times New Roman" panose="02020603050405020304" pitchFamily="18" charset="0"/>
              </a:rPr>
              <a:t>sisteme yüklenecek tüm formlar (ara ve sonuç raporu, proje detay bilgileri vb</a:t>
            </a:r>
            <a:r>
              <a:rPr lang="tr-TR" sz="1800" dirty="0" smtClean="0">
                <a:latin typeface="Times New Roman" panose="02020603050405020304" pitchFamily="18" charset="0"/>
                <a:ea typeface="+mj-ea"/>
                <a:cs typeface="Times New Roman" panose="02020603050405020304" pitchFamily="18" charset="0"/>
              </a:rPr>
              <a:t>.), </a:t>
            </a:r>
            <a:r>
              <a:rPr lang="tr-TR" sz="1800" dirty="0">
                <a:latin typeface="Times New Roman" panose="02020603050405020304" pitchFamily="18" charset="0"/>
                <a:ea typeface="+mj-ea"/>
                <a:cs typeface="Times New Roman" panose="02020603050405020304" pitchFamily="18" charset="0"/>
              </a:rPr>
              <a:t>sistemde formun yükleneceği alandan taslak form indirilerek, doldurulup </a:t>
            </a:r>
            <a:r>
              <a:rPr lang="tr-TR" sz="1800" dirty="0" smtClean="0">
                <a:latin typeface="Times New Roman" panose="02020603050405020304" pitchFamily="18" charset="0"/>
                <a:ea typeface="+mj-ea"/>
                <a:cs typeface="Times New Roman" panose="02020603050405020304" pitchFamily="18" charset="0"/>
              </a:rPr>
              <a:t>sisteme yüklenmelidir</a:t>
            </a:r>
            <a:r>
              <a:rPr lang="tr-TR" sz="1800" dirty="0">
                <a:latin typeface="Times New Roman" panose="02020603050405020304" pitchFamily="18" charset="0"/>
                <a:ea typeface="+mj-ea"/>
                <a:cs typeface="Times New Roman" panose="02020603050405020304" pitchFamily="18" charset="0"/>
              </a:rPr>
              <a:t>.</a:t>
            </a:r>
            <a:endParaRPr lang="tr-TR" dirty="0">
              <a:latin typeface="Times New Roman" panose="02020603050405020304" pitchFamily="18" charset="0"/>
              <a:ea typeface="+mj-ea"/>
              <a:cs typeface="Times New Roman" panose="02020603050405020304" pitchFamily="18" charset="0"/>
            </a:endParaRPr>
          </a:p>
          <a:p>
            <a:pPr algn="just">
              <a:spcBef>
                <a:spcPts val="1800"/>
              </a:spcBef>
            </a:pPr>
            <a:r>
              <a:rPr lang="tr-TR" dirty="0">
                <a:latin typeface="Times New Roman" panose="02020603050405020304" pitchFamily="18" charset="0"/>
                <a:cs typeface="Times New Roman" panose="02020603050405020304" pitchFamily="18" charset="0"/>
              </a:rPr>
              <a:t>Yönerge değişikliğinin kabul edildiği </a:t>
            </a:r>
            <a:r>
              <a:rPr lang="tr-TR" b="1" dirty="0">
                <a:latin typeface="Times New Roman" panose="02020603050405020304" pitchFamily="18" charset="0"/>
                <a:cs typeface="Times New Roman" panose="02020603050405020304" pitchFamily="18" charset="0"/>
              </a:rPr>
              <a:t>23.02.2022</a:t>
            </a:r>
            <a:r>
              <a:rPr lang="tr-TR" dirty="0">
                <a:latin typeface="Times New Roman" panose="02020603050405020304" pitchFamily="18" charset="0"/>
                <a:cs typeface="Times New Roman" panose="02020603050405020304" pitchFamily="18" charset="0"/>
              </a:rPr>
              <a:t> tarihinden önce başlayan projelerden, </a:t>
            </a:r>
            <a:r>
              <a:rPr lang="tr-TR" u="sng" dirty="0">
                <a:latin typeface="Times New Roman" panose="02020603050405020304" pitchFamily="18" charset="0"/>
                <a:cs typeface="Times New Roman" panose="02020603050405020304" pitchFamily="18" charset="0"/>
              </a:rPr>
              <a:t>en geç 5 (beş) yıl (23.02.2027 tarihine kadar)</a:t>
            </a:r>
            <a:r>
              <a:rPr lang="tr-TR" dirty="0">
                <a:latin typeface="Times New Roman" panose="02020603050405020304" pitchFamily="18" charset="0"/>
                <a:cs typeface="Times New Roman" panose="02020603050405020304" pitchFamily="18" charset="0"/>
              </a:rPr>
              <a:t> içerisinde, </a:t>
            </a:r>
            <a:r>
              <a:rPr lang="tr-TR" u="sng" dirty="0">
                <a:latin typeface="Times New Roman" panose="02020603050405020304" pitchFamily="18" charset="0"/>
                <a:cs typeface="Times New Roman" panose="02020603050405020304" pitchFamily="18" charset="0"/>
              </a:rPr>
              <a:t>tabi oldukları yönerge kapsamında belirtilen yayın/çıktı şartı yerine getirilmesi zorunludur. </a:t>
            </a:r>
            <a:endParaRPr lang="tr-TR" sz="1800" u="sng" dirty="0">
              <a:latin typeface="Times New Roman" panose="02020603050405020304" pitchFamily="18" charset="0"/>
              <a:ea typeface="+mj-ea"/>
              <a:cs typeface="Times New Roman" panose="02020603050405020304" pitchFamily="18" charset="0"/>
            </a:endParaRPr>
          </a:p>
          <a:p>
            <a:pPr algn="just">
              <a:spcBef>
                <a:spcPts val="1800"/>
              </a:spcBef>
            </a:pPr>
            <a:r>
              <a:rPr lang="tr-TR" dirty="0">
                <a:latin typeface="Times New Roman" panose="02020603050405020304" pitchFamily="18" charset="0"/>
                <a:ea typeface="+mj-ea"/>
                <a:cs typeface="Times New Roman" panose="02020603050405020304" pitchFamily="18" charset="0"/>
              </a:rPr>
              <a:t>Projelerden yapılan y</a:t>
            </a:r>
            <a:r>
              <a:rPr lang="en-US" sz="1800" dirty="0" err="1">
                <a:latin typeface="Times New Roman" panose="02020603050405020304" pitchFamily="18" charset="0"/>
                <a:ea typeface="+mj-ea"/>
                <a:cs typeface="Times New Roman" panose="02020603050405020304" pitchFamily="18" charset="0"/>
              </a:rPr>
              <a:t>ayın</a:t>
            </a:r>
            <a:r>
              <a:rPr lang="tr-TR" sz="1800" dirty="0" err="1">
                <a:latin typeface="Times New Roman" panose="02020603050405020304" pitchFamily="18" charset="0"/>
                <a:ea typeface="+mj-ea"/>
                <a:cs typeface="Times New Roman" panose="02020603050405020304" pitchFamily="18" charset="0"/>
              </a:rPr>
              <a:t>larda</a:t>
            </a:r>
            <a:r>
              <a:rPr lang="tr-TR" sz="1800" dirty="0">
                <a:latin typeface="Times New Roman" panose="02020603050405020304" pitchFamily="18" charset="0"/>
                <a:ea typeface="+mj-ea"/>
                <a:cs typeface="Times New Roman" panose="02020603050405020304" pitchFamily="18" charset="0"/>
              </a:rPr>
              <a:t>,</a:t>
            </a:r>
            <a:r>
              <a:rPr lang="en-US" sz="1800" dirty="0">
                <a:latin typeface="Times New Roman" panose="02020603050405020304" pitchFamily="18" charset="0"/>
                <a:ea typeface="+mj-ea"/>
                <a:cs typeface="Times New Roman" panose="02020603050405020304" pitchFamily="18" charset="0"/>
              </a:rPr>
              <a:t> </a:t>
            </a:r>
            <a:r>
              <a:rPr lang="tr-TR" sz="1800" dirty="0">
                <a:latin typeface="Times New Roman" panose="02020603050405020304" pitchFamily="18" charset="0"/>
                <a:ea typeface="+mj-ea"/>
                <a:cs typeface="Times New Roman" panose="02020603050405020304" pitchFamily="18" charset="0"/>
              </a:rPr>
              <a:t>yayın </a:t>
            </a:r>
            <a:r>
              <a:rPr lang="tr-TR" sz="1800" dirty="0" smtClean="0">
                <a:latin typeface="Times New Roman" panose="02020603050405020304" pitchFamily="18" charset="0"/>
                <a:ea typeface="+mj-ea"/>
                <a:cs typeface="Times New Roman" panose="02020603050405020304" pitchFamily="18" charset="0"/>
              </a:rPr>
              <a:t>dilinde </a:t>
            </a:r>
            <a:r>
              <a:rPr lang="en-US" dirty="0">
                <a:latin typeface="Times New Roman" panose="02020603050405020304" pitchFamily="18" charset="0"/>
                <a:ea typeface="+mj-ea"/>
                <a:cs typeface="Times New Roman" panose="02020603050405020304" pitchFamily="18" charset="0"/>
              </a:rPr>
              <a:t>“Bu </a:t>
            </a:r>
            <a:r>
              <a:rPr lang="en-US" dirty="0" err="1">
                <a:latin typeface="Times New Roman" panose="02020603050405020304" pitchFamily="18" charset="0"/>
                <a:ea typeface="+mj-ea"/>
                <a:cs typeface="Times New Roman" panose="02020603050405020304" pitchFamily="18" charset="0"/>
              </a:rPr>
              <a:t>çalışma</a:t>
            </a:r>
            <a:r>
              <a:rPr lang="en-US" dirty="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Bartın</a:t>
            </a:r>
            <a:r>
              <a:rPr lang="en-US" dirty="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Üniversitesi</a:t>
            </a:r>
            <a:r>
              <a:rPr lang="en-US" dirty="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Bilimsel</a:t>
            </a:r>
            <a:r>
              <a:rPr lang="en-US" dirty="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Araştırma</a:t>
            </a:r>
            <a:r>
              <a:rPr lang="en-US" dirty="0">
                <a:latin typeface="Times New Roman" panose="02020603050405020304" pitchFamily="18" charset="0"/>
                <a:ea typeface="+mj-ea"/>
                <a:cs typeface="Times New Roman" panose="02020603050405020304" pitchFamily="18" charset="0"/>
              </a:rPr>
              <a:t> </a:t>
            </a:r>
            <a:r>
              <a:rPr lang="en-US" dirty="0" err="1" smtClean="0">
                <a:latin typeface="Times New Roman" panose="02020603050405020304" pitchFamily="18" charset="0"/>
                <a:ea typeface="+mj-ea"/>
                <a:cs typeface="Times New Roman" panose="02020603050405020304" pitchFamily="18" charset="0"/>
              </a:rPr>
              <a:t>Projeleri</a:t>
            </a:r>
            <a:r>
              <a:rPr lang="tr-TR" dirty="0" smtClean="0">
                <a:latin typeface="Times New Roman" panose="02020603050405020304" pitchFamily="18" charset="0"/>
                <a:ea typeface="+mj-ea"/>
                <a:cs typeface="Times New Roman" panose="02020603050405020304" pitchFamily="18" charset="0"/>
              </a:rPr>
              <a:t> </a:t>
            </a:r>
            <a:r>
              <a:rPr lang="en-US" dirty="0" err="1" smtClean="0">
                <a:latin typeface="Times New Roman" panose="02020603050405020304" pitchFamily="18" charset="0"/>
                <a:ea typeface="+mj-ea"/>
                <a:cs typeface="Times New Roman" panose="02020603050405020304" pitchFamily="18" charset="0"/>
              </a:rPr>
              <a:t>Koordinasyon</a:t>
            </a:r>
            <a:r>
              <a:rPr lang="en-US" dirty="0" smtClean="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Birimi</a:t>
            </a:r>
            <a:r>
              <a:rPr lang="en-US" dirty="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tarafından</a:t>
            </a:r>
            <a:r>
              <a:rPr lang="en-US" dirty="0">
                <a:latin typeface="Times New Roman" panose="02020603050405020304" pitchFamily="18" charset="0"/>
                <a:ea typeface="+mj-ea"/>
                <a:cs typeface="Times New Roman" panose="02020603050405020304" pitchFamily="18" charset="0"/>
              </a:rPr>
              <a:t> ……………….. </a:t>
            </a:r>
            <a:r>
              <a:rPr lang="en-US" dirty="0" err="1">
                <a:latin typeface="Times New Roman" panose="02020603050405020304" pitchFamily="18" charset="0"/>
                <a:ea typeface="+mj-ea"/>
                <a:cs typeface="Times New Roman" panose="02020603050405020304" pitchFamily="18" charset="0"/>
              </a:rPr>
              <a:t>nolu</a:t>
            </a:r>
            <a:r>
              <a:rPr lang="en-US" dirty="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proje</a:t>
            </a:r>
            <a:r>
              <a:rPr lang="en-US" dirty="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kapsamında</a:t>
            </a:r>
            <a:r>
              <a:rPr lang="en-US" dirty="0">
                <a:latin typeface="Times New Roman" panose="02020603050405020304" pitchFamily="18" charset="0"/>
                <a:ea typeface="+mj-ea"/>
                <a:cs typeface="Times New Roman" panose="02020603050405020304" pitchFamily="18" charset="0"/>
              </a:rPr>
              <a:t> </a:t>
            </a:r>
            <a:r>
              <a:rPr lang="en-US" dirty="0" err="1">
                <a:latin typeface="Times New Roman" panose="02020603050405020304" pitchFamily="18" charset="0"/>
                <a:ea typeface="+mj-ea"/>
                <a:cs typeface="Times New Roman" panose="02020603050405020304" pitchFamily="18" charset="0"/>
              </a:rPr>
              <a:t>desteklenmiştir</a:t>
            </a:r>
            <a:r>
              <a:rPr lang="en-US" dirty="0">
                <a:latin typeface="Times New Roman" panose="02020603050405020304" pitchFamily="18" charset="0"/>
                <a:ea typeface="+mj-ea"/>
                <a:cs typeface="Times New Roman" panose="02020603050405020304" pitchFamily="18" charset="0"/>
              </a:rPr>
              <a:t>” (“</a:t>
            </a:r>
            <a:r>
              <a:rPr lang="en-US" dirty="0" smtClean="0">
                <a:latin typeface="Times New Roman" panose="02020603050405020304" pitchFamily="18" charset="0"/>
                <a:ea typeface="+mj-ea"/>
                <a:cs typeface="Times New Roman" panose="02020603050405020304" pitchFamily="18" charset="0"/>
              </a:rPr>
              <a:t>This</a:t>
            </a:r>
            <a:r>
              <a:rPr lang="tr-TR" dirty="0" smtClean="0">
                <a:latin typeface="Times New Roman" panose="02020603050405020304" pitchFamily="18" charset="0"/>
                <a:ea typeface="+mj-ea"/>
                <a:cs typeface="Times New Roman" panose="02020603050405020304" pitchFamily="18" charset="0"/>
              </a:rPr>
              <a:t> </a:t>
            </a:r>
            <a:r>
              <a:rPr lang="en-US" dirty="0" smtClean="0">
                <a:latin typeface="Times New Roman" panose="02020603050405020304" pitchFamily="18" charset="0"/>
                <a:ea typeface="+mj-ea"/>
                <a:cs typeface="Times New Roman" panose="02020603050405020304" pitchFamily="18" charset="0"/>
              </a:rPr>
              <a:t>work </a:t>
            </a:r>
            <a:r>
              <a:rPr lang="en-US" dirty="0">
                <a:latin typeface="Times New Roman" panose="02020603050405020304" pitchFamily="18" charset="0"/>
                <a:ea typeface="+mj-ea"/>
                <a:cs typeface="Times New Roman" panose="02020603050405020304" pitchFamily="18" charset="0"/>
              </a:rPr>
              <a:t>has been supported by </a:t>
            </a:r>
            <a:r>
              <a:rPr lang="en-US" dirty="0" err="1">
                <a:latin typeface="Times New Roman" panose="02020603050405020304" pitchFamily="18" charset="0"/>
                <a:ea typeface="+mj-ea"/>
                <a:cs typeface="Times New Roman" panose="02020603050405020304" pitchFamily="18" charset="0"/>
              </a:rPr>
              <a:t>Bartin</a:t>
            </a:r>
            <a:r>
              <a:rPr lang="en-US" dirty="0">
                <a:latin typeface="Times New Roman" panose="02020603050405020304" pitchFamily="18" charset="0"/>
                <a:ea typeface="+mj-ea"/>
                <a:cs typeface="Times New Roman" panose="02020603050405020304" pitchFamily="18" charset="0"/>
              </a:rPr>
              <a:t> University Scientific Research Projects Coordination </a:t>
            </a:r>
            <a:r>
              <a:rPr lang="en-US" dirty="0" smtClean="0">
                <a:latin typeface="Times New Roman" panose="02020603050405020304" pitchFamily="18" charset="0"/>
                <a:ea typeface="+mj-ea"/>
                <a:cs typeface="Times New Roman" panose="02020603050405020304" pitchFamily="18" charset="0"/>
              </a:rPr>
              <a:t>Unit</a:t>
            </a:r>
            <a:r>
              <a:rPr lang="tr-TR" dirty="0" smtClean="0">
                <a:latin typeface="Times New Roman" panose="02020603050405020304" pitchFamily="18" charset="0"/>
                <a:ea typeface="+mj-ea"/>
                <a:cs typeface="Times New Roman" panose="02020603050405020304" pitchFamily="18" charset="0"/>
              </a:rPr>
              <a:t> </a:t>
            </a:r>
            <a:r>
              <a:rPr lang="en-US" dirty="0" smtClean="0">
                <a:latin typeface="Times New Roman" panose="02020603050405020304" pitchFamily="18" charset="0"/>
                <a:ea typeface="+mj-ea"/>
                <a:cs typeface="Times New Roman" panose="02020603050405020304" pitchFamily="18" charset="0"/>
              </a:rPr>
              <a:t>under </a:t>
            </a:r>
            <a:r>
              <a:rPr lang="en-US" dirty="0">
                <a:latin typeface="Times New Roman" panose="02020603050405020304" pitchFamily="18" charset="0"/>
                <a:ea typeface="+mj-ea"/>
                <a:cs typeface="Times New Roman" panose="02020603050405020304" pitchFamily="18" charset="0"/>
              </a:rPr>
              <a:t>grant number ………………...”)</a:t>
            </a:r>
            <a:r>
              <a:rPr lang="tr-TR" dirty="0" smtClean="0">
                <a:latin typeface="Times New Roman" panose="02020603050405020304" pitchFamily="18" charset="0"/>
                <a:ea typeface="+mj-ea"/>
                <a:cs typeface="Times New Roman" panose="02020603050405020304" pitchFamily="18" charset="0"/>
              </a:rPr>
              <a:t>’’</a:t>
            </a:r>
            <a:r>
              <a:rPr lang="en-US" sz="1800" dirty="0" smtClean="0">
                <a:latin typeface="Times New Roman" panose="02020603050405020304" pitchFamily="18" charset="0"/>
                <a:ea typeface="+mj-ea"/>
                <a:cs typeface="Times New Roman" panose="02020603050405020304" pitchFamily="18" charset="0"/>
              </a:rPr>
              <a:t> </a:t>
            </a:r>
            <a:r>
              <a:rPr lang="en-US" sz="1800" dirty="0" err="1">
                <a:latin typeface="Times New Roman" panose="02020603050405020304" pitchFamily="18" charset="0"/>
                <a:ea typeface="+mj-ea"/>
                <a:cs typeface="Times New Roman" panose="02020603050405020304" pitchFamily="18" charset="0"/>
              </a:rPr>
              <a:t>ibaresi</a:t>
            </a:r>
            <a:r>
              <a:rPr lang="en-US" sz="1800" dirty="0">
                <a:latin typeface="Times New Roman" panose="02020603050405020304" pitchFamily="18" charset="0"/>
                <a:ea typeface="+mj-ea"/>
                <a:cs typeface="Times New Roman" panose="02020603050405020304" pitchFamily="18" charset="0"/>
              </a:rPr>
              <a:t> </a:t>
            </a:r>
            <a:r>
              <a:rPr lang="en-US" sz="1800" dirty="0" err="1">
                <a:latin typeface="Times New Roman" panose="02020603050405020304" pitchFamily="18" charset="0"/>
                <a:ea typeface="+mj-ea"/>
                <a:cs typeface="Times New Roman" panose="02020603050405020304" pitchFamily="18" charset="0"/>
              </a:rPr>
              <a:t>yer</a:t>
            </a:r>
            <a:r>
              <a:rPr lang="en-US" sz="1800" dirty="0">
                <a:latin typeface="Times New Roman" panose="02020603050405020304" pitchFamily="18" charset="0"/>
                <a:ea typeface="+mj-ea"/>
                <a:cs typeface="Times New Roman" panose="02020603050405020304" pitchFamily="18" charset="0"/>
              </a:rPr>
              <a:t> al</a:t>
            </a:r>
            <a:r>
              <a:rPr lang="tr-TR" sz="1800" dirty="0">
                <a:latin typeface="Times New Roman" panose="02020603050405020304" pitchFamily="18" charset="0"/>
                <a:ea typeface="+mj-ea"/>
                <a:cs typeface="Times New Roman" panose="02020603050405020304" pitchFamily="18" charset="0"/>
              </a:rPr>
              <a:t>malıdır</a:t>
            </a:r>
            <a:r>
              <a:rPr lang="tr-TR" sz="1800" dirty="0" smtClean="0">
                <a:latin typeface="Times New Roman" panose="02020603050405020304" pitchFamily="18" charset="0"/>
                <a:ea typeface="+mj-ea"/>
                <a:cs typeface="Times New Roman" panose="02020603050405020304" pitchFamily="18" charset="0"/>
              </a:rPr>
              <a:t>.</a:t>
            </a:r>
            <a:endParaRPr lang="en-US" sz="1800" dirty="0">
              <a:latin typeface="Times New Roman" panose="02020603050405020304" pitchFamily="18" charset="0"/>
              <a:ea typeface="+mj-ea"/>
              <a:cs typeface="Times New Roman" panose="02020603050405020304" pitchFamily="18" charset="0"/>
            </a:endParaRPr>
          </a:p>
        </p:txBody>
      </p:sp>
      <p:sp>
        <p:nvSpPr>
          <p:cNvPr id="4" name="Başlık 1">
            <a:extLst>
              <a:ext uri="{FF2B5EF4-FFF2-40B4-BE49-F238E27FC236}">
                <a16:creationId xmlns:a16="http://schemas.microsoft.com/office/drawing/2014/main" id="{C1FE8B3E-1BD7-48E1-A7E4-791289BDE118}"/>
              </a:ext>
            </a:extLst>
          </p:cNvPr>
          <p:cNvSpPr>
            <a:spLocks noGrp="1"/>
          </p:cNvSpPr>
          <p:nvPr>
            <p:ph type="title"/>
          </p:nvPr>
        </p:nvSpPr>
        <p:spPr>
          <a:xfrm>
            <a:off x="971600" y="624110"/>
            <a:ext cx="7200799" cy="716658"/>
          </a:xfrm>
        </p:spPr>
        <p:txBody>
          <a:bodyPr/>
          <a:lstStyle/>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Genel Bilgiler</a:t>
            </a:r>
          </a:p>
        </p:txBody>
      </p:sp>
    </p:spTree>
    <p:extLst>
      <p:ext uri="{BB962C8B-B14F-4D97-AF65-F5344CB8AC3E}">
        <p14:creationId xmlns:p14="http://schemas.microsoft.com/office/powerpoint/2010/main" val="1205787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0ACC25-9842-40CF-8004-F904493C8C55}"/>
              </a:ext>
            </a:extLst>
          </p:cNvPr>
          <p:cNvSpPr>
            <a:spLocks noGrp="1"/>
          </p:cNvSpPr>
          <p:nvPr>
            <p:ph idx="1"/>
          </p:nvPr>
        </p:nvSpPr>
        <p:spPr>
          <a:xfrm>
            <a:off x="755576" y="1628800"/>
            <a:ext cx="7776864" cy="4247728"/>
          </a:xfrm>
        </p:spPr>
        <p:txBody>
          <a:bodyPr>
            <a:normAutofit/>
          </a:bodyPr>
          <a:lstStyle/>
          <a:p>
            <a:pPr algn="just">
              <a:spcBef>
                <a:spcPts val="1800"/>
              </a:spcBef>
            </a:pPr>
            <a:r>
              <a:rPr lang="tr-TR" dirty="0" smtClean="0">
                <a:latin typeface="Times New Roman" panose="02020603050405020304" pitchFamily="18" charset="0"/>
                <a:ea typeface="+mj-ea"/>
                <a:cs typeface="Times New Roman" panose="02020603050405020304" pitchFamily="18" charset="0"/>
              </a:rPr>
              <a:t>Proje bütçesi yapılırken, tüm harcama kalemlerindeki miktarların ayrıntılı olarak gerekçelendirilmesi gerekmektedir.</a:t>
            </a:r>
            <a:endParaRPr lang="tr-TR" dirty="0">
              <a:latin typeface="Times New Roman" panose="02020603050405020304" pitchFamily="18" charset="0"/>
              <a:ea typeface="+mj-ea"/>
              <a:cs typeface="Times New Roman" panose="02020603050405020304" pitchFamily="18" charset="0"/>
            </a:endParaRPr>
          </a:p>
          <a:p>
            <a:pPr algn="just">
              <a:spcBef>
                <a:spcPts val="1800"/>
              </a:spcBef>
            </a:pPr>
            <a:r>
              <a:rPr lang="tr-TR" dirty="0">
                <a:latin typeface="Times New Roman" panose="02020603050405020304" pitchFamily="18" charset="0"/>
                <a:cs typeface="Times New Roman" panose="02020603050405020304" pitchFamily="18" charset="0"/>
              </a:rPr>
              <a:t>Makine-teçhizat, sarf malzeme ve hizmet alımları </a:t>
            </a:r>
            <a:r>
              <a:rPr lang="tr-TR" u="sng" dirty="0">
                <a:latin typeface="Times New Roman" panose="02020603050405020304" pitchFamily="18" charset="0"/>
                <a:cs typeface="Times New Roman" panose="02020603050405020304" pitchFamily="18" charset="0"/>
              </a:rPr>
              <a:t>en az bir firmadan alınacak güncel tarihli proforma fatura</a:t>
            </a:r>
            <a:r>
              <a:rPr lang="tr-TR" dirty="0">
                <a:latin typeface="Times New Roman" panose="02020603050405020304" pitchFamily="18" charset="0"/>
                <a:cs typeface="Times New Roman" panose="02020603050405020304" pitchFamily="18" charset="0"/>
              </a:rPr>
              <a:t> ile belgelendirilmelidir. Makine-teçhizat isteklerinde </a:t>
            </a:r>
            <a:r>
              <a:rPr lang="tr-TR" u="sng" dirty="0">
                <a:latin typeface="Times New Roman" panose="02020603050405020304" pitchFamily="18" charset="0"/>
                <a:cs typeface="Times New Roman" panose="02020603050405020304" pitchFamily="18" charset="0"/>
              </a:rPr>
              <a:t>teknik şartname eklenmelidir</a:t>
            </a:r>
            <a:r>
              <a:rPr lang="tr-TR" dirty="0">
                <a:latin typeface="Times New Roman" panose="02020603050405020304" pitchFamily="18" charset="0"/>
                <a:cs typeface="Times New Roman" panose="02020603050405020304" pitchFamily="18" charset="0"/>
              </a:rPr>
              <a:t>. </a:t>
            </a:r>
          </a:p>
          <a:p>
            <a:pPr algn="just">
              <a:spcBef>
                <a:spcPts val="1800"/>
              </a:spcBef>
            </a:pPr>
            <a:r>
              <a:rPr lang="tr-TR" dirty="0">
                <a:latin typeface="Times New Roman" panose="02020603050405020304" pitchFamily="18" charset="0"/>
                <a:ea typeface="+mj-ea"/>
                <a:cs typeface="Times New Roman" panose="02020603050405020304" pitchFamily="18" charset="0"/>
              </a:rPr>
              <a:t>Yolluk kalemindeki harcamalar gerekçeleri ile birlikte ayrıntılı olarak belirtilmelidir (Kaç kişi, ne için, nereye vb. bilgilerin eklenmesi). “Bartın Üniversitesi Yurtiçi ve Yurtdışı Bilimsel Etkinliklere Katılımı Destekleme </a:t>
            </a:r>
            <a:r>
              <a:rPr lang="tr-TR" dirty="0" err="1">
                <a:latin typeface="Times New Roman" panose="02020603050405020304" pitchFamily="18" charset="0"/>
                <a:ea typeface="+mj-ea"/>
                <a:cs typeface="Times New Roman" panose="02020603050405020304" pitchFamily="18" charset="0"/>
              </a:rPr>
              <a:t>Yönergesi’ne</a:t>
            </a:r>
            <a:r>
              <a:rPr lang="tr-TR" dirty="0">
                <a:latin typeface="Times New Roman" panose="02020603050405020304" pitchFamily="18" charset="0"/>
                <a:ea typeface="+mj-ea"/>
                <a:cs typeface="Times New Roman" panose="02020603050405020304" pitchFamily="18" charset="0"/>
              </a:rPr>
              <a:t> uygun olmak şartıyla Bilimsel Etkinliklere sözlü sunum ile katılım (katılım ücreti ve yolluk yevmiye dahil) desteklenecektir. </a:t>
            </a:r>
            <a:endParaRPr lang="tr-TR" dirty="0" smtClean="0">
              <a:latin typeface="Times New Roman" panose="02020603050405020304" pitchFamily="18" charset="0"/>
              <a:ea typeface="+mj-ea"/>
              <a:cs typeface="Times New Roman" panose="02020603050405020304" pitchFamily="18" charset="0"/>
            </a:endParaRPr>
          </a:p>
          <a:p>
            <a:pPr algn="just">
              <a:spcBef>
                <a:spcPts val="1800"/>
              </a:spcBef>
            </a:pPr>
            <a:r>
              <a:rPr lang="tr-TR" dirty="0">
                <a:latin typeface="Times New Roman" panose="02020603050405020304" pitchFamily="18" charset="0"/>
                <a:ea typeface="+mj-ea"/>
                <a:cs typeface="Times New Roman" panose="02020603050405020304" pitchFamily="18" charset="0"/>
              </a:rPr>
              <a:t>Proje kapsamında </a:t>
            </a:r>
            <a:r>
              <a:rPr lang="tr-TR" u="sng" dirty="0">
                <a:latin typeface="Times New Roman" panose="02020603050405020304" pitchFamily="18" charset="0"/>
                <a:ea typeface="+mj-ea"/>
                <a:cs typeface="Times New Roman" panose="02020603050405020304" pitchFamily="18" charset="0"/>
              </a:rPr>
              <a:t>herhangi bir kurum veya kuruluştan izin alınması gerekiyorsa izin yazısı</a:t>
            </a:r>
            <a:r>
              <a:rPr lang="tr-TR" dirty="0">
                <a:latin typeface="Times New Roman" panose="02020603050405020304" pitchFamily="18" charset="0"/>
                <a:ea typeface="+mj-ea"/>
                <a:cs typeface="Times New Roman" panose="02020603050405020304" pitchFamily="18" charset="0"/>
              </a:rPr>
              <a:t> alınarak </a:t>
            </a:r>
            <a:r>
              <a:rPr lang="tr-TR" dirty="0" smtClean="0">
                <a:latin typeface="Times New Roman" panose="02020603050405020304" pitchFamily="18" charset="0"/>
                <a:ea typeface="+mj-ea"/>
                <a:cs typeface="Times New Roman" panose="02020603050405020304" pitchFamily="18" charset="0"/>
              </a:rPr>
              <a:t>sisteme </a:t>
            </a:r>
            <a:r>
              <a:rPr lang="tr-TR" dirty="0">
                <a:latin typeface="Times New Roman" panose="02020603050405020304" pitchFamily="18" charset="0"/>
                <a:ea typeface="+mj-ea"/>
                <a:cs typeface="Times New Roman" panose="02020603050405020304" pitchFamily="18" charset="0"/>
              </a:rPr>
              <a:t>eklenmelidir.</a:t>
            </a:r>
          </a:p>
          <a:p>
            <a:pPr algn="just">
              <a:spcBef>
                <a:spcPts val="1800"/>
              </a:spcBef>
            </a:pPr>
            <a:endParaRPr lang="tr-TR" dirty="0" smtClean="0">
              <a:latin typeface="Times New Roman" panose="02020603050405020304" pitchFamily="18" charset="0"/>
              <a:ea typeface="+mj-ea"/>
              <a:cs typeface="Times New Roman" panose="02020603050405020304" pitchFamily="18" charset="0"/>
            </a:endParaRPr>
          </a:p>
          <a:p>
            <a:pPr algn="just">
              <a:spcBef>
                <a:spcPts val="1800"/>
              </a:spcBef>
            </a:pPr>
            <a:endParaRPr lang="tr-TR" dirty="0">
              <a:latin typeface="Times New Roman" panose="02020603050405020304" pitchFamily="18" charset="0"/>
              <a:ea typeface="+mj-ea"/>
              <a:cs typeface="Times New Roman" panose="02020603050405020304" pitchFamily="18" charset="0"/>
            </a:endParaRPr>
          </a:p>
        </p:txBody>
      </p:sp>
      <p:sp>
        <p:nvSpPr>
          <p:cNvPr id="4" name="Başlık 1">
            <a:extLst>
              <a:ext uri="{FF2B5EF4-FFF2-40B4-BE49-F238E27FC236}">
                <a16:creationId xmlns:a16="http://schemas.microsoft.com/office/drawing/2014/main" id="{C1FE8B3E-1BD7-48E1-A7E4-791289BDE118}"/>
              </a:ext>
            </a:extLst>
          </p:cNvPr>
          <p:cNvSpPr>
            <a:spLocks noGrp="1"/>
          </p:cNvSpPr>
          <p:nvPr>
            <p:ph type="title"/>
          </p:nvPr>
        </p:nvSpPr>
        <p:spPr>
          <a:xfrm>
            <a:off x="971600" y="624110"/>
            <a:ext cx="7200799" cy="716658"/>
          </a:xfrm>
        </p:spPr>
        <p:txBody>
          <a:bodyPr/>
          <a:lstStyle/>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Genel Bilgiler</a:t>
            </a:r>
          </a:p>
        </p:txBody>
      </p:sp>
    </p:spTree>
    <p:extLst>
      <p:ext uri="{BB962C8B-B14F-4D97-AF65-F5344CB8AC3E}">
        <p14:creationId xmlns:p14="http://schemas.microsoft.com/office/powerpoint/2010/main" val="2554474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0ACC25-9842-40CF-8004-F904493C8C55}"/>
              </a:ext>
            </a:extLst>
          </p:cNvPr>
          <p:cNvSpPr>
            <a:spLocks noGrp="1"/>
          </p:cNvSpPr>
          <p:nvPr>
            <p:ph idx="1"/>
          </p:nvPr>
        </p:nvSpPr>
        <p:spPr>
          <a:xfrm>
            <a:off x="755576" y="1772816"/>
            <a:ext cx="7992887" cy="3384376"/>
          </a:xfrm>
        </p:spPr>
        <p:txBody>
          <a:bodyPr>
            <a:normAutofit/>
          </a:bodyPr>
          <a:lstStyle/>
          <a:p>
            <a:pPr algn="just">
              <a:spcBef>
                <a:spcPts val="1800"/>
              </a:spcBef>
            </a:pPr>
            <a:r>
              <a:rPr lang="tr-TR" dirty="0">
                <a:latin typeface="Times New Roman" panose="02020603050405020304" pitchFamily="18" charset="0"/>
                <a:ea typeface="+mj-ea"/>
                <a:cs typeface="Times New Roman" panose="02020603050405020304" pitchFamily="18" charset="0"/>
              </a:rPr>
              <a:t>Proje bütçesi hazırlanırken, talep edilen ödeneklerde mutlaka KDV dahil maliyet hesaplanmalıdır.</a:t>
            </a:r>
          </a:p>
          <a:p>
            <a:pPr algn="just">
              <a:spcBef>
                <a:spcPts val="1800"/>
              </a:spcBef>
            </a:pPr>
            <a:r>
              <a:rPr lang="tr-TR" dirty="0">
                <a:latin typeface="Times New Roman" panose="02020603050405020304" pitchFamily="18" charset="0"/>
                <a:cs typeface="Times New Roman" panose="02020603050405020304" pitchFamily="18" charset="0"/>
              </a:rPr>
              <a:t>Tez projeleri için sağlanacak mali destekler, normal süreler içinde harcanabilir. (Y. lisans için 4., doktora için 8. dönem sonu) Ancak süre uzatımı verilen tezler için; talep edilmesi durumunda BAP Komisyonun kararı ile en fazla 6 (altı) aya kadar harcama yapılabilir.</a:t>
            </a:r>
          </a:p>
          <a:p>
            <a:pPr algn="just">
              <a:spcBef>
                <a:spcPts val="1800"/>
              </a:spcBef>
            </a:pPr>
            <a:r>
              <a:rPr lang="tr-TR" dirty="0">
                <a:latin typeface="Times New Roman" panose="02020603050405020304" pitchFamily="18" charset="0"/>
                <a:ea typeface="+mj-ea"/>
                <a:cs typeface="Times New Roman" panose="02020603050405020304" pitchFamily="18" charset="0"/>
              </a:rPr>
              <a:t>Proje önerisi sunulurken en az 4 </a:t>
            </a:r>
            <a:r>
              <a:rPr lang="tr-TR" dirty="0" smtClean="0">
                <a:latin typeface="Times New Roman" panose="02020603050405020304" pitchFamily="18" charset="0"/>
                <a:ea typeface="+mj-ea"/>
                <a:cs typeface="Times New Roman" panose="02020603050405020304" pitchFamily="18" charset="0"/>
              </a:rPr>
              <a:t>kurum dışı </a:t>
            </a:r>
            <a:r>
              <a:rPr lang="tr-TR" dirty="0">
                <a:latin typeface="Times New Roman" panose="02020603050405020304" pitchFamily="18" charset="0"/>
                <a:ea typeface="+mj-ea"/>
                <a:cs typeface="Times New Roman" panose="02020603050405020304" pitchFamily="18" charset="0"/>
              </a:rPr>
              <a:t>hakem önerisi sunulması zorunludur. (DFAP, EFP, HDAP hariç)</a:t>
            </a:r>
          </a:p>
          <a:p>
            <a:pPr marL="0" indent="0" algn="just">
              <a:spcBef>
                <a:spcPts val="1800"/>
              </a:spcBef>
              <a:buNone/>
            </a:pPr>
            <a:endParaRPr lang="tr-TR" dirty="0" smtClean="0">
              <a:latin typeface="Times New Roman" panose="02020603050405020304" pitchFamily="18" charset="0"/>
              <a:ea typeface="+mj-ea"/>
              <a:cs typeface="Times New Roman" panose="02020603050405020304" pitchFamily="18" charset="0"/>
            </a:endParaRPr>
          </a:p>
          <a:p>
            <a:pPr algn="just">
              <a:spcBef>
                <a:spcPts val="1800"/>
              </a:spcBef>
            </a:pPr>
            <a:endParaRPr lang="tr-TR" dirty="0">
              <a:latin typeface="Times New Roman" panose="02020603050405020304" pitchFamily="18" charset="0"/>
              <a:ea typeface="+mj-ea"/>
              <a:cs typeface="Times New Roman" panose="02020603050405020304" pitchFamily="18" charset="0"/>
            </a:endParaRPr>
          </a:p>
        </p:txBody>
      </p:sp>
      <p:sp>
        <p:nvSpPr>
          <p:cNvPr id="4" name="Başlık 1">
            <a:extLst>
              <a:ext uri="{FF2B5EF4-FFF2-40B4-BE49-F238E27FC236}">
                <a16:creationId xmlns:a16="http://schemas.microsoft.com/office/drawing/2014/main" id="{C1FE8B3E-1BD7-48E1-A7E4-791289BDE118}"/>
              </a:ext>
            </a:extLst>
          </p:cNvPr>
          <p:cNvSpPr>
            <a:spLocks noGrp="1"/>
          </p:cNvSpPr>
          <p:nvPr>
            <p:ph type="title"/>
          </p:nvPr>
        </p:nvSpPr>
        <p:spPr>
          <a:xfrm>
            <a:off x="971600" y="624110"/>
            <a:ext cx="7200799" cy="716658"/>
          </a:xfrm>
        </p:spPr>
        <p:txBody>
          <a:bodyPr/>
          <a:lstStyle/>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Genel Bilgiler</a:t>
            </a:r>
          </a:p>
        </p:txBody>
      </p:sp>
    </p:spTree>
    <p:extLst>
      <p:ext uri="{BB962C8B-B14F-4D97-AF65-F5344CB8AC3E}">
        <p14:creationId xmlns:p14="http://schemas.microsoft.com/office/powerpoint/2010/main" val="1465309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99592" y="404664"/>
            <a:ext cx="748883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lnSpc>
                <a:spcPct val="150000"/>
              </a:lnSpc>
              <a:buClr>
                <a:srgbClr val="009999"/>
              </a:buClr>
            </a:pPr>
            <a:r>
              <a:rPr lang="tr-TR" b="1" dirty="0" err="1">
                <a:solidFill>
                  <a:srgbClr val="002060"/>
                </a:solidFill>
                <a:latin typeface="Times New Roman" panose="02020603050405020304" pitchFamily="18" charset="0"/>
                <a:cs typeface="Times New Roman" panose="02020603050405020304" pitchFamily="18" charset="0"/>
              </a:rPr>
              <a:t>Bursiyer</a:t>
            </a:r>
            <a:r>
              <a:rPr lang="tr-TR" b="1" dirty="0">
                <a:solidFill>
                  <a:srgbClr val="002060"/>
                </a:solidFill>
                <a:latin typeface="Times New Roman" panose="02020603050405020304" pitchFamily="18" charset="0"/>
                <a:cs typeface="Times New Roman" panose="02020603050405020304" pitchFamily="18" charset="0"/>
              </a:rPr>
              <a:t> Desteği</a:t>
            </a:r>
          </a:p>
        </p:txBody>
      </p:sp>
      <p:sp>
        <p:nvSpPr>
          <p:cNvPr id="5" name="Rectangle 3"/>
          <p:cNvSpPr>
            <a:spLocks noGrp="1" noChangeArrowheads="1"/>
          </p:cNvSpPr>
          <p:nvPr>
            <p:ph idx="1"/>
          </p:nvPr>
        </p:nvSpPr>
        <p:spPr>
          <a:xfrm>
            <a:off x="827584" y="1196752"/>
            <a:ext cx="7488832" cy="5328592"/>
          </a:xfrm>
        </p:spPr>
        <p:txBody>
          <a:bodyPr>
            <a:normAutofit/>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Bartın Üniversitesi lisansüstü programlarına kayıtlı tezli yüksek lisans veya doktora programlarındaki öğrenciler, bilimsel araştırma projelerinde, proje kapsamında burslu görevlendirileceklerdir.</a:t>
            </a:r>
          </a:p>
          <a:p>
            <a:pPr marL="0" indent="0" algn="just">
              <a:buClr>
                <a:schemeClr val="accent3"/>
              </a:buClr>
              <a:buNone/>
              <a:defRPr/>
            </a:pPr>
            <a:endParaRPr lang="tr-TR" b="1"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dirty="0">
                <a:solidFill>
                  <a:schemeClr val="tx1"/>
                </a:solidFill>
                <a:latin typeface="Times New Roman" panose="02020603050405020304" pitchFamily="18" charset="0"/>
                <a:cs typeface="Times New Roman" panose="02020603050405020304" pitchFamily="18" charset="0"/>
              </a:rPr>
              <a:t>2022 yılı içerisinde burs üst limiti;</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Tezli Yüksek Lisans Öğrencileri: </a:t>
            </a:r>
            <a:r>
              <a:rPr lang="tr-TR" dirty="0">
                <a:solidFill>
                  <a:schemeClr val="tx1"/>
                </a:solidFill>
                <a:latin typeface="Times New Roman" panose="02020603050405020304" pitchFamily="18" charset="0"/>
                <a:cs typeface="Times New Roman" panose="02020603050405020304" pitchFamily="18" charset="0"/>
              </a:rPr>
              <a:t>1.500 TL</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Doktora Öğrencileri: </a:t>
            </a:r>
            <a:r>
              <a:rPr lang="tr-TR" dirty="0">
                <a:solidFill>
                  <a:schemeClr val="tx1"/>
                </a:solidFill>
                <a:latin typeface="Times New Roman" panose="02020603050405020304" pitchFamily="18" charset="0"/>
                <a:cs typeface="Times New Roman" panose="02020603050405020304" pitchFamily="18" charset="0"/>
              </a:rPr>
              <a:t>2.200 TL’ye kadar burs desteği verilebilecektir.</a:t>
            </a:r>
          </a:p>
          <a:p>
            <a:pPr marL="457200" lvl="1" indent="0" algn="just">
              <a:buClr>
                <a:schemeClr val="accent3"/>
              </a:buClr>
              <a:buNone/>
              <a:defRPr/>
            </a:pPr>
            <a:endParaRPr lang="tr-TR" dirty="0" smtClean="0">
              <a:solidFill>
                <a:schemeClr val="tx1"/>
              </a:solidFill>
              <a:latin typeface="Times New Roman" panose="02020603050405020304" pitchFamily="18" charset="0"/>
              <a:cs typeface="Times New Roman" panose="02020603050405020304" pitchFamily="18" charset="0"/>
            </a:endParaRP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lvl="0" algn="just">
              <a:buClr>
                <a:srgbClr val="3494BA"/>
              </a:buClr>
            </a:pPr>
            <a:r>
              <a:rPr lang="tr-TR" dirty="0" smtClean="0">
                <a:solidFill>
                  <a:schemeClr val="tx1"/>
                </a:solidFill>
                <a:latin typeface="Times New Roman" panose="02020603050405020304" pitchFamily="18" charset="0"/>
                <a:cs typeface="Times New Roman" panose="02020603050405020304" pitchFamily="18" charset="0"/>
              </a:rPr>
              <a:t>Hızlı </a:t>
            </a:r>
            <a:r>
              <a:rPr lang="tr-TR" dirty="0">
                <a:solidFill>
                  <a:schemeClr val="tx1"/>
                </a:solidFill>
                <a:latin typeface="Times New Roman" panose="02020603050405020304" pitchFamily="18" charset="0"/>
                <a:cs typeface="Times New Roman" panose="02020603050405020304" pitchFamily="18" charset="0"/>
              </a:rPr>
              <a:t>Destek Araştırma Projeleri kapsamında burs desteği </a:t>
            </a:r>
            <a:r>
              <a:rPr lang="tr-TR" dirty="0" smtClean="0">
                <a:solidFill>
                  <a:schemeClr val="tx1"/>
                </a:solidFill>
                <a:latin typeface="Times New Roman" panose="02020603050405020304" pitchFamily="18" charset="0"/>
                <a:cs typeface="Times New Roman" panose="02020603050405020304" pitchFamily="18" charset="0"/>
              </a:rPr>
              <a:t>verilmez.</a:t>
            </a:r>
          </a:p>
          <a:p>
            <a:pPr lvl="0" algn="just">
              <a:buClr>
                <a:srgbClr val="3494BA"/>
              </a:buClr>
            </a:pPr>
            <a:r>
              <a:rPr lang="tr-TR" dirty="0" smtClean="0">
                <a:solidFill>
                  <a:schemeClr val="tx1"/>
                </a:solidFill>
                <a:latin typeface="Times New Roman" panose="02020603050405020304" pitchFamily="18" charset="0"/>
                <a:cs typeface="Times New Roman" panose="02020603050405020304" pitchFamily="18" charset="0"/>
              </a:rPr>
              <a:t>Öğrenci </a:t>
            </a:r>
            <a:r>
              <a:rPr lang="tr-TR" dirty="0">
                <a:solidFill>
                  <a:schemeClr val="tx1"/>
                </a:solidFill>
                <a:latin typeface="Times New Roman" panose="02020603050405020304" pitchFamily="18" charset="0"/>
                <a:cs typeface="Times New Roman" panose="02020603050405020304" pitchFamily="18" charset="0"/>
              </a:rPr>
              <a:t>aynı anda 1 (bir) projede </a:t>
            </a:r>
            <a:r>
              <a:rPr lang="tr-TR" dirty="0" err="1">
                <a:solidFill>
                  <a:schemeClr val="tx1"/>
                </a:solidFill>
                <a:latin typeface="Times New Roman" panose="02020603050405020304" pitchFamily="18" charset="0"/>
                <a:cs typeface="Times New Roman" panose="02020603050405020304" pitchFamily="18" charset="0"/>
              </a:rPr>
              <a:t>bursiyer</a:t>
            </a:r>
            <a:r>
              <a:rPr lang="tr-TR" dirty="0">
                <a:solidFill>
                  <a:schemeClr val="tx1"/>
                </a:solidFill>
                <a:latin typeface="Times New Roman" panose="02020603050405020304" pitchFamily="18" charset="0"/>
                <a:cs typeface="Times New Roman" panose="02020603050405020304" pitchFamily="18" charset="0"/>
              </a:rPr>
              <a:t> olarak görev </a:t>
            </a:r>
            <a:r>
              <a:rPr lang="tr-TR" dirty="0" smtClean="0">
                <a:solidFill>
                  <a:schemeClr val="tx1"/>
                </a:solidFill>
                <a:latin typeface="Times New Roman" panose="02020603050405020304" pitchFamily="18" charset="0"/>
                <a:cs typeface="Times New Roman" panose="02020603050405020304" pitchFamily="18" charset="0"/>
              </a:rPr>
              <a:t>alabilir.</a:t>
            </a:r>
          </a:p>
          <a:p>
            <a:pPr lvl="0" algn="just">
              <a:buClr>
                <a:srgbClr val="3494BA"/>
              </a:buClr>
            </a:pPr>
            <a:r>
              <a:rPr lang="tr-TR" dirty="0" smtClean="0">
                <a:solidFill>
                  <a:schemeClr val="tx1"/>
                </a:solidFill>
                <a:latin typeface="Times New Roman" panose="02020603050405020304" pitchFamily="18" charset="0"/>
                <a:cs typeface="Times New Roman" panose="02020603050405020304" pitchFamily="18" charset="0"/>
              </a:rPr>
              <a:t>Herhangi </a:t>
            </a:r>
            <a:r>
              <a:rPr lang="tr-TR" dirty="0">
                <a:solidFill>
                  <a:schemeClr val="tx1"/>
                </a:solidFill>
                <a:latin typeface="Times New Roman" panose="02020603050405020304" pitchFamily="18" charset="0"/>
                <a:cs typeface="Times New Roman" panose="02020603050405020304" pitchFamily="18" charset="0"/>
              </a:rPr>
              <a:t>bir nedenle öğrenciliği sona eren </a:t>
            </a:r>
            <a:r>
              <a:rPr lang="tr-TR" dirty="0" err="1">
                <a:solidFill>
                  <a:schemeClr val="tx1"/>
                </a:solidFill>
                <a:latin typeface="Times New Roman" panose="02020603050405020304" pitchFamily="18" charset="0"/>
                <a:cs typeface="Times New Roman" panose="02020603050405020304" pitchFamily="18" charset="0"/>
              </a:rPr>
              <a:t>bursiyerin</a:t>
            </a:r>
            <a:r>
              <a:rPr lang="tr-TR" dirty="0">
                <a:solidFill>
                  <a:schemeClr val="tx1"/>
                </a:solidFill>
                <a:latin typeface="Times New Roman" panose="02020603050405020304" pitchFamily="18" charset="0"/>
                <a:cs typeface="Times New Roman" panose="02020603050405020304" pitchFamily="18" charset="0"/>
              </a:rPr>
              <a:t> burs desteği kesilir. Araştırmacı olarak projedeki görevine devam edilebilir.</a:t>
            </a:r>
          </a:p>
          <a:p>
            <a:pPr marL="285750" lvl="1" algn="just">
              <a:buClr>
                <a:schemeClr val="accent3"/>
              </a:buClr>
              <a:buFont typeface="Arial" panose="020B0604020202020204" pitchFamily="34" charset="0"/>
              <a:buChar char="•"/>
              <a:defRPr/>
            </a:pPr>
            <a:endParaRPr lang="tr-TR" dirty="0">
              <a:solidFill>
                <a:schemeClr val="tx1"/>
              </a:solidFill>
              <a:latin typeface="Times New Roman" panose="02020603050405020304" pitchFamily="18" charset="0"/>
              <a:cs typeface="Times New Roman" panose="02020603050405020304" pitchFamily="18" charset="0"/>
            </a:endParaRPr>
          </a:p>
          <a:p>
            <a:pPr marL="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343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3044E0-EE47-4BA7-A47C-ECFC0C348E9E}"/>
              </a:ext>
            </a:extLst>
          </p:cNvPr>
          <p:cNvSpPr>
            <a:spLocks noGrp="1"/>
          </p:cNvSpPr>
          <p:nvPr>
            <p:ph type="title"/>
          </p:nvPr>
        </p:nvSpPr>
        <p:spPr>
          <a:xfrm>
            <a:off x="1945201" y="624110"/>
            <a:ext cx="5075071" cy="716658"/>
          </a:xfrm>
        </p:spPr>
        <p:txBody>
          <a:bodyPr/>
          <a:lstStyle/>
          <a:p>
            <a:r>
              <a:rPr lang="tr-TR" b="1" dirty="0" err="1">
                <a:solidFill>
                  <a:schemeClr val="accent1">
                    <a:lumMod val="75000"/>
                  </a:schemeClr>
                </a:solidFill>
                <a:latin typeface="Times New Roman" panose="02020603050405020304" pitchFamily="18" charset="0"/>
                <a:cs typeface="Times New Roman" panose="02020603050405020304" pitchFamily="18" charset="0"/>
              </a:rPr>
              <a:t>Bursiyer</a:t>
            </a:r>
            <a:r>
              <a:rPr lang="tr-TR" b="1" dirty="0">
                <a:solidFill>
                  <a:schemeClr val="accent1">
                    <a:lumMod val="75000"/>
                  </a:schemeClr>
                </a:solidFill>
                <a:latin typeface="Times New Roman" panose="02020603050405020304" pitchFamily="18" charset="0"/>
                <a:cs typeface="Times New Roman" panose="02020603050405020304" pitchFamily="18" charset="0"/>
              </a:rPr>
              <a:t> Genel Şartlar</a:t>
            </a:r>
          </a:p>
        </p:txBody>
      </p:sp>
      <p:sp>
        <p:nvSpPr>
          <p:cNvPr id="3" name="İçerik Yer Tutucusu 2">
            <a:extLst>
              <a:ext uri="{FF2B5EF4-FFF2-40B4-BE49-F238E27FC236}">
                <a16:creationId xmlns:a16="http://schemas.microsoft.com/office/drawing/2014/main" id="{4DE3123F-0F34-49D9-ADA6-E5F37E707B27}"/>
              </a:ext>
            </a:extLst>
          </p:cNvPr>
          <p:cNvSpPr>
            <a:spLocks noGrp="1"/>
          </p:cNvSpPr>
          <p:nvPr>
            <p:ph idx="1"/>
          </p:nvPr>
        </p:nvSpPr>
        <p:spPr>
          <a:xfrm>
            <a:off x="755576" y="1700808"/>
            <a:ext cx="7848871" cy="3777622"/>
          </a:xfrm>
        </p:spPr>
        <p:txBody>
          <a:bodyPr>
            <a:normAutofit lnSpcReduction="10000"/>
          </a:bodyPr>
          <a:lstStyle/>
          <a:p>
            <a:pPr marL="0" indent="0" algn="just">
              <a:buNone/>
            </a:pPr>
            <a:r>
              <a:rPr lang="tr-TR" dirty="0">
                <a:solidFill>
                  <a:schemeClr val="tx1"/>
                </a:solidFill>
                <a:latin typeface="Times New Roman" panose="02020603050405020304" pitchFamily="18" charset="0"/>
                <a:cs typeface="Times New Roman" panose="02020603050405020304" pitchFamily="18" charset="0"/>
              </a:rPr>
              <a:t>       </a:t>
            </a:r>
            <a:r>
              <a:rPr lang="tr-TR" dirty="0" err="1">
                <a:solidFill>
                  <a:schemeClr val="tx1"/>
                </a:solidFill>
                <a:latin typeface="Times New Roman" panose="02020603050405020304" pitchFamily="18" charset="0"/>
                <a:cs typeface="Times New Roman" panose="02020603050405020304" pitchFamily="18" charset="0"/>
              </a:rPr>
              <a:t>Bursiyer</a:t>
            </a:r>
            <a:r>
              <a:rPr lang="tr-TR" dirty="0">
                <a:solidFill>
                  <a:schemeClr val="tx1"/>
                </a:solidFill>
                <a:latin typeface="Times New Roman" panose="02020603050405020304" pitchFamily="18" charset="0"/>
                <a:cs typeface="Times New Roman" panose="02020603050405020304" pitchFamily="18" charset="0"/>
              </a:rPr>
              <a:t> olarak çalıştırılacak lisansüstü öğrenim öğrencileri için              aşağıdaki şartlar aranır: </a:t>
            </a:r>
          </a:p>
          <a:p>
            <a:pPr algn="just"/>
            <a:r>
              <a:rPr lang="tr-TR" dirty="0">
                <a:solidFill>
                  <a:schemeClr val="tx1"/>
                </a:solidFill>
                <a:latin typeface="Times New Roman" panose="02020603050405020304" pitchFamily="18" charset="0"/>
                <a:cs typeface="Times New Roman" panose="02020603050405020304" pitchFamily="18" charset="0"/>
              </a:rPr>
              <a:t> Türkiye’de ikamet etmek. </a:t>
            </a:r>
          </a:p>
          <a:p>
            <a:pPr algn="just"/>
            <a:r>
              <a:rPr lang="tr-TR" dirty="0">
                <a:solidFill>
                  <a:schemeClr val="tx1"/>
                </a:solidFill>
                <a:latin typeface="Times New Roman" panose="02020603050405020304" pitchFamily="18" charset="0"/>
                <a:cs typeface="Times New Roman" panose="02020603050405020304" pitchFamily="18" charset="0"/>
              </a:rPr>
              <a:t> Kırk yaşından gün almamış olmak. </a:t>
            </a:r>
          </a:p>
          <a:p>
            <a:pPr algn="just"/>
            <a:r>
              <a:rPr lang="tr-TR" dirty="0">
                <a:solidFill>
                  <a:schemeClr val="tx1"/>
                </a:solidFill>
                <a:latin typeface="Times New Roman" panose="02020603050405020304" pitchFamily="18" charset="0"/>
                <a:cs typeface="Times New Roman" panose="02020603050405020304" pitchFamily="18" charset="0"/>
              </a:rPr>
              <a:t> Bir kurum veya iş yerinde çalışmıyor olmak. </a:t>
            </a:r>
          </a:p>
          <a:p>
            <a:pPr algn="just"/>
            <a:r>
              <a:rPr lang="tr-TR" dirty="0">
                <a:solidFill>
                  <a:schemeClr val="tx1"/>
                </a:solidFill>
                <a:latin typeface="Times New Roman" panose="02020603050405020304" pitchFamily="18" charset="0"/>
                <a:cs typeface="Times New Roman" panose="02020603050405020304" pitchFamily="18" charset="0"/>
              </a:rPr>
              <a:t> Aynı dönemde YÖK ve/veya TÜBİTAK desteği kapsamında herhangi bir burs veya ücret almıyor olmak.</a:t>
            </a:r>
          </a:p>
          <a:p>
            <a:pPr algn="just"/>
            <a:r>
              <a:rPr lang="tr-TR" dirty="0">
                <a:solidFill>
                  <a:schemeClr val="tx1"/>
                </a:solidFill>
                <a:latin typeface="Times New Roman" panose="02020603050405020304" pitchFamily="18" charset="0"/>
                <a:cs typeface="Times New Roman" panose="02020603050405020304" pitchFamily="18" charset="0"/>
              </a:rPr>
              <a:t> Aynı dönemde başka bir projede </a:t>
            </a:r>
            <a:r>
              <a:rPr lang="tr-TR" dirty="0" err="1">
                <a:solidFill>
                  <a:schemeClr val="tx1"/>
                </a:solidFill>
                <a:latin typeface="Times New Roman" panose="02020603050405020304" pitchFamily="18" charset="0"/>
                <a:cs typeface="Times New Roman" panose="02020603050405020304" pitchFamily="18" charset="0"/>
              </a:rPr>
              <a:t>bursiyer</a:t>
            </a:r>
            <a:r>
              <a:rPr lang="tr-TR" dirty="0">
                <a:solidFill>
                  <a:schemeClr val="tx1"/>
                </a:solidFill>
                <a:latin typeface="Times New Roman" panose="02020603050405020304" pitchFamily="18" charset="0"/>
                <a:cs typeface="Times New Roman" panose="02020603050405020304" pitchFamily="18" charset="0"/>
              </a:rPr>
              <a:t> olmamak. </a:t>
            </a:r>
          </a:p>
          <a:p>
            <a:pPr marL="0" indent="0" algn="just">
              <a:buNone/>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None/>
            </a:pPr>
            <a:r>
              <a:rPr lang="tr-TR" dirty="0">
                <a:solidFill>
                  <a:schemeClr val="tx1"/>
                </a:solidFill>
                <a:latin typeface="Times New Roman" panose="02020603050405020304" pitchFamily="18" charset="0"/>
                <a:cs typeface="Times New Roman" panose="02020603050405020304" pitchFamily="18" charset="0"/>
              </a:rPr>
              <a:t>* </a:t>
            </a:r>
            <a:r>
              <a:rPr lang="tr-TR" dirty="0" err="1">
                <a:solidFill>
                  <a:schemeClr val="tx1"/>
                </a:solidFill>
                <a:latin typeface="Times New Roman" panose="02020603050405020304" pitchFamily="18" charset="0"/>
                <a:cs typeface="Times New Roman" panose="02020603050405020304" pitchFamily="18" charset="0"/>
              </a:rPr>
              <a:t>Bursiyerlerin</a:t>
            </a:r>
            <a:r>
              <a:rPr lang="tr-TR" dirty="0">
                <a:solidFill>
                  <a:schemeClr val="tx1"/>
                </a:solidFill>
                <a:latin typeface="Times New Roman" panose="02020603050405020304" pitchFamily="18" charset="0"/>
                <a:cs typeface="Times New Roman" panose="02020603050405020304" pitchFamily="18" charset="0"/>
              </a:rPr>
              <a:t> SGK işlemleri proje yürütücüsünün kadrosunun bulunduğu akademik birimler tarafından yapılacaktır. </a:t>
            </a:r>
          </a:p>
        </p:txBody>
      </p:sp>
    </p:spTree>
    <p:extLst>
      <p:ext uri="{BB962C8B-B14F-4D97-AF65-F5344CB8AC3E}">
        <p14:creationId xmlns:p14="http://schemas.microsoft.com/office/powerpoint/2010/main" val="3367575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99592" y="404664"/>
            <a:ext cx="7599093"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lnSpc>
                <a:spcPct val="150000"/>
              </a:lnSpc>
              <a:buClr>
                <a:srgbClr val="009999"/>
              </a:buClr>
            </a:pPr>
            <a:r>
              <a:rPr lang="tr-TR" sz="2800" b="1" dirty="0">
                <a:solidFill>
                  <a:schemeClr val="accent1">
                    <a:lumMod val="75000"/>
                  </a:schemeClr>
                </a:solidFill>
                <a:latin typeface="Times New Roman" panose="02020603050405020304" pitchFamily="18" charset="0"/>
                <a:cs typeface="Times New Roman" panose="02020603050405020304" pitchFamily="18" charset="0"/>
              </a:rPr>
              <a:t>Proje Değerlendirmesi Yapacak </a:t>
            </a: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Uzman</a:t>
            </a:r>
          </a:p>
          <a:p>
            <a:pPr lvl="0" algn="ctr">
              <a:buClr>
                <a:srgbClr val="009999"/>
              </a:buClr>
            </a:pPr>
            <a:r>
              <a:rPr lang="tr-TR" sz="28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tr-TR" sz="2800" b="1" dirty="0">
                <a:solidFill>
                  <a:schemeClr val="accent1">
                    <a:lumMod val="75000"/>
                  </a:schemeClr>
                </a:solidFill>
                <a:latin typeface="Times New Roman" panose="02020603050405020304" pitchFamily="18" charset="0"/>
                <a:cs typeface="Times New Roman" panose="02020603050405020304" pitchFamily="18" charset="0"/>
              </a:rPr>
              <a:t>(Hakem) Ödemeleri</a:t>
            </a:r>
          </a:p>
        </p:txBody>
      </p:sp>
      <p:sp>
        <p:nvSpPr>
          <p:cNvPr id="6" name="Rectangle 3"/>
          <p:cNvSpPr>
            <a:spLocks noGrp="1" noChangeArrowheads="1"/>
          </p:cNvSpPr>
          <p:nvPr>
            <p:ph idx="1"/>
          </p:nvPr>
        </p:nvSpPr>
        <p:spPr>
          <a:xfrm>
            <a:off x="683568" y="1916832"/>
            <a:ext cx="7632848" cy="4464496"/>
          </a:xfrm>
        </p:spPr>
        <p:txBody>
          <a:bodyPr>
            <a:normAutofit/>
          </a:bodyPr>
          <a:lstStyle/>
          <a:p>
            <a:pPr lvl="0" algn="just">
              <a:spcBef>
                <a:spcPts val="1800"/>
              </a:spcBef>
              <a:buClr>
                <a:srgbClr val="3494BA"/>
              </a:buClr>
            </a:pPr>
            <a:r>
              <a:rPr lang="tr-TR" dirty="0" smtClean="0">
                <a:solidFill>
                  <a:schemeClr val="tx1"/>
                </a:solidFill>
                <a:latin typeface="Times New Roman" panose="02020603050405020304" pitchFamily="18" charset="0"/>
                <a:cs typeface="Times New Roman" panose="02020603050405020304" pitchFamily="18" charset="0"/>
              </a:rPr>
              <a:t>Bilimsel </a:t>
            </a:r>
            <a:r>
              <a:rPr lang="tr-TR" dirty="0">
                <a:solidFill>
                  <a:schemeClr val="tx1"/>
                </a:solidFill>
                <a:latin typeface="Times New Roman" panose="02020603050405020304" pitchFamily="18" charset="0"/>
                <a:cs typeface="Times New Roman" panose="02020603050405020304" pitchFamily="18" charset="0"/>
              </a:rPr>
              <a:t>araştırma projelerinin kabulü öncesinde, proje değerlendirmesinde görevlendirilen uzmana, proje bazında 10.000 gösterge rakamının, görevlendirmenin yapıldığı tarihteki memur aylık katsayısı ile çarpımı sonucu bulunacak tutarı geçmemek üzere, Komisyon tarafından projelerin nitelikleri de dikkate alınarak belirlenen tutarda ücret ödenebilir</a:t>
            </a:r>
            <a:r>
              <a:rPr lang="tr-TR" dirty="0" smtClean="0">
                <a:solidFill>
                  <a:schemeClr val="tx1"/>
                </a:solidFill>
                <a:latin typeface="Times New Roman" panose="02020603050405020304" pitchFamily="18" charset="0"/>
                <a:cs typeface="Times New Roman" panose="02020603050405020304" pitchFamily="18" charset="0"/>
              </a:rPr>
              <a:t>.</a:t>
            </a:r>
          </a:p>
          <a:p>
            <a:pPr lvl="0" algn="just">
              <a:spcBef>
                <a:spcPts val="1800"/>
              </a:spcBef>
              <a:buClr>
                <a:srgbClr val="3494BA"/>
              </a:buClr>
            </a:pPr>
            <a:r>
              <a:rPr lang="tr-TR" dirty="0" smtClean="0">
                <a:solidFill>
                  <a:schemeClr val="tx1"/>
                </a:solidFill>
                <a:latin typeface="Times New Roman" panose="02020603050405020304" pitchFamily="18" charset="0"/>
                <a:cs typeface="Times New Roman" panose="02020603050405020304" pitchFamily="18" charset="0"/>
              </a:rPr>
              <a:t> Bir kişiye bu madde kapsamında ödeme yapılacak uzman ücreti sayısı bir takvim yılında altıyı geçemez.</a:t>
            </a:r>
          </a:p>
          <a:p>
            <a:pPr lvl="0" algn="just">
              <a:spcBef>
                <a:spcPts val="1800"/>
              </a:spcBef>
              <a:buClr>
                <a:srgbClr val="3494BA"/>
              </a:buClr>
            </a:pPr>
            <a:r>
              <a:rPr lang="tr-TR" dirty="0" smtClean="0">
                <a:solidFill>
                  <a:schemeClr val="tx1"/>
                </a:solidFill>
                <a:latin typeface="Times New Roman" panose="02020603050405020304" pitchFamily="18" charset="0"/>
                <a:cs typeface="Times New Roman" panose="02020603050405020304" pitchFamily="18" charset="0"/>
              </a:rPr>
              <a:t>Üniversitemiz </a:t>
            </a:r>
            <a:r>
              <a:rPr lang="tr-TR" dirty="0">
                <a:solidFill>
                  <a:schemeClr val="tx1"/>
                </a:solidFill>
                <a:latin typeface="Times New Roman" panose="02020603050405020304" pitchFamily="18" charset="0"/>
                <a:cs typeface="Times New Roman" panose="02020603050405020304" pitchFamily="18" charset="0"/>
              </a:rPr>
              <a:t>BAP Koordinasyon Birimine sunulacak proje önerilerinin değerlendirmesi amaçlı </a:t>
            </a:r>
            <a:r>
              <a:rPr lang="tr-TR" dirty="0" smtClean="0">
                <a:solidFill>
                  <a:schemeClr val="tx1"/>
                </a:solidFill>
                <a:latin typeface="Times New Roman" panose="02020603050405020304" pitchFamily="18" charset="0"/>
                <a:cs typeface="Times New Roman" panose="02020603050405020304" pitchFamily="18" charset="0"/>
              </a:rPr>
              <a:t>kurum dışı uzmana ödenecek </a:t>
            </a:r>
            <a:r>
              <a:rPr lang="tr-TR" dirty="0">
                <a:solidFill>
                  <a:schemeClr val="tx1"/>
                </a:solidFill>
                <a:latin typeface="Times New Roman" panose="02020603050405020304" pitchFamily="18" charset="0"/>
                <a:cs typeface="Times New Roman" panose="02020603050405020304" pitchFamily="18" charset="0"/>
              </a:rPr>
              <a:t>(hakem) </a:t>
            </a:r>
            <a:r>
              <a:rPr lang="tr-TR" dirty="0" smtClean="0">
                <a:solidFill>
                  <a:schemeClr val="tx1"/>
                </a:solidFill>
                <a:latin typeface="Times New Roman" panose="02020603050405020304" pitchFamily="18" charset="0"/>
                <a:cs typeface="Times New Roman" panose="02020603050405020304" pitchFamily="18" charset="0"/>
              </a:rPr>
              <a:t>ücret </a:t>
            </a:r>
            <a:r>
              <a:rPr lang="tr-TR" u="sng" dirty="0">
                <a:solidFill>
                  <a:schemeClr val="tx1"/>
                </a:solidFill>
                <a:latin typeface="Times New Roman" panose="02020603050405020304" pitchFamily="18" charset="0"/>
                <a:cs typeface="Times New Roman" panose="02020603050405020304" pitchFamily="18" charset="0"/>
              </a:rPr>
              <a:t>200 TL olarak </a:t>
            </a:r>
            <a:r>
              <a:rPr lang="tr-TR" u="sng" dirty="0" smtClean="0">
                <a:solidFill>
                  <a:schemeClr val="tx1"/>
                </a:solidFill>
                <a:latin typeface="Times New Roman" panose="02020603050405020304" pitchFamily="18" charset="0"/>
                <a:cs typeface="Times New Roman" panose="02020603050405020304" pitchFamily="18" charset="0"/>
              </a:rPr>
              <a:t>belirlenmiştir.</a:t>
            </a:r>
            <a:endParaRPr lang="tr-TR" u="sng"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endParaRPr lang="tr-TR"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481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rotWithShape="1">
          <a:blip r:embed="rId2"/>
          <a:srcRect t="15700" r="15350"/>
          <a:stretch/>
        </p:blipFill>
        <p:spPr>
          <a:xfrm>
            <a:off x="519977" y="1700808"/>
            <a:ext cx="8612563" cy="4824536"/>
          </a:xfrm>
          <a:prstGeom prst="rect">
            <a:avLst/>
          </a:prstGeom>
        </p:spPr>
      </p:pic>
      <p:sp>
        <p:nvSpPr>
          <p:cNvPr id="8" name="Yuvarlatılmış Dikdörtgen 7"/>
          <p:cNvSpPr/>
          <p:nvPr/>
        </p:nvSpPr>
        <p:spPr>
          <a:xfrm>
            <a:off x="2699792" y="1772816"/>
            <a:ext cx="2088232" cy="43204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519977" y="4797152"/>
            <a:ext cx="194421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61795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D83D48B-1454-410E-9B94-F16BDB36E609}"/>
              </a:ext>
            </a:extLst>
          </p:cNvPr>
          <p:cNvPicPr>
            <a:picLocks noGrp="1"/>
          </p:cNvPicPr>
          <p:nvPr>
            <p:ph idx="1"/>
          </p:nvPr>
        </p:nvPicPr>
        <p:blipFill rotWithShape="1">
          <a:blip r:embed="rId2"/>
          <a:srcRect t="8858" b="6140"/>
          <a:stretch/>
        </p:blipFill>
        <p:spPr bwMode="auto">
          <a:xfrm>
            <a:off x="1043608" y="1628800"/>
            <a:ext cx="7490792" cy="4968552"/>
          </a:xfrm>
          <a:prstGeom prst="rect">
            <a:avLst/>
          </a:prstGeom>
          <a:noFill/>
          <a:ln>
            <a:noFill/>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Yuvarlatılmış Dikdörtgen 5"/>
          <p:cNvSpPr/>
          <p:nvPr/>
        </p:nvSpPr>
        <p:spPr>
          <a:xfrm>
            <a:off x="1187624" y="1653038"/>
            <a:ext cx="79208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12017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496DAE13-5DA6-4E81-8365-92DAEEBF29A9}"/>
              </a:ext>
            </a:extLst>
          </p:cNvPr>
          <p:cNvPicPr>
            <a:picLocks noGrp="1"/>
          </p:cNvPicPr>
          <p:nvPr>
            <p:ph idx="1"/>
          </p:nvPr>
        </p:nvPicPr>
        <p:blipFill rotWithShape="1">
          <a:blip r:embed="rId2"/>
          <a:srcRect l="-762" t="9256" r="15281" b="5618"/>
          <a:stretch/>
        </p:blipFill>
        <p:spPr bwMode="auto">
          <a:xfrm>
            <a:off x="899592" y="1628800"/>
            <a:ext cx="7850832" cy="4752528"/>
          </a:xfrm>
          <a:prstGeom prst="rect">
            <a:avLst/>
          </a:prstGeom>
          <a:ln>
            <a:noFill/>
          </a:ln>
          <a:extLst>
            <a:ext uri="{53640926-AAD7-44D8-BBD7-CCE9431645EC}">
              <a14:shadowObscured xmlns:a14="http://schemas.microsoft.com/office/drawing/2010/main"/>
            </a:ext>
          </a:extLst>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522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693BBE-C691-4779-A8F5-43575DE16F6A}"/>
              </a:ext>
            </a:extLst>
          </p:cNvPr>
          <p:cNvSpPr>
            <a:spLocks noGrp="1"/>
          </p:cNvSpPr>
          <p:nvPr>
            <p:ph type="title"/>
          </p:nvPr>
        </p:nvSpPr>
        <p:spPr>
          <a:xfrm>
            <a:off x="899592" y="620688"/>
            <a:ext cx="7776864" cy="644650"/>
          </a:xfrm>
        </p:spPr>
        <p:txBody>
          <a:bodyPr>
            <a:normAutofit/>
          </a:bodyPr>
          <a:lstStyle/>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M</a:t>
            </a:r>
            <a:r>
              <a:rPr lang="tr-TR" b="1" dirty="0" smtClean="0">
                <a:solidFill>
                  <a:schemeClr val="accent1">
                    <a:lumMod val="75000"/>
                  </a:schemeClr>
                </a:solidFill>
                <a:latin typeface="Times New Roman" panose="02020603050405020304" pitchFamily="18" charset="0"/>
                <a:cs typeface="Times New Roman" panose="02020603050405020304" pitchFamily="18" charset="0"/>
              </a:rPr>
              <a:t>evzuat ve Tanımlar</a:t>
            </a:r>
            <a:endParaRPr lang="tr-TR" b="1" dirty="0">
              <a:solidFill>
                <a:schemeClr val="accent1">
                  <a:lumMod val="75000"/>
                </a:schemeClr>
              </a:solidFill>
            </a:endParaRPr>
          </a:p>
        </p:txBody>
      </p:sp>
      <p:sp>
        <p:nvSpPr>
          <p:cNvPr id="3" name="İçerik Yer Tutucusu 2">
            <a:extLst>
              <a:ext uri="{FF2B5EF4-FFF2-40B4-BE49-F238E27FC236}">
                <a16:creationId xmlns:a16="http://schemas.microsoft.com/office/drawing/2014/main" id="{8922C2DA-B1CA-44DE-94C1-C238B782F1DA}"/>
              </a:ext>
            </a:extLst>
          </p:cNvPr>
          <p:cNvSpPr>
            <a:spLocks noGrp="1"/>
          </p:cNvSpPr>
          <p:nvPr>
            <p:ph idx="1"/>
          </p:nvPr>
        </p:nvSpPr>
        <p:spPr>
          <a:xfrm>
            <a:off x="827584" y="1628800"/>
            <a:ext cx="7920879" cy="4605090"/>
          </a:xfrm>
        </p:spPr>
        <p:txBody>
          <a:bodyPr>
            <a:normAutofit/>
          </a:bodyPr>
          <a:lstStyle/>
          <a:p>
            <a:pPr marL="0" indent="0" algn="just">
              <a:buNone/>
            </a:pPr>
            <a:r>
              <a:rPr lang="tr-TR" dirty="0">
                <a:latin typeface="Times New Roman" panose="02020603050405020304" pitchFamily="18" charset="0"/>
                <a:cs typeface="Times New Roman" panose="02020603050405020304" pitchFamily="18" charset="0"/>
              </a:rPr>
              <a:t>Bilimsel Araştırma Projeleri Koordinasyon Birimi,  </a:t>
            </a:r>
            <a:r>
              <a:rPr lang="tr-TR" u="sng" dirty="0">
                <a:latin typeface="Times New Roman" panose="02020603050405020304" pitchFamily="18" charset="0"/>
                <a:cs typeface="Times New Roman" panose="02020603050405020304" pitchFamily="18" charset="0"/>
              </a:rPr>
              <a:t>2547 sayılı Yükseköğretim Kanununun 58. Maddesi’ne</a:t>
            </a:r>
            <a:r>
              <a:rPr lang="tr-TR" dirty="0">
                <a:latin typeface="Times New Roman" panose="02020603050405020304" pitchFamily="18" charset="0"/>
                <a:cs typeface="Times New Roman" panose="02020603050405020304" pitchFamily="18" charset="0"/>
              </a:rPr>
              <a:t> dayanılarak oluşturulmuştur.</a:t>
            </a:r>
          </a:p>
          <a:p>
            <a:pPr marL="0" indent="0" algn="just">
              <a:buNone/>
            </a:pPr>
            <a:endParaRPr lang="tr-TR" dirty="0"/>
          </a:p>
          <a:p>
            <a:pPr algn="just">
              <a:spcBef>
                <a:spcPts val="1800"/>
              </a:spcBef>
            </a:pPr>
            <a:r>
              <a:rPr lang="tr-TR" b="1" dirty="0">
                <a:solidFill>
                  <a:schemeClr val="accent1">
                    <a:lumMod val="75000"/>
                  </a:schemeClr>
                </a:solidFill>
                <a:latin typeface="Times New Roman" panose="02020603050405020304" pitchFamily="18" charset="0"/>
                <a:ea typeface="Cambria" panose="02040503050406030204" pitchFamily="18" charset="0"/>
                <a:cs typeface="Times New Roman" panose="02020603050405020304" pitchFamily="18" charset="0"/>
              </a:rPr>
              <a:t>Yönetmelik:</a:t>
            </a:r>
            <a:r>
              <a:rPr lang="tr-TR" b="1" dirty="0">
                <a:latin typeface="Times New Roman" panose="02020603050405020304" pitchFamily="18" charset="0"/>
                <a:ea typeface="Cambria" panose="02040503050406030204" pitchFamily="18" charset="0"/>
                <a:cs typeface="Times New Roman" panose="02020603050405020304" pitchFamily="18" charset="0"/>
              </a:rPr>
              <a:t> </a:t>
            </a:r>
            <a:r>
              <a:rPr lang="tr-TR" dirty="0">
                <a:latin typeface="Times New Roman" panose="02020603050405020304" pitchFamily="18" charset="0"/>
                <a:ea typeface="Cambria" panose="02040503050406030204" pitchFamily="18" charset="0"/>
                <a:cs typeface="Times New Roman" panose="02020603050405020304" pitchFamily="18" charset="0"/>
              </a:rPr>
              <a:t>YÖK tarafından düzenlenen, 26.11.2016 tarihli 29900 sayılı Resmi Gazetede yayınlanan, </a:t>
            </a:r>
            <a:r>
              <a:rPr lang="tr-TR" b="1" dirty="0" smtClean="0">
                <a:latin typeface="Times New Roman" panose="02020603050405020304" pitchFamily="18" charset="0"/>
                <a:ea typeface="Cambria" panose="02040503050406030204" pitchFamily="18" charset="0"/>
                <a:cs typeface="Times New Roman" panose="02020603050405020304" pitchFamily="18" charset="0"/>
              </a:rPr>
              <a:t>Yükseköğretim </a:t>
            </a:r>
            <a:r>
              <a:rPr lang="tr-TR" b="1" dirty="0">
                <a:latin typeface="Times New Roman" panose="02020603050405020304" pitchFamily="18" charset="0"/>
                <a:ea typeface="Cambria" panose="02040503050406030204" pitchFamily="18" charset="0"/>
                <a:cs typeface="Times New Roman" panose="02020603050405020304" pitchFamily="18" charset="0"/>
              </a:rPr>
              <a:t>Kurumları Bilimsel Araştırma Projeleri Hakkında </a:t>
            </a:r>
            <a:r>
              <a:rPr lang="tr-TR" b="1" dirty="0" smtClean="0">
                <a:latin typeface="Times New Roman" panose="02020603050405020304" pitchFamily="18" charset="0"/>
                <a:ea typeface="Cambria" panose="02040503050406030204" pitchFamily="18" charset="0"/>
                <a:cs typeface="Times New Roman" panose="02020603050405020304" pitchFamily="18" charset="0"/>
              </a:rPr>
              <a:t>Yönetmelik</a:t>
            </a:r>
            <a:r>
              <a:rPr lang="tr-TR" dirty="0" smtClean="0">
                <a:latin typeface="Times New Roman" panose="02020603050405020304" pitchFamily="18" charset="0"/>
                <a:ea typeface="Cambria" panose="02040503050406030204" pitchFamily="18" charset="0"/>
                <a:cs typeface="Times New Roman" panose="02020603050405020304" pitchFamily="18" charset="0"/>
              </a:rPr>
              <a:t>’tir.</a:t>
            </a:r>
            <a:endParaRPr lang="tr-TR" dirty="0">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1800"/>
              </a:spcBef>
            </a:pPr>
            <a:r>
              <a:rPr lang="tr-TR" b="1" dirty="0">
                <a:solidFill>
                  <a:schemeClr val="accent1">
                    <a:lumMod val="75000"/>
                  </a:schemeClr>
                </a:solidFill>
                <a:latin typeface="Times New Roman" panose="02020603050405020304" pitchFamily="18" charset="0"/>
                <a:ea typeface="Cambria" panose="02040503050406030204" pitchFamily="18" charset="0"/>
                <a:cs typeface="Times New Roman" panose="02020603050405020304" pitchFamily="18" charset="0"/>
              </a:rPr>
              <a:t>Yönerge: </a:t>
            </a:r>
            <a:r>
              <a:rPr lang="tr-TR" dirty="0">
                <a:latin typeface="Times New Roman" panose="02020603050405020304" pitchFamily="18" charset="0"/>
                <a:ea typeface="Cambria" panose="02040503050406030204" pitchFamily="18" charset="0"/>
                <a:cs typeface="Times New Roman" panose="02020603050405020304" pitchFamily="18" charset="0"/>
              </a:rPr>
              <a:t>23.02.2022 tarihli ve 2022/04 </a:t>
            </a:r>
            <a:r>
              <a:rPr lang="tr-TR" dirty="0" err="1">
                <a:latin typeface="Times New Roman" panose="02020603050405020304" pitchFamily="18" charset="0"/>
                <a:ea typeface="Cambria" panose="02040503050406030204" pitchFamily="18" charset="0"/>
                <a:cs typeface="Times New Roman" panose="02020603050405020304" pitchFamily="18" charset="0"/>
              </a:rPr>
              <a:t>nolu</a:t>
            </a:r>
            <a:r>
              <a:rPr lang="tr-TR" dirty="0">
                <a:latin typeface="Times New Roman" panose="02020603050405020304" pitchFamily="18" charset="0"/>
                <a:ea typeface="Cambria" panose="02040503050406030204" pitchFamily="18" charset="0"/>
                <a:cs typeface="Times New Roman" panose="02020603050405020304" pitchFamily="18" charset="0"/>
              </a:rPr>
              <a:t> senato kararıyla kabul edilen </a:t>
            </a:r>
            <a:r>
              <a:rPr lang="tr-TR" b="1" dirty="0" smtClean="0">
                <a:latin typeface="Times New Roman" panose="02020603050405020304" pitchFamily="18" charset="0"/>
                <a:ea typeface="Cambria" panose="02040503050406030204" pitchFamily="18" charset="0"/>
                <a:cs typeface="Times New Roman" panose="02020603050405020304" pitchFamily="18" charset="0"/>
              </a:rPr>
              <a:t>Bartın </a:t>
            </a:r>
            <a:r>
              <a:rPr lang="tr-TR" b="1" dirty="0">
                <a:latin typeface="Times New Roman" panose="02020603050405020304" pitchFamily="18" charset="0"/>
                <a:ea typeface="Cambria" panose="02040503050406030204" pitchFamily="18" charset="0"/>
                <a:cs typeface="Times New Roman" panose="02020603050405020304" pitchFamily="18" charset="0"/>
              </a:rPr>
              <a:t>Üniversitesi Bilimsel Araştırma Projeleri </a:t>
            </a:r>
            <a:r>
              <a:rPr lang="tr-TR" b="1" dirty="0" err="1" smtClean="0">
                <a:latin typeface="Times New Roman" panose="02020603050405020304" pitchFamily="18" charset="0"/>
                <a:ea typeface="Cambria" panose="02040503050406030204" pitchFamily="18" charset="0"/>
                <a:cs typeface="Times New Roman" panose="02020603050405020304" pitchFamily="18" charset="0"/>
              </a:rPr>
              <a:t>Yönergesi</a:t>
            </a:r>
            <a:r>
              <a:rPr lang="tr-TR" dirty="0" err="1" smtClean="0">
                <a:latin typeface="Times New Roman" panose="02020603050405020304" pitchFamily="18" charset="0"/>
                <a:ea typeface="Cambria" panose="02040503050406030204" pitchFamily="18" charset="0"/>
                <a:cs typeface="Times New Roman" panose="02020603050405020304" pitchFamily="18" charset="0"/>
              </a:rPr>
              <a:t>’dir</a:t>
            </a:r>
            <a:r>
              <a:rPr lang="tr-TR" dirty="0" smtClean="0">
                <a:latin typeface="Times New Roman" panose="02020603050405020304" pitchFamily="18" charset="0"/>
                <a:ea typeface="Cambria" panose="02040503050406030204" pitchFamily="18" charset="0"/>
                <a:cs typeface="Times New Roman" panose="02020603050405020304" pitchFamily="18" charset="0"/>
              </a:rPr>
              <a:t>. </a:t>
            </a:r>
            <a:endParaRPr lang="tr-TR" dirty="0">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1800"/>
              </a:spcBef>
            </a:pPr>
            <a:r>
              <a:rPr lang="tr-TR" b="1" dirty="0">
                <a:solidFill>
                  <a:schemeClr val="accent1">
                    <a:lumMod val="75000"/>
                  </a:schemeClr>
                </a:solidFill>
                <a:latin typeface="Times New Roman" panose="02020603050405020304" pitchFamily="18" charset="0"/>
                <a:ea typeface="Cambria" panose="02040503050406030204" pitchFamily="18" charset="0"/>
                <a:cs typeface="Times New Roman" panose="02020603050405020304" pitchFamily="18" charset="0"/>
              </a:rPr>
              <a:t>Uygulama Usul ve Esasları: </a:t>
            </a:r>
            <a:r>
              <a:rPr lang="tr-TR" dirty="0">
                <a:latin typeface="Times New Roman" panose="02020603050405020304" pitchFamily="18" charset="0"/>
                <a:ea typeface="Cambria" panose="02040503050406030204" pitchFamily="18" charset="0"/>
                <a:cs typeface="Times New Roman" panose="02020603050405020304" pitchFamily="18" charset="0"/>
              </a:rPr>
              <a:t>BAP Yönergesinin ilgili maddelerindeki hükümlere dayanılarak hazırlanmıştır.</a:t>
            </a:r>
            <a:endParaRPr lang="tr-TR" b="1" dirty="0">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1800"/>
              </a:spcBef>
            </a:pPr>
            <a:r>
              <a:rPr lang="tr-TR" b="1" dirty="0">
                <a:solidFill>
                  <a:schemeClr val="accent1">
                    <a:lumMod val="75000"/>
                  </a:schemeClr>
                </a:solidFill>
                <a:latin typeface="Times New Roman" panose="02020603050405020304" pitchFamily="18" charset="0"/>
                <a:ea typeface="Cambria" panose="02040503050406030204" pitchFamily="18" charset="0"/>
                <a:cs typeface="Times New Roman" panose="02020603050405020304" pitchFamily="18" charset="0"/>
              </a:rPr>
              <a:t>Harcama Mevzuatı: </a:t>
            </a:r>
            <a:r>
              <a:rPr lang="tr-TR" dirty="0" smtClean="0">
                <a:latin typeface="Times New Roman" panose="02020603050405020304" pitchFamily="18" charset="0"/>
                <a:ea typeface="Cambria" panose="02040503050406030204" pitchFamily="18" charset="0"/>
                <a:cs typeface="Times New Roman" panose="02020603050405020304" pitchFamily="18" charset="0"/>
              </a:rPr>
              <a:t>Yükseköğretim </a:t>
            </a:r>
            <a:r>
              <a:rPr lang="tr-TR" dirty="0">
                <a:latin typeface="Times New Roman" panose="02020603050405020304" pitchFamily="18" charset="0"/>
                <a:ea typeface="Cambria" panose="02040503050406030204" pitchFamily="18" charset="0"/>
                <a:cs typeface="Times New Roman" panose="02020603050405020304" pitchFamily="18" charset="0"/>
              </a:rPr>
              <a:t>Kurumlarında  uygulanan genel harcama hükümlerine tabidir.</a:t>
            </a:r>
          </a:p>
          <a:p>
            <a:pPr marL="0" indent="0">
              <a:buNone/>
            </a:pPr>
            <a:endParaRPr lang="tr-TR" dirty="0"/>
          </a:p>
        </p:txBody>
      </p:sp>
    </p:spTree>
    <p:extLst>
      <p:ext uri="{BB962C8B-B14F-4D97-AF65-F5344CB8AC3E}">
        <p14:creationId xmlns:p14="http://schemas.microsoft.com/office/powerpoint/2010/main" val="939300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752DFCD2-F497-477A-A129-C2ED12D171C3}"/>
              </a:ext>
            </a:extLst>
          </p:cNvPr>
          <p:cNvPicPr>
            <a:picLocks noGrp="1"/>
          </p:cNvPicPr>
          <p:nvPr>
            <p:ph idx="1"/>
          </p:nvPr>
        </p:nvPicPr>
        <p:blipFill rotWithShape="1">
          <a:blip r:embed="rId2"/>
          <a:srcRect t="9029" b="4279"/>
          <a:stretch/>
        </p:blipFill>
        <p:spPr bwMode="auto">
          <a:xfrm>
            <a:off x="899592" y="1484784"/>
            <a:ext cx="7634808" cy="5040560"/>
          </a:xfrm>
          <a:prstGeom prst="rect">
            <a:avLst/>
          </a:prstGeom>
          <a:ln>
            <a:noFill/>
          </a:ln>
          <a:extLst>
            <a:ext uri="{53640926-AAD7-44D8-BBD7-CCE9431645EC}">
              <a14:shadowObscured xmlns:a14="http://schemas.microsoft.com/office/drawing/2010/main"/>
            </a:ext>
          </a:extLst>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163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9E334912-F6A2-4920-9797-0122154C332D}"/>
              </a:ext>
            </a:extLst>
          </p:cNvPr>
          <p:cNvPicPr>
            <a:picLocks noGrp="1"/>
          </p:cNvPicPr>
          <p:nvPr>
            <p:ph idx="1"/>
          </p:nvPr>
        </p:nvPicPr>
        <p:blipFill rotWithShape="1">
          <a:blip r:embed="rId2"/>
          <a:stretch/>
        </p:blipFill>
        <p:spPr bwMode="auto">
          <a:xfrm>
            <a:off x="683568" y="1412776"/>
            <a:ext cx="7776864" cy="5040560"/>
          </a:xfrm>
          <a:prstGeom prst="rect">
            <a:avLst/>
          </a:prstGeom>
          <a:ln>
            <a:noFill/>
          </a:ln>
          <a:extLst>
            <a:ext uri="{53640926-AAD7-44D8-BBD7-CCE9431645EC}">
              <a14:shadowObscured xmlns:a14="http://schemas.microsoft.com/office/drawing/2010/main"/>
            </a:ext>
          </a:extLst>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147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301BB73E-DA87-430E-98F1-CB3CD1B55E89}"/>
              </a:ext>
            </a:extLst>
          </p:cNvPr>
          <p:cNvPicPr>
            <a:picLocks noGrp="1"/>
          </p:cNvPicPr>
          <p:nvPr>
            <p:ph idx="1"/>
          </p:nvPr>
        </p:nvPicPr>
        <p:blipFill rotWithShape="1">
          <a:blip r:embed="rId2"/>
          <a:srcRect t="9476" b="5438"/>
          <a:stretch/>
        </p:blipFill>
        <p:spPr bwMode="auto">
          <a:xfrm>
            <a:off x="757536" y="1556792"/>
            <a:ext cx="7776864" cy="4896544"/>
          </a:xfrm>
          <a:prstGeom prst="rect">
            <a:avLst/>
          </a:prstGeom>
          <a:ln>
            <a:noFill/>
          </a:ln>
          <a:extLst>
            <a:ext uri="{53640926-AAD7-44D8-BBD7-CCE9431645EC}">
              <a14:shadowObscured xmlns:a14="http://schemas.microsoft.com/office/drawing/2010/main"/>
            </a:ext>
          </a:extLst>
        </p:spPr>
      </p:pic>
      <p:sp>
        <p:nvSpPr>
          <p:cNvPr id="5" name="Metin kutusu 4">
            <a:extLst>
              <a:ext uri="{FF2B5EF4-FFF2-40B4-BE49-F238E27FC236}">
                <a16:creationId xmlns:a16="http://schemas.microsoft.com/office/drawing/2014/main" id="{84FF7042-6EAF-455C-AD03-CFAA2A699B73}"/>
              </a:ext>
            </a:extLst>
          </p:cNvPr>
          <p:cNvSpPr txBox="1"/>
          <p:nvPr/>
        </p:nvSpPr>
        <p:spPr>
          <a:xfrm>
            <a:off x="3944070" y="1794941"/>
            <a:ext cx="3456384" cy="138499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a:solidFill>
                  <a:srgbClr val="002060"/>
                </a:solidFill>
              </a:rPr>
              <a:t>Proje detay bilgilerini eklerken mutlaka bu kısımdan güncel taslak form indirildikten sonra, tüm başlıklar ayrıntılı doldurulmalı ve </a:t>
            </a:r>
            <a:r>
              <a:rPr lang="tr-TR" sz="1400" dirty="0" err="1">
                <a:solidFill>
                  <a:srgbClr val="002060"/>
                </a:solidFill>
              </a:rPr>
              <a:t>PDF’e</a:t>
            </a:r>
            <a:r>
              <a:rPr lang="tr-TR" sz="1400" dirty="0">
                <a:solidFill>
                  <a:srgbClr val="002060"/>
                </a:solidFill>
              </a:rPr>
              <a:t> dönüştürülerek, Dosya seç kısmından yüklenmelidir.</a:t>
            </a:r>
          </a:p>
        </p:txBody>
      </p:sp>
      <p:sp>
        <p:nvSpPr>
          <p:cNvPr id="6" name="Yuvarlatılmış Dikdörtgen 4">
            <a:extLst>
              <a:ext uri="{FF2B5EF4-FFF2-40B4-BE49-F238E27FC236}">
                <a16:creationId xmlns:a16="http://schemas.microsoft.com/office/drawing/2014/main" id="{93934B3C-B66A-477D-AA35-79E5D3E8F9BB}"/>
              </a:ext>
            </a:extLst>
          </p:cNvPr>
          <p:cNvSpPr/>
          <p:nvPr/>
        </p:nvSpPr>
        <p:spPr>
          <a:xfrm>
            <a:off x="1043608" y="1794941"/>
            <a:ext cx="2880320"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4">
            <a:extLst>
              <a:ext uri="{FF2B5EF4-FFF2-40B4-BE49-F238E27FC236}">
                <a16:creationId xmlns:a16="http://schemas.microsoft.com/office/drawing/2014/main" id="{F78AE41F-9321-44CD-90E5-32693E3BA880}"/>
              </a:ext>
            </a:extLst>
          </p:cNvPr>
          <p:cNvSpPr/>
          <p:nvPr/>
        </p:nvSpPr>
        <p:spPr>
          <a:xfrm>
            <a:off x="1043608" y="2105098"/>
            <a:ext cx="648072" cy="1717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59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D175E013-3263-4048-9CD3-AF886A34EFE2}"/>
              </a:ext>
            </a:extLst>
          </p:cNvPr>
          <p:cNvPicPr>
            <a:picLocks noGrp="1"/>
          </p:cNvPicPr>
          <p:nvPr>
            <p:ph idx="1"/>
          </p:nvPr>
        </p:nvPicPr>
        <p:blipFill rotWithShape="1">
          <a:blip r:embed="rId2"/>
          <a:srcRect l="13863" t="17901" r="13988" b="3547"/>
          <a:stretch/>
        </p:blipFill>
        <p:spPr bwMode="auto">
          <a:xfrm>
            <a:off x="683568" y="2133600"/>
            <a:ext cx="8064896" cy="4391744"/>
          </a:xfrm>
          <a:prstGeom prst="rect">
            <a:avLst/>
          </a:prstGeom>
          <a:ln>
            <a:noFill/>
          </a:ln>
          <a:extLst>
            <a:ext uri="{53640926-AAD7-44D8-BBD7-CCE9431645EC}">
              <a14:shadowObscured xmlns:a14="http://schemas.microsoft.com/office/drawing/2010/main"/>
            </a:ext>
          </a:extLst>
        </p:spPr>
      </p:pic>
      <p:sp>
        <p:nvSpPr>
          <p:cNvPr id="6" name="Metin kutusu 5">
            <a:extLst>
              <a:ext uri="{FF2B5EF4-FFF2-40B4-BE49-F238E27FC236}">
                <a16:creationId xmlns:a16="http://schemas.microsoft.com/office/drawing/2014/main" id="{53EA1011-B114-4230-BEF0-4D12A0B65BFE}"/>
              </a:ext>
            </a:extLst>
          </p:cNvPr>
          <p:cNvSpPr txBox="1"/>
          <p:nvPr/>
        </p:nvSpPr>
        <p:spPr>
          <a:xfrm>
            <a:off x="1043608" y="1250598"/>
            <a:ext cx="7490792" cy="646331"/>
          </a:xfrm>
          <a:prstGeom prst="rect">
            <a:avLst/>
          </a:prstGeom>
          <a:noFill/>
        </p:spPr>
        <p:txBody>
          <a:bodyPr wrap="square">
            <a:spAutoFit/>
          </a:bodyPr>
          <a:lstStyle/>
          <a:p>
            <a:r>
              <a:rPr lang="tr-TR" sz="1800" dirty="0">
                <a:latin typeface="+mj-lt"/>
                <a:cs typeface="Times New Roman" panose="02020603050405020304" pitchFamily="18" charset="0"/>
              </a:rPr>
              <a:t>Belirtilen başlıklar altında yazılan açıklamalar dikkate alınmalı, Proje Detay Bilgileri açıklamalarda istenen tüm bilgileri içermelidir</a:t>
            </a:r>
            <a:r>
              <a:rPr lang="tr-TR" sz="1800" dirty="0">
                <a:solidFill>
                  <a:srgbClr val="002060"/>
                </a:solidFill>
                <a:latin typeface="Times New Roman" panose="02020603050405020304" pitchFamily="18" charset="0"/>
                <a:cs typeface="Times New Roman" panose="02020603050405020304" pitchFamily="18" charset="0"/>
              </a:rPr>
              <a:t>.</a:t>
            </a:r>
          </a:p>
        </p:txBody>
      </p:sp>
      <p:sp>
        <p:nvSpPr>
          <p:cNvPr id="7"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661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31EB444C-DD8A-491A-BAD4-582A0C488CD0}"/>
              </a:ext>
            </a:extLst>
          </p:cNvPr>
          <p:cNvPicPr>
            <a:picLocks noGrp="1"/>
          </p:cNvPicPr>
          <p:nvPr>
            <p:ph idx="1"/>
          </p:nvPr>
        </p:nvPicPr>
        <p:blipFill rotWithShape="1">
          <a:blip r:embed="rId2"/>
          <a:srcRect t="9476" b="17367"/>
          <a:stretch/>
        </p:blipFill>
        <p:spPr bwMode="auto">
          <a:xfrm>
            <a:off x="899592" y="1556792"/>
            <a:ext cx="7634808" cy="4677098"/>
          </a:xfrm>
          <a:prstGeom prst="rect">
            <a:avLst/>
          </a:prstGeom>
          <a:ln>
            <a:noFill/>
          </a:ln>
          <a:extLst>
            <a:ext uri="{53640926-AAD7-44D8-BBD7-CCE9431645EC}">
              <a14:shadowObscured xmlns:a14="http://schemas.microsoft.com/office/drawing/2010/main"/>
            </a:ext>
          </a:extLst>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4120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B67B004F-3864-457A-86CC-E70B018AE268}"/>
              </a:ext>
            </a:extLst>
          </p:cNvPr>
          <p:cNvPicPr>
            <a:picLocks noGrp="1"/>
          </p:cNvPicPr>
          <p:nvPr>
            <p:ph idx="1"/>
          </p:nvPr>
        </p:nvPicPr>
        <p:blipFill rotWithShape="1">
          <a:blip r:embed="rId2"/>
          <a:srcRect t="10171" b="14445"/>
          <a:stretch/>
        </p:blipFill>
        <p:spPr>
          <a:xfrm>
            <a:off x="755576" y="1412776"/>
            <a:ext cx="8136904" cy="5040560"/>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676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6B9FEBC-C97C-4A43-BDA1-82B609AA69A1}"/>
              </a:ext>
            </a:extLst>
          </p:cNvPr>
          <p:cNvPicPr>
            <a:picLocks noGrp="1"/>
          </p:cNvPicPr>
          <p:nvPr>
            <p:ph idx="1"/>
          </p:nvPr>
        </p:nvPicPr>
        <p:blipFill rotWithShape="1">
          <a:blip r:embed="rId2"/>
          <a:srcRect t="9271" b="9440"/>
          <a:stretch/>
        </p:blipFill>
        <p:spPr>
          <a:xfrm>
            <a:off x="629648" y="1297502"/>
            <a:ext cx="8118816" cy="5083826"/>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157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4E762D2-095A-47AA-881B-E1431C663F28}"/>
              </a:ext>
            </a:extLst>
          </p:cNvPr>
          <p:cNvPicPr>
            <a:picLocks noGrp="1"/>
          </p:cNvPicPr>
          <p:nvPr>
            <p:ph idx="1"/>
          </p:nvPr>
        </p:nvPicPr>
        <p:blipFill rotWithShape="1">
          <a:blip r:embed="rId2"/>
          <a:srcRect t="10001" b="5556"/>
          <a:stretch/>
        </p:blipFill>
        <p:spPr>
          <a:xfrm>
            <a:off x="971600" y="1412776"/>
            <a:ext cx="7704856" cy="5040560"/>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081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58BFDC08-D94B-4147-9B08-9D79F5A1DA87}"/>
              </a:ext>
            </a:extLst>
          </p:cNvPr>
          <p:cNvPicPr>
            <a:picLocks noGrp="1"/>
          </p:cNvPicPr>
          <p:nvPr>
            <p:ph idx="1"/>
          </p:nvPr>
        </p:nvPicPr>
        <p:blipFill rotWithShape="1">
          <a:blip r:embed="rId2"/>
          <a:srcRect t="10001" b="5556"/>
          <a:stretch/>
        </p:blipFill>
        <p:spPr>
          <a:xfrm>
            <a:off x="899592" y="1484784"/>
            <a:ext cx="7920880" cy="4968552"/>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410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FB1F647-6AD4-4591-A128-46685E2FB690}"/>
              </a:ext>
            </a:extLst>
          </p:cNvPr>
          <p:cNvPicPr>
            <a:picLocks noGrp="1"/>
          </p:cNvPicPr>
          <p:nvPr>
            <p:ph idx="1"/>
          </p:nvPr>
        </p:nvPicPr>
        <p:blipFill rotWithShape="1">
          <a:blip r:embed="rId2"/>
          <a:srcRect t="9686" b="6882"/>
          <a:stretch/>
        </p:blipFill>
        <p:spPr>
          <a:xfrm>
            <a:off x="755576" y="1556792"/>
            <a:ext cx="7992888" cy="4968552"/>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829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87624" y="548680"/>
            <a:ext cx="712879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eaLnBrk="1" hangingPunct="1">
              <a:lnSpc>
                <a:spcPct val="150000"/>
              </a:lnSpc>
              <a:buClr>
                <a:srgbClr val="009999"/>
              </a:buClr>
            </a:pPr>
            <a:r>
              <a:rPr lang="tr-TR" sz="3600" b="1" dirty="0">
                <a:solidFill>
                  <a:schemeClr val="accent1">
                    <a:lumMod val="75000"/>
                  </a:schemeClr>
                </a:solidFill>
                <a:latin typeface="Times New Roman" panose="02020603050405020304" pitchFamily="18" charset="0"/>
                <a:cs typeface="Times New Roman" panose="02020603050405020304" pitchFamily="18" charset="0"/>
              </a:rPr>
              <a:t>BAP Komisyonu Tanımı ve İşleyişi</a:t>
            </a:r>
          </a:p>
        </p:txBody>
      </p:sp>
      <p:sp>
        <p:nvSpPr>
          <p:cNvPr id="6" name="Rectangle 3"/>
          <p:cNvSpPr>
            <a:spLocks noGrp="1" noChangeArrowheads="1"/>
          </p:cNvSpPr>
          <p:nvPr>
            <p:ph idx="1"/>
          </p:nvPr>
        </p:nvSpPr>
        <p:spPr>
          <a:xfrm>
            <a:off x="899591" y="1412776"/>
            <a:ext cx="7560842" cy="4464496"/>
          </a:xfrm>
        </p:spPr>
        <p:txBody>
          <a:bodyPr>
            <a:normAutofit/>
          </a:bodyPr>
          <a:lstStyle/>
          <a:p>
            <a:pPr marL="0" indent="0" algn="just">
              <a:buClr>
                <a:schemeClr val="accent3"/>
              </a:buClr>
              <a:buNone/>
              <a:defRPr/>
            </a:pPr>
            <a:endParaRPr lang="tr-TR" b="1" dirty="0">
              <a:solidFill>
                <a:srgbClr val="002060"/>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Bilimsel Araştırma Projeleri (BAP) Komisyonu: </a:t>
            </a:r>
            <a:r>
              <a:rPr lang="tr-TR" dirty="0">
                <a:solidFill>
                  <a:schemeClr val="tx1"/>
                </a:solidFill>
                <a:latin typeface="Times New Roman" panose="02020603050405020304" pitchFamily="18" charset="0"/>
                <a:cs typeface="Times New Roman" panose="02020603050405020304" pitchFamily="18" charset="0"/>
              </a:rPr>
              <a:t>Bilimsel araştırma projelerinin değerlendirilmesi, kabulü, desteklenmesi, teşvik ve koordine edilmesi, Bartın Üniversitesi araştırma performansının artırılması için tedbirler alınması ile araştırma performansının ölçülmesi, değerlendirilmesi ve araştırma politikalarının belirlenmesiyle ilgili faaliyetlerin yürütülmesi ve Üst Yöneticinin bilimsel araştırmalarla ilgili olarak vereceği diğer görevleri yürütmek amacıyla oluşturulan Bilimsel Araştırma Projeleri (BAP) </a:t>
            </a:r>
            <a:r>
              <a:rPr lang="tr-TR" dirty="0" smtClean="0">
                <a:solidFill>
                  <a:schemeClr val="tx1"/>
                </a:solidFill>
                <a:latin typeface="Times New Roman" panose="02020603050405020304" pitchFamily="18" charset="0"/>
                <a:cs typeface="Times New Roman" panose="02020603050405020304" pitchFamily="18" charset="0"/>
              </a:rPr>
              <a:t>Komisyonudur.</a:t>
            </a:r>
          </a:p>
          <a:p>
            <a:pPr marL="0" indent="0" algn="just">
              <a:buClr>
                <a:schemeClr val="accent3"/>
              </a:buClr>
              <a:buNone/>
              <a:defRPr/>
            </a:pPr>
            <a:r>
              <a:rPr lang="tr-TR" dirty="0" smtClean="0">
                <a:solidFill>
                  <a:schemeClr val="tx1"/>
                </a:solidFill>
                <a:latin typeface="Times New Roman" panose="02020603050405020304" pitchFamily="18" charset="0"/>
                <a:cs typeface="Times New Roman" panose="02020603050405020304" pitchFamily="18" charset="0"/>
              </a:rPr>
              <a:t>Komisyon</a:t>
            </a:r>
            <a:r>
              <a:rPr lang="tr-TR" dirty="0">
                <a:solidFill>
                  <a:schemeClr val="tx1"/>
                </a:solidFill>
                <a:latin typeface="Times New Roman" panose="02020603050405020304" pitchFamily="18" charset="0"/>
                <a:cs typeface="Times New Roman" panose="02020603050405020304" pitchFamily="18" charset="0"/>
              </a:rPr>
              <a:t>, bu yönergede belirtilen görevlerin yürütülmesi için </a:t>
            </a:r>
            <a:r>
              <a:rPr lang="tr-TR" u="sng" dirty="0">
                <a:solidFill>
                  <a:schemeClr val="tx1"/>
                </a:solidFill>
                <a:latin typeface="Times New Roman" panose="02020603050405020304" pitchFamily="18" charset="0"/>
                <a:cs typeface="Times New Roman" panose="02020603050405020304" pitchFamily="18" charset="0"/>
              </a:rPr>
              <a:t>Üst Yönetici tarafından görevlendirilen bir Komisyon Başkanının başkanlığında, Bilimsel Araştırma Projeleri Koordinasyon Birimi Koordinatörü ve senatonun önerisiyle bilim dalları arasında denge gözetilmek suretiyle Üst Yönetici tarafından görevlendirilen, en az 7 (yedi) en fazla 11 (on bir) öğretim üyesinden oluşur.</a:t>
            </a:r>
          </a:p>
          <a:p>
            <a:pPr marL="0" indent="0" algn="just">
              <a:buClr>
                <a:schemeClr val="accent3"/>
              </a:buClr>
              <a:buNone/>
              <a:defRPr/>
            </a:pPr>
            <a:endParaRPr lang="tr-TR"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468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2C140B0-3ADC-4A0D-8D33-46B21EA45055}"/>
              </a:ext>
            </a:extLst>
          </p:cNvPr>
          <p:cNvPicPr>
            <a:picLocks noGrp="1"/>
          </p:cNvPicPr>
          <p:nvPr>
            <p:ph idx="1"/>
          </p:nvPr>
        </p:nvPicPr>
        <p:blipFill rotWithShape="1">
          <a:blip r:embed="rId2"/>
          <a:srcRect t="8889" b="8890"/>
          <a:stretch/>
        </p:blipFill>
        <p:spPr>
          <a:xfrm>
            <a:off x="827584" y="1412776"/>
            <a:ext cx="7992888" cy="5112568"/>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7822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DD62B53D-7212-46A2-83D8-32152F6CD599}"/>
              </a:ext>
            </a:extLst>
          </p:cNvPr>
          <p:cNvPicPr>
            <a:picLocks noGrp="1"/>
          </p:cNvPicPr>
          <p:nvPr>
            <p:ph idx="1"/>
          </p:nvPr>
        </p:nvPicPr>
        <p:blipFill rotWithShape="1">
          <a:blip r:embed="rId2"/>
          <a:srcRect t="10001" b="5556"/>
          <a:stretch/>
        </p:blipFill>
        <p:spPr>
          <a:xfrm>
            <a:off x="971600" y="1484784"/>
            <a:ext cx="7704856" cy="5040560"/>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633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0EA8712-A502-4466-AA4A-DFCFBDF8D7A3}"/>
              </a:ext>
            </a:extLst>
          </p:cNvPr>
          <p:cNvPicPr>
            <a:picLocks noGrp="1"/>
          </p:cNvPicPr>
          <p:nvPr>
            <p:ph idx="1"/>
          </p:nvPr>
        </p:nvPicPr>
        <p:blipFill rotWithShape="1">
          <a:blip r:embed="rId2"/>
          <a:srcRect t="10000" b="7779"/>
          <a:stretch/>
        </p:blipFill>
        <p:spPr>
          <a:xfrm>
            <a:off x="971600" y="1484784"/>
            <a:ext cx="7848872" cy="5040560"/>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13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Resim 5"/>
          <p:cNvPicPr/>
          <p:nvPr/>
        </p:nvPicPr>
        <p:blipFill rotWithShape="1">
          <a:blip r:embed="rId2"/>
          <a:srcRect t="10001" b="5556"/>
          <a:stretch/>
        </p:blipFill>
        <p:spPr>
          <a:xfrm>
            <a:off x="611559" y="1412776"/>
            <a:ext cx="7922841" cy="5040560"/>
          </a:xfrm>
          <a:prstGeom prst="rect">
            <a:avLst/>
          </a:prstGeom>
        </p:spPr>
      </p:pic>
    </p:spTree>
    <p:extLst>
      <p:ext uri="{BB962C8B-B14F-4D97-AF65-F5344CB8AC3E}">
        <p14:creationId xmlns:p14="http://schemas.microsoft.com/office/powerpoint/2010/main" val="37832571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rotWithShape="1">
          <a:blip r:embed="rId2"/>
          <a:srcRect t="8826" r="2487" b="8044"/>
          <a:stretch/>
        </p:blipFill>
        <p:spPr>
          <a:xfrm>
            <a:off x="467544" y="1988840"/>
            <a:ext cx="8259004" cy="3960439"/>
          </a:xfrm>
          <a:prstGeom prst="rect">
            <a:avLst/>
          </a:prstGeom>
        </p:spPr>
      </p:pic>
    </p:spTree>
    <p:extLst>
      <p:ext uri="{BB962C8B-B14F-4D97-AF65-F5344CB8AC3E}">
        <p14:creationId xmlns:p14="http://schemas.microsoft.com/office/powerpoint/2010/main" val="2880486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37B897C9-207F-4A29-B9C1-4B100F0CA7DB}"/>
              </a:ext>
            </a:extLst>
          </p:cNvPr>
          <p:cNvPicPr>
            <a:picLocks noGrp="1"/>
          </p:cNvPicPr>
          <p:nvPr>
            <p:ph idx="1"/>
          </p:nvPr>
        </p:nvPicPr>
        <p:blipFill rotWithShape="1">
          <a:blip r:embed="rId2"/>
          <a:srcRect t="10001" b="5556"/>
          <a:stretch/>
        </p:blipFill>
        <p:spPr>
          <a:xfrm>
            <a:off x="827584" y="1556792"/>
            <a:ext cx="7848872" cy="4896544"/>
          </a:xfrm>
          <a:prstGeom prst="rect">
            <a:avLst/>
          </a:prstGeom>
        </p:spPr>
      </p:pic>
      <p:sp>
        <p:nvSpPr>
          <p:cNvPr id="6"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268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5640C31-A61F-479C-BE8F-1B07BCD2FCFB}"/>
              </a:ext>
            </a:extLst>
          </p:cNvPr>
          <p:cNvPicPr>
            <a:picLocks noGrp="1"/>
          </p:cNvPicPr>
          <p:nvPr>
            <p:ph idx="1"/>
          </p:nvPr>
        </p:nvPicPr>
        <p:blipFill rotWithShape="1">
          <a:blip r:embed="rId2"/>
          <a:srcRect t="10000" b="7779"/>
          <a:stretch/>
        </p:blipFill>
        <p:spPr>
          <a:xfrm>
            <a:off x="899592" y="1628800"/>
            <a:ext cx="7634808" cy="4896544"/>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913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4D5D2BB-61D5-4A76-8DB7-9C66164F5273}"/>
              </a:ext>
            </a:extLst>
          </p:cNvPr>
          <p:cNvPicPr>
            <a:picLocks noGrp="1"/>
          </p:cNvPicPr>
          <p:nvPr>
            <p:ph idx="1"/>
          </p:nvPr>
        </p:nvPicPr>
        <p:blipFill rotWithShape="1">
          <a:blip r:embed="rId2"/>
          <a:srcRect t="10001" b="5556"/>
          <a:stretch/>
        </p:blipFill>
        <p:spPr>
          <a:xfrm>
            <a:off x="899592" y="1484784"/>
            <a:ext cx="7634808" cy="5040560"/>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30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A8CE97B-BE86-42CF-A3E5-9CF68B73FEBC}"/>
              </a:ext>
            </a:extLst>
          </p:cNvPr>
          <p:cNvPicPr>
            <a:picLocks noGrp="1"/>
          </p:cNvPicPr>
          <p:nvPr>
            <p:ph idx="1"/>
          </p:nvPr>
        </p:nvPicPr>
        <p:blipFill rotWithShape="1">
          <a:blip r:embed="rId2"/>
          <a:srcRect t="10000" b="7779"/>
          <a:stretch/>
        </p:blipFill>
        <p:spPr>
          <a:xfrm>
            <a:off x="827584" y="1905000"/>
            <a:ext cx="7848872" cy="4548336"/>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4468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2C06404A-E248-466C-A7C5-A34A7AE2A268}"/>
              </a:ext>
            </a:extLst>
          </p:cNvPr>
          <p:cNvPicPr>
            <a:picLocks noGrp="1"/>
          </p:cNvPicPr>
          <p:nvPr>
            <p:ph idx="1"/>
          </p:nvPr>
        </p:nvPicPr>
        <p:blipFill rotWithShape="1">
          <a:blip r:embed="rId2"/>
          <a:srcRect t="10000" b="3334"/>
          <a:stretch/>
        </p:blipFill>
        <p:spPr>
          <a:xfrm>
            <a:off x="971600" y="1484784"/>
            <a:ext cx="7776864" cy="4749106"/>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823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BF00C0-D805-4CF9-A3CF-253D06546E6C}"/>
              </a:ext>
            </a:extLst>
          </p:cNvPr>
          <p:cNvSpPr>
            <a:spLocks noGrp="1"/>
          </p:cNvSpPr>
          <p:nvPr>
            <p:ph type="title"/>
          </p:nvPr>
        </p:nvSpPr>
        <p:spPr>
          <a:xfrm>
            <a:off x="971600" y="620688"/>
            <a:ext cx="7560839" cy="792088"/>
          </a:xfrm>
        </p:spPr>
        <p:txBody>
          <a:bodyPr/>
          <a:lstStyle/>
          <a:p>
            <a:pPr algn="ctr"/>
            <a:r>
              <a:rPr lang="tr-TR" b="1" dirty="0">
                <a:solidFill>
                  <a:schemeClr val="accent1">
                    <a:lumMod val="75000"/>
                  </a:schemeClr>
                </a:solidFill>
                <a:latin typeface="Times New Roman" panose="02020603050405020304" pitchFamily="18" charset="0"/>
                <a:cs typeface="Times New Roman" panose="02020603050405020304" pitchFamily="18" charset="0"/>
              </a:rPr>
              <a:t>Proje Ekibi</a:t>
            </a:r>
          </a:p>
        </p:txBody>
      </p:sp>
      <p:sp>
        <p:nvSpPr>
          <p:cNvPr id="3" name="İçerik Yer Tutucusu 2">
            <a:extLst>
              <a:ext uri="{FF2B5EF4-FFF2-40B4-BE49-F238E27FC236}">
                <a16:creationId xmlns:a16="http://schemas.microsoft.com/office/drawing/2014/main" id="{1134F387-061A-4C0D-98C6-EE8C4DA5B39A}"/>
              </a:ext>
            </a:extLst>
          </p:cNvPr>
          <p:cNvSpPr>
            <a:spLocks noGrp="1"/>
          </p:cNvSpPr>
          <p:nvPr>
            <p:ph idx="1"/>
          </p:nvPr>
        </p:nvSpPr>
        <p:spPr>
          <a:xfrm>
            <a:off x="899592" y="1556792"/>
            <a:ext cx="7706815" cy="4608512"/>
          </a:xfrm>
        </p:spPr>
        <p:txBody>
          <a:bodyPr>
            <a:normAutofit/>
          </a:bodyPr>
          <a:lstStyle/>
          <a:p>
            <a:pPr marL="0" indent="0" algn="just">
              <a:spcBef>
                <a:spcPts val="1800"/>
              </a:spcBef>
              <a:buNone/>
            </a:pPr>
            <a:r>
              <a:rPr lang="tr-TR" b="1" dirty="0">
                <a:solidFill>
                  <a:schemeClr val="accent1">
                    <a:lumMod val="75000"/>
                  </a:schemeClr>
                </a:solidFill>
                <a:latin typeface="Times New Roman" panose="02020603050405020304" pitchFamily="18" charset="0"/>
                <a:cs typeface="Times New Roman" panose="02020603050405020304" pitchFamily="18" charset="0"/>
              </a:rPr>
              <a:t>Proje Yürütücüsü: </a:t>
            </a:r>
            <a:r>
              <a:rPr lang="tr-TR" dirty="0">
                <a:solidFill>
                  <a:schemeClr val="tx1"/>
                </a:solidFill>
                <a:latin typeface="Times New Roman" panose="02020603050405020304" pitchFamily="18" charset="0"/>
                <a:cs typeface="Times New Roman" panose="02020603050405020304" pitchFamily="18" charset="0"/>
              </a:rPr>
              <a:t>Projeyi teklif eden, projenin hazırlanması ve bilimsel, teknik, idari, hukuki ve mali yönlerden ilgili mevzuata uygun bir şekilde yürütülmesinden sorumlu olan öğretim üyeleri ile </a:t>
            </a:r>
            <a:r>
              <a:rPr lang="tr-TR" u="sng" dirty="0">
                <a:solidFill>
                  <a:schemeClr val="tx1"/>
                </a:solidFill>
                <a:latin typeface="Times New Roman" panose="02020603050405020304" pitchFamily="18" charset="0"/>
                <a:cs typeface="Times New Roman" panose="02020603050405020304" pitchFamily="18" charset="0"/>
              </a:rPr>
              <a:t>doktora, sanatta yeterlilik ve eşdeğer uzmanlık eğitimini tamamlamış Bartın Üniversitesi mensubu araştırmacılardır. </a:t>
            </a:r>
            <a:endParaRPr lang="tr-TR" u="sng" dirty="0" smtClean="0">
              <a:solidFill>
                <a:schemeClr val="tx1"/>
              </a:solidFill>
              <a:latin typeface="Times New Roman" panose="02020603050405020304" pitchFamily="18" charset="0"/>
              <a:cs typeface="Times New Roman" panose="02020603050405020304" pitchFamily="18" charset="0"/>
            </a:endParaRPr>
          </a:p>
          <a:p>
            <a:pPr marL="0" indent="0" algn="just">
              <a:spcBef>
                <a:spcPts val="1800"/>
              </a:spcBef>
              <a:buNone/>
            </a:pPr>
            <a:r>
              <a:rPr lang="tr-TR" b="1" dirty="0" smtClean="0">
                <a:solidFill>
                  <a:schemeClr val="accent1">
                    <a:lumMod val="75000"/>
                  </a:schemeClr>
                </a:solidFill>
                <a:latin typeface="Times New Roman" panose="02020603050405020304" pitchFamily="18" charset="0"/>
                <a:cs typeface="Times New Roman" panose="02020603050405020304" pitchFamily="18" charset="0"/>
              </a:rPr>
              <a:t>Araştırmacı</a:t>
            </a:r>
            <a:r>
              <a:rPr lang="tr-TR" b="1" dirty="0">
                <a:solidFill>
                  <a:schemeClr val="accent1">
                    <a:lumMod val="75000"/>
                  </a:schemeClr>
                </a:solidFill>
                <a:latin typeface="Times New Roman" panose="02020603050405020304" pitchFamily="18" charset="0"/>
                <a:cs typeface="Times New Roman" panose="02020603050405020304" pitchFamily="18" charset="0"/>
              </a:rPr>
              <a:t>:</a:t>
            </a:r>
            <a:r>
              <a:rPr lang="tr-TR" dirty="0">
                <a:solidFill>
                  <a:schemeClr val="accent1">
                    <a:lumMod val="75000"/>
                  </a:schemeClr>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Bilimsel araştırma projesinin yürütülebilmesi için proje yürütücüsü tarafından </a:t>
            </a:r>
            <a:r>
              <a:rPr lang="tr-TR" u="sng" dirty="0">
                <a:solidFill>
                  <a:schemeClr val="tx1"/>
                </a:solidFill>
                <a:latin typeface="Times New Roman" panose="02020603050405020304" pitchFamily="18" charset="0"/>
                <a:cs typeface="Times New Roman" panose="02020603050405020304" pitchFamily="18" charset="0"/>
              </a:rPr>
              <a:t>proje ekibinde yer verilen öğretim elemanları ve proje konusu ile ilgili lisans veya lisansüstü öğrenim görmekte olan öğrenciler ile eğitimlerini tamamlayan ve uzmanlık alanı doğrultusunda projede görev alan kişilerdir.</a:t>
            </a:r>
          </a:p>
          <a:p>
            <a:pPr marL="0" indent="0" algn="just">
              <a:spcBef>
                <a:spcPts val="1800"/>
              </a:spcBef>
              <a:buNone/>
            </a:pPr>
            <a:r>
              <a:rPr lang="tr-TR" b="1" dirty="0" err="1">
                <a:solidFill>
                  <a:schemeClr val="accent1">
                    <a:lumMod val="75000"/>
                  </a:schemeClr>
                </a:solidFill>
                <a:latin typeface="Times New Roman" panose="02020603050405020304" pitchFamily="18" charset="0"/>
                <a:cs typeface="Times New Roman" panose="02020603050405020304" pitchFamily="18" charset="0"/>
              </a:rPr>
              <a:t>Bursiyer</a:t>
            </a:r>
            <a:r>
              <a:rPr lang="tr-TR" b="1" dirty="0">
                <a:solidFill>
                  <a:schemeClr val="accent1">
                    <a:lumMod val="75000"/>
                  </a:schemeClr>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Bartın Üniversitesi’nde yürütülen bilimsel araştırma projeleri kapsamında burslu görevlendirilen, </a:t>
            </a:r>
            <a:r>
              <a:rPr lang="tr-TR" u="sng" dirty="0">
                <a:solidFill>
                  <a:schemeClr val="tx1"/>
                </a:solidFill>
                <a:latin typeface="Times New Roman" panose="02020603050405020304" pitchFamily="18" charset="0"/>
                <a:cs typeface="Times New Roman" panose="02020603050405020304" pitchFamily="18" charset="0"/>
              </a:rPr>
              <a:t>Bartın Üniversitesi lisansüstü programlarına kayıtlı </a:t>
            </a:r>
            <a:r>
              <a:rPr lang="tr-TR" b="1" u="sng" dirty="0">
                <a:solidFill>
                  <a:schemeClr val="tx1"/>
                </a:solidFill>
                <a:latin typeface="Times New Roman" panose="02020603050405020304" pitchFamily="18" charset="0"/>
                <a:cs typeface="Times New Roman" panose="02020603050405020304" pitchFamily="18" charset="0"/>
              </a:rPr>
              <a:t>tezli yüksek lisans veya doktora programlarındaki öğrencilerdir</a:t>
            </a:r>
            <a:r>
              <a:rPr lang="tr-TR" u="sng"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893775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9E16F4BA-804D-45AE-9253-133C0D4467DD}"/>
              </a:ext>
            </a:extLst>
          </p:cNvPr>
          <p:cNvPicPr>
            <a:picLocks noGrp="1"/>
          </p:cNvPicPr>
          <p:nvPr>
            <p:ph idx="1"/>
          </p:nvPr>
        </p:nvPicPr>
        <p:blipFill rotWithShape="1">
          <a:blip r:embed="rId2"/>
          <a:srcRect t="10001" b="5556"/>
          <a:stretch/>
        </p:blipFill>
        <p:spPr>
          <a:xfrm>
            <a:off x="971600" y="1556792"/>
            <a:ext cx="7704856" cy="4896544"/>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104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82D6FAD1-7834-4EF7-B3C5-5160EE0ACFC2}"/>
              </a:ext>
            </a:extLst>
          </p:cNvPr>
          <p:cNvPicPr>
            <a:picLocks noGrp="1"/>
          </p:cNvPicPr>
          <p:nvPr>
            <p:ph idx="1"/>
          </p:nvPr>
        </p:nvPicPr>
        <p:blipFill rotWithShape="1">
          <a:blip r:embed="rId2"/>
          <a:srcRect t="10001" b="5556"/>
          <a:stretch/>
        </p:blipFill>
        <p:spPr>
          <a:xfrm>
            <a:off x="1043608" y="1556792"/>
            <a:ext cx="7704856" cy="4824536"/>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4991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838FE60-AD43-4B5D-A50A-35BBF7749907}"/>
              </a:ext>
            </a:extLst>
          </p:cNvPr>
          <p:cNvPicPr>
            <a:picLocks noGrp="1"/>
          </p:cNvPicPr>
          <p:nvPr>
            <p:ph idx="1"/>
          </p:nvPr>
        </p:nvPicPr>
        <p:blipFill rotWithShape="1">
          <a:blip r:embed="rId2"/>
          <a:srcRect t="10001" b="5556"/>
          <a:stretch/>
        </p:blipFill>
        <p:spPr>
          <a:xfrm>
            <a:off x="971600" y="1484784"/>
            <a:ext cx="7562800" cy="4896544"/>
          </a:xfrm>
          <a:prstGeom prst="rect">
            <a:avLst/>
          </a:prstGeom>
        </p:spPr>
      </p:pic>
      <p:sp>
        <p:nvSpPr>
          <p:cNvPr id="5" name="Başlık 1">
            <a:extLst>
              <a:ext uri="{FF2B5EF4-FFF2-40B4-BE49-F238E27FC236}">
                <a16:creationId xmlns:a16="http://schemas.microsoft.com/office/drawing/2014/main" id="{28DC2FEE-5329-4A4E-88C7-FEB4FAC56402}"/>
              </a:ext>
            </a:extLst>
          </p:cNvPr>
          <p:cNvSpPr>
            <a:spLocks noGrp="1"/>
          </p:cNvSpPr>
          <p:nvPr>
            <p:ph type="title"/>
          </p:nvPr>
        </p:nvSpPr>
        <p:spPr>
          <a:xfrm>
            <a:off x="1835697" y="624110"/>
            <a:ext cx="6698704" cy="716658"/>
          </a:xfrm>
        </p:spPr>
        <p:txBody>
          <a:bodyPr/>
          <a:lstStyle/>
          <a:p>
            <a:r>
              <a:rPr lang="tr-TR" sz="3600" b="1" dirty="0">
                <a:solidFill>
                  <a:schemeClr val="accent1">
                    <a:lumMod val="75000"/>
                  </a:schemeClr>
                </a:solidFill>
                <a:effectLst/>
                <a:latin typeface="Times New Roman" panose="02020603050405020304" pitchFamily="18" charset="0"/>
                <a:cs typeface="Times New Roman" panose="02020603050405020304" pitchFamily="18" charset="0"/>
              </a:rPr>
              <a:t>UBYS BAP Başvuru </a:t>
            </a:r>
            <a:r>
              <a:rPr lang="tr-TR" sz="3600" b="1" dirty="0">
                <a:solidFill>
                  <a:schemeClr val="accent1">
                    <a:lumMod val="75000"/>
                  </a:schemeClr>
                </a:solidFill>
                <a:latin typeface="Times New Roman" panose="02020603050405020304" pitchFamily="18" charset="0"/>
                <a:cs typeface="Times New Roman" panose="02020603050405020304" pitchFamily="18" charset="0"/>
              </a:rPr>
              <a:t>Modülü</a:t>
            </a:r>
            <a:endParaRPr lang="tr-TR"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824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Dikdörtgen 5"/>
          <p:cNvSpPr/>
          <p:nvPr/>
        </p:nvSpPr>
        <p:spPr>
          <a:xfrm>
            <a:off x="755576" y="1333500"/>
            <a:ext cx="8280920" cy="4191000"/>
          </a:xfrm>
          <a:prstGeom prst="rect">
            <a:avLst/>
          </a:prstGeom>
        </p:spPr>
        <p:txBody>
          <a:bodyPr vert="horz" lIns="91440" tIns="45720" rIns="91440" bIns="45720" rtlCol="0" anchor="ctr">
            <a:normAutofit/>
          </a:bodyPr>
          <a:lstStyle/>
          <a:p>
            <a:pPr marL="79375" marR="111760">
              <a:lnSpc>
                <a:spcPct val="90000"/>
              </a:lnSpc>
              <a:spcBef>
                <a:spcPct val="0"/>
              </a:spcBef>
              <a:spcAft>
                <a:spcPts val="600"/>
              </a:spcAft>
            </a:pPr>
            <a:r>
              <a:rPr lang="en-US" sz="5400" dirty="0" err="1">
                <a:solidFill>
                  <a:srgbClr val="002060"/>
                </a:solidFill>
                <a:latin typeface="Times New Roman" panose="02020603050405020304" pitchFamily="18" charset="0"/>
                <a:cs typeface="Times New Roman" panose="02020603050405020304" pitchFamily="18" charset="0"/>
              </a:rPr>
              <a:t>Dinlediğiniz</a:t>
            </a:r>
            <a:endParaRPr lang="tr-TR" sz="5400" dirty="0">
              <a:solidFill>
                <a:srgbClr val="002060"/>
              </a:solidFill>
              <a:latin typeface="Times New Roman" panose="02020603050405020304" pitchFamily="18" charset="0"/>
              <a:cs typeface="Times New Roman" panose="02020603050405020304" pitchFamily="18" charset="0"/>
            </a:endParaRPr>
          </a:p>
          <a:p>
            <a:pPr marL="79375" marR="111760">
              <a:lnSpc>
                <a:spcPct val="90000"/>
              </a:lnSpc>
              <a:spcBef>
                <a:spcPct val="0"/>
              </a:spcBef>
              <a:spcAft>
                <a:spcPts val="600"/>
              </a:spcAft>
            </a:pPr>
            <a:r>
              <a:rPr lang="tr-TR" sz="5400" dirty="0">
                <a:solidFill>
                  <a:srgbClr val="002060"/>
                </a:solidFill>
                <a:latin typeface="Times New Roman" panose="02020603050405020304" pitchFamily="18" charset="0"/>
                <a:cs typeface="Times New Roman" panose="02020603050405020304" pitchFamily="18" charset="0"/>
              </a:rPr>
              <a:t>                </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İçin</a:t>
            </a:r>
            <a:r>
              <a:rPr lang="en-US" sz="5400" dirty="0">
                <a:solidFill>
                  <a:srgbClr val="002060"/>
                </a:solidFill>
                <a:latin typeface="Times New Roman" panose="02020603050405020304" pitchFamily="18" charset="0"/>
                <a:cs typeface="Times New Roman" panose="02020603050405020304" pitchFamily="18" charset="0"/>
              </a:rPr>
              <a:t>                  </a:t>
            </a:r>
            <a:r>
              <a:rPr lang="tr-TR" sz="5400" dirty="0">
                <a:solidFill>
                  <a:srgbClr val="002060"/>
                </a:solidFill>
                <a:latin typeface="Times New Roman" panose="02020603050405020304" pitchFamily="18" charset="0"/>
                <a:cs typeface="Times New Roman" panose="02020603050405020304" pitchFamily="18" charset="0"/>
              </a:rPr>
              <a:t>        </a:t>
            </a:r>
          </a:p>
          <a:p>
            <a:pPr marL="79375" marR="111760">
              <a:lnSpc>
                <a:spcPct val="90000"/>
              </a:lnSpc>
              <a:spcBef>
                <a:spcPct val="0"/>
              </a:spcBef>
              <a:spcAft>
                <a:spcPts val="600"/>
              </a:spcAft>
            </a:pPr>
            <a:r>
              <a:rPr lang="tr-TR"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Teşekkür</a:t>
            </a:r>
            <a:r>
              <a:rPr lang="tr-TR" sz="5400" dirty="0" err="1">
                <a:solidFill>
                  <a:srgbClr val="002060"/>
                </a:solidFill>
                <a:latin typeface="Times New Roman" panose="02020603050405020304" pitchFamily="18" charset="0"/>
                <a:cs typeface="Times New Roman" panose="02020603050405020304" pitchFamily="18" charset="0"/>
              </a:rPr>
              <a:t>ler</a:t>
            </a:r>
            <a:r>
              <a:rPr lang="tr-TR" sz="5400" dirty="0">
                <a:solidFill>
                  <a:srgbClr val="002060"/>
                </a:solidFill>
                <a:latin typeface="Times New Roman" panose="02020603050405020304" pitchFamily="18" charset="0"/>
                <a:cs typeface="Times New Roman" panose="02020603050405020304" pitchFamily="18" charset="0"/>
              </a:rPr>
              <a:t>.</a:t>
            </a:r>
          </a:p>
        </p:txBody>
      </p:sp>
      <p:sp>
        <p:nvSpPr>
          <p:cNvPr id="3" name="İçerik Yer Tutucusu 2"/>
          <p:cNvSpPr txBox="1">
            <a:spLocks/>
          </p:cNvSpPr>
          <p:nvPr/>
        </p:nvSpPr>
        <p:spPr>
          <a:xfrm>
            <a:off x="395536" y="1628800"/>
            <a:ext cx="8352928" cy="501317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79375" marR="111760" algn="just">
              <a:lnSpc>
                <a:spcPct val="150000"/>
              </a:lnSpc>
              <a:spcAft>
                <a:spcPts val="0"/>
              </a:spcAft>
            </a:pPr>
            <a:endPar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49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BF00C0-D805-4CF9-A3CF-253D06546E6C}"/>
              </a:ext>
            </a:extLst>
          </p:cNvPr>
          <p:cNvSpPr>
            <a:spLocks noGrp="1"/>
          </p:cNvSpPr>
          <p:nvPr>
            <p:ph type="title"/>
          </p:nvPr>
        </p:nvSpPr>
        <p:spPr>
          <a:xfrm>
            <a:off x="1259631" y="476672"/>
            <a:ext cx="7272807" cy="792088"/>
          </a:xfrm>
        </p:spPr>
        <p:txBody>
          <a:bodyPr>
            <a:normAutofit fontScale="90000"/>
          </a:bodyPr>
          <a:lstStyle/>
          <a:p>
            <a:pPr algn="ctr"/>
            <a:r>
              <a:rPr lang="tr-TR" b="1" dirty="0" smtClean="0">
                <a:solidFill>
                  <a:schemeClr val="accent1">
                    <a:lumMod val="75000"/>
                  </a:schemeClr>
                </a:solidFill>
                <a:latin typeface="Times New Roman" panose="02020603050405020304" pitchFamily="18" charset="0"/>
                <a:cs typeface="Times New Roman" panose="02020603050405020304" pitchFamily="18" charset="0"/>
              </a:rPr>
              <a:t>Bartın Üniversitesi </a:t>
            </a:r>
            <a:r>
              <a:rPr lang="tr-TR" b="1" dirty="0">
                <a:solidFill>
                  <a:schemeClr val="accent1">
                    <a:lumMod val="75000"/>
                  </a:schemeClr>
                </a:solidFill>
                <a:latin typeface="Times New Roman" panose="02020603050405020304" pitchFamily="18" charset="0"/>
                <a:cs typeface="Times New Roman" panose="02020603050405020304" pitchFamily="18" charset="0"/>
              </a:rPr>
              <a:t/>
            </a:r>
            <a:br>
              <a:rPr lang="tr-TR" b="1" dirty="0">
                <a:solidFill>
                  <a:schemeClr val="accent1">
                    <a:lumMod val="75000"/>
                  </a:schemeClr>
                </a:solidFill>
                <a:latin typeface="Times New Roman" panose="02020603050405020304" pitchFamily="18" charset="0"/>
                <a:cs typeface="Times New Roman" panose="02020603050405020304" pitchFamily="18" charset="0"/>
              </a:rPr>
            </a:br>
            <a:r>
              <a:rPr lang="tr-TR" b="1" dirty="0" smtClean="0">
                <a:solidFill>
                  <a:schemeClr val="accent1">
                    <a:lumMod val="75000"/>
                  </a:schemeClr>
                </a:solidFill>
                <a:latin typeface="Times New Roman" panose="02020603050405020304" pitchFamily="18" charset="0"/>
                <a:cs typeface="Times New Roman" panose="02020603050405020304" pitchFamily="18" charset="0"/>
              </a:rPr>
              <a:t>Bilimsel Araştırma Projeleri Yönergesi</a:t>
            </a:r>
            <a:endParaRPr lang="tr-TR"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rotWithShape="1">
          <a:blip r:embed="rId2"/>
          <a:srcRect l="40550" t="20601" r="25588" b="29001"/>
          <a:stretch/>
        </p:blipFill>
        <p:spPr>
          <a:xfrm>
            <a:off x="1799691" y="1673424"/>
            <a:ext cx="6192688" cy="5184576"/>
          </a:xfrm>
          <a:prstGeom prst="rect">
            <a:avLst/>
          </a:prstGeom>
        </p:spPr>
      </p:pic>
    </p:spTree>
    <p:extLst>
      <p:ext uri="{BB962C8B-B14F-4D97-AF65-F5344CB8AC3E}">
        <p14:creationId xmlns:p14="http://schemas.microsoft.com/office/powerpoint/2010/main" val="4116007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BF00C0-D805-4CF9-A3CF-253D06546E6C}"/>
              </a:ext>
            </a:extLst>
          </p:cNvPr>
          <p:cNvSpPr>
            <a:spLocks noGrp="1"/>
          </p:cNvSpPr>
          <p:nvPr>
            <p:ph type="title"/>
          </p:nvPr>
        </p:nvSpPr>
        <p:spPr>
          <a:xfrm>
            <a:off x="1259632" y="620688"/>
            <a:ext cx="7272807" cy="792088"/>
          </a:xfrm>
        </p:spPr>
        <p:txBody>
          <a:bodyPr>
            <a:normAutofit fontScale="90000"/>
          </a:bodyPr>
          <a:lstStyle/>
          <a:p>
            <a:pPr algn="ctr"/>
            <a:r>
              <a:rPr lang="tr-TR" b="1" dirty="0" smtClean="0">
                <a:solidFill>
                  <a:schemeClr val="accent1">
                    <a:lumMod val="75000"/>
                  </a:schemeClr>
                </a:solidFill>
                <a:latin typeface="Times New Roman" panose="02020603050405020304" pitchFamily="18" charset="0"/>
                <a:cs typeface="Times New Roman" panose="02020603050405020304" pitchFamily="18" charset="0"/>
              </a:rPr>
              <a:t>2022 Yılı BAP Uygulama Usul ve Esasları</a:t>
            </a:r>
            <a:endParaRPr lang="tr-TR"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rotWithShape="1">
          <a:blip r:embed="rId2"/>
          <a:srcRect l="34250" t="18500" r="34297" b="35671"/>
          <a:stretch/>
        </p:blipFill>
        <p:spPr>
          <a:xfrm>
            <a:off x="1835696" y="1613094"/>
            <a:ext cx="6264696" cy="5134349"/>
          </a:xfrm>
          <a:prstGeom prst="rect">
            <a:avLst/>
          </a:prstGeom>
        </p:spPr>
      </p:pic>
    </p:spTree>
    <p:extLst>
      <p:ext uri="{BB962C8B-B14F-4D97-AF65-F5344CB8AC3E}">
        <p14:creationId xmlns:p14="http://schemas.microsoft.com/office/powerpoint/2010/main" val="2733397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99592" y="476672"/>
            <a:ext cx="748883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lnSpc>
                <a:spcPct val="150000"/>
              </a:lnSpc>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BAP Proje Türleri</a:t>
            </a:r>
          </a:p>
        </p:txBody>
      </p:sp>
      <p:sp>
        <p:nvSpPr>
          <p:cNvPr id="6" name="Rectangle 3"/>
          <p:cNvSpPr>
            <a:spLocks noGrp="1" noChangeArrowheads="1"/>
          </p:cNvSpPr>
          <p:nvPr>
            <p:ph idx="1"/>
          </p:nvPr>
        </p:nvSpPr>
        <p:spPr>
          <a:xfrm>
            <a:off x="1763688" y="1700808"/>
            <a:ext cx="5976664" cy="4111650"/>
          </a:xfrm>
        </p:spPr>
        <p:txBody>
          <a:bodyPr>
            <a:normAutofit fontScale="92500" lnSpcReduction="10000"/>
          </a:bodyPr>
          <a:lstStyle/>
          <a:p>
            <a:pPr algn="just">
              <a:lnSpc>
                <a:spcPct val="160000"/>
              </a:lnSpc>
              <a:defRPr/>
            </a:pPr>
            <a:r>
              <a:rPr lang="tr-TR" b="1" dirty="0">
                <a:solidFill>
                  <a:schemeClr val="accent1">
                    <a:lumMod val="75000"/>
                  </a:schemeClr>
                </a:solidFill>
                <a:latin typeface="Times New Roman" panose="02020603050405020304" pitchFamily="18" charset="0"/>
                <a:cs typeface="Times New Roman" panose="02020603050405020304" pitchFamily="18" charset="0"/>
              </a:rPr>
              <a:t>Temel Araştırma Projeleri (TAP)</a:t>
            </a:r>
          </a:p>
          <a:p>
            <a:pPr algn="just">
              <a:lnSpc>
                <a:spcPct val="160000"/>
              </a:lnSpc>
              <a:defRPr/>
            </a:pPr>
            <a:r>
              <a:rPr lang="tr-TR" b="1" dirty="0">
                <a:solidFill>
                  <a:schemeClr val="accent1">
                    <a:lumMod val="75000"/>
                  </a:schemeClr>
                </a:solidFill>
                <a:latin typeface="Times New Roman" panose="02020603050405020304" pitchFamily="18" charset="0"/>
                <a:cs typeface="Times New Roman" panose="02020603050405020304" pitchFamily="18" charset="0"/>
              </a:rPr>
              <a:t>İhtisaslaşma Alanı Araştırma Projeleri (İHP)</a:t>
            </a:r>
          </a:p>
          <a:p>
            <a:pPr algn="just">
              <a:lnSpc>
                <a:spcPct val="160000"/>
              </a:lnSpc>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Hızlı Destek Araştırma Projeleri (HDAP)</a:t>
            </a:r>
          </a:p>
          <a:p>
            <a:pPr algn="just">
              <a:lnSpc>
                <a:spcPct val="160000"/>
              </a:lnSpc>
              <a:defRPr/>
            </a:pPr>
            <a:r>
              <a:rPr lang="tr-TR" b="1" dirty="0">
                <a:solidFill>
                  <a:schemeClr val="accent1">
                    <a:lumMod val="75000"/>
                  </a:schemeClr>
                </a:solidFill>
                <a:latin typeface="Times New Roman" panose="02020603050405020304" pitchFamily="18" charset="0"/>
                <a:cs typeface="Times New Roman" panose="02020603050405020304" pitchFamily="18" charset="0"/>
              </a:rPr>
              <a:t>Lisansüstü Tez Projeleri (TEZ)</a:t>
            </a:r>
          </a:p>
          <a:p>
            <a:pPr algn="just">
              <a:lnSpc>
                <a:spcPct val="160000"/>
              </a:lnSpc>
              <a:defRPr/>
            </a:pPr>
            <a:r>
              <a:rPr lang="tr-TR" b="1" dirty="0">
                <a:solidFill>
                  <a:schemeClr val="accent1">
                    <a:lumMod val="75000"/>
                  </a:schemeClr>
                </a:solidFill>
                <a:latin typeface="Times New Roman" panose="02020603050405020304" pitchFamily="18" charset="0"/>
                <a:cs typeface="Times New Roman" panose="02020603050405020304" pitchFamily="18" charset="0"/>
              </a:rPr>
              <a:t>Öncelikli Alan Araştırma Projeleri (ÖNAP)</a:t>
            </a:r>
          </a:p>
          <a:p>
            <a:pPr algn="just">
              <a:lnSpc>
                <a:spcPct val="160000"/>
              </a:lnSpc>
              <a:defRPr/>
            </a:pPr>
            <a:r>
              <a:rPr lang="tr-TR" b="1" dirty="0">
                <a:solidFill>
                  <a:schemeClr val="accent1">
                    <a:lumMod val="75000"/>
                  </a:schemeClr>
                </a:solidFill>
                <a:latin typeface="Times New Roman" panose="02020603050405020304" pitchFamily="18" charset="0"/>
                <a:cs typeface="Times New Roman" panose="02020603050405020304" pitchFamily="18" charset="0"/>
              </a:rPr>
              <a:t>Eş Finansmanlı Bilimsel Araştırma Projeleri (EFP)</a:t>
            </a:r>
          </a:p>
          <a:p>
            <a:pPr algn="just">
              <a:lnSpc>
                <a:spcPct val="160000"/>
              </a:lnSpc>
              <a:defRPr/>
            </a:pPr>
            <a:r>
              <a:rPr lang="tr-TR" b="1" dirty="0">
                <a:solidFill>
                  <a:schemeClr val="accent1">
                    <a:lumMod val="75000"/>
                  </a:schemeClr>
                </a:solidFill>
                <a:latin typeface="Times New Roman" panose="02020603050405020304" pitchFamily="18" charset="0"/>
                <a:cs typeface="Times New Roman" panose="02020603050405020304" pitchFamily="18" charset="0"/>
              </a:rPr>
              <a:t>Uluslararası İşbirliği Araştırma Projeleri (UİP)</a:t>
            </a:r>
          </a:p>
          <a:p>
            <a:pPr algn="just">
              <a:lnSpc>
                <a:spcPct val="160000"/>
              </a:lnSpc>
              <a:defRPr/>
            </a:pPr>
            <a:r>
              <a:rPr lang="tr-TR" b="1" dirty="0">
                <a:solidFill>
                  <a:schemeClr val="accent1">
                    <a:lumMod val="75000"/>
                  </a:schemeClr>
                </a:solidFill>
                <a:latin typeface="Times New Roman" panose="02020603050405020304" pitchFamily="18" charset="0"/>
                <a:cs typeface="Times New Roman" panose="02020603050405020304" pitchFamily="18" charset="0"/>
              </a:rPr>
              <a:t>Dış Finansmanlı Araştırma Projeleri (DFAP)</a:t>
            </a:r>
          </a:p>
          <a:p>
            <a:pPr algn="just">
              <a:lnSpc>
                <a:spcPct val="160000"/>
              </a:lnSpc>
              <a:buClr>
                <a:schemeClr val="accent1">
                  <a:lumMod val="75000"/>
                </a:schemeClr>
              </a:buClr>
              <a:defRPr/>
            </a:pPr>
            <a:endParaRPr lang="tr-TR" b="1" dirty="0">
              <a:solidFill>
                <a:srgbClr val="002060"/>
              </a:solidFill>
              <a:latin typeface="Times New Roman" panose="02020603050405020304" pitchFamily="18" charset="0"/>
              <a:cs typeface="Times New Roman" panose="02020603050405020304" pitchFamily="18" charset="0"/>
            </a:endParaRPr>
          </a:p>
          <a:p>
            <a:pPr algn="just">
              <a:lnSpc>
                <a:spcPct val="160000"/>
              </a:lnSpc>
              <a:buClr>
                <a:schemeClr val="accent1">
                  <a:lumMod val="75000"/>
                </a:schemeClr>
              </a:buClr>
              <a:defRPr/>
            </a:pPr>
            <a:endParaRPr lang="tr-TR" b="1" dirty="0">
              <a:solidFill>
                <a:srgbClr val="002060"/>
              </a:solidFill>
              <a:latin typeface="Times New Roman" panose="02020603050405020304" pitchFamily="18" charset="0"/>
              <a:cs typeface="Times New Roman" panose="02020603050405020304" pitchFamily="18" charset="0"/>
            </a:endParaRPr>
          </a:p>
          <a:p>
            <a:pPr algn="just">
              <a:lnSpc>
                <a:spcPct val="160000"/>
              </a:lnSpc>
              <a:buClr>
                <a:schemeClr val="accent1">
                  <a:lumMod val="75000"/>
                </a:schemeClr>
              </a:buClr>
              <a:defRPr/>
            </a:pPr>
            <a:endParaRPr lang="tr-TR"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475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99592" y="548680"/>
            <a:ext cx="748883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lvl="0" algn="ctr">
              <a:lnSpc>
                <a:spcPct val="150000"/>
              </a:lnSpc>
              <a:buClr>
                <a:srgbClr val="009999"/>
              </a:buClr>
            </a:pPr>
            <a:r>
              <a:rPr lang="tr-TR" b="1" dirty="0">
                <a:solidFill>
                  <a:schemeClr val="accent1">
                    <a:lumMod val="75000"/>
                  </a:schemeClr>
                </a:solidFill>
                <a:latin typeface="Times New Roman" panose="02020603050405020304" pitchFamily="18" charset="0"/>
                <a:cs typeface="Times New Roman" panose="02020603050405020304" pitchFamily="18" charset="0"/>
              </a:rPr>
              <a:t>Temel Araştırma Projeleri (TAP)</a:t>
            </a:r>
          </a:p>
        </p:txBody>
      </p:sp>
      <p:sp>
        <p:nvSpPr>
          <p:cNvPr id="5" name="Rectangle 3"/>
          <p:cNvSpPr>
            <a:spLocks noGrp="1" noChangeArrowheads="1"/>
          </p:cNvSpPr>
          <p:nvPr>
            <p:ph idx="1"/>
          </p:nvPr>
        </p:nvSpPr>
        <p:spPr>
          <a:xfrm>
            <a:off x="827584" y="1484784"/>
            <a:ext cx="7488832" cy="4680520"/>
          </a:xfrm>
        </p:spPr>
        <p:txBody>
          <a:bodyPr>
            <a:normAutofit fontScale="92500" lnSpcReduction="20000"/>
          </a:bodyPr>
          <a:lstStyle/>
          <a:p>
            <a:pPr marL="0"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Doktora, sanatta yeterlik veya eşdeğer uzmanlık eğitimini tamamlamış Bartın Üniversitesi öğretim elemanları tarafından hazırlanan, ülkenin teknolojik, ekonomik, sosyal ve kültürel kalkınmasına katkı sağlaması beklenen kişisel veya disiplinler arası bilimsel araştırma ve geliştirme faaliyetlerini içeren projelerdir.</a:t>
            </a:r>
          </a:p>
          <a:p>
            <a:pPr marL="0"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Bütçe Desteği Üst Limiti: </a:t>
            </a:r>
            <a:r>
              <a:rPr lang="tr-TR" u="sng" dirty="0">
                <a:solidFill>
                  <a:schemeClr val="tx1"/>
                </a:solidFill>
                <a:latin typeface="Times New Roman" panose="02020603050405020304" pitchFamily="18" charset="0"/>
                <a:cs typeface="Times New Roman" panose="02020603050405020304" pitchFamily="18" charset="0"/>
              </a:rPr>
              <a:t>30.000 TL’ye </a:t>
            </a:r>
            <a:r>
              <a:rPr lang="tr-TR" dirty="0">
                <a:solidFill>
                  <a:schemeClr val="tx1"/>
                </a:solidFill>
                <a:latin typeface="Times New Roman" panose="02020603050405020304" pitchFamily="18" charset="0"/>
                <a:cs typeface="Times New Roman" panose="02020603050405020304" pitchFamily="18" charset="0"/>
              </a:rPr>
              <a:t>kadar bütçe desteği verilebilir.</a:t>
            </a:r>
          </a:p>
          <a:p>
            <a:pPr marL="0" indent="0" algn="just">
              <a:lnSpc>
                <a:spcPct val="160000"/>
              </a:lnSpc>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Yayın Şartı: </a:t>
            </a:r>
            <a:r>
              <a:rPr lang="tr-TR" dirty="0">
                <a:solidFill>
                  <a:schemeClr val="tx1"/>
                </a:solidFill>
                <a:latin typeface="Times New Roman" panose="02020603050405020304" pitchFamily="18" charset="0"/>
                <a:cs typeface="Times New Roman" panose="02020603050405020304" pitchFamily="18" charset="0"/>
              </a:rPr>
              <a:t>Proje sonuç raporu onaylandıktan sonra en geç 2 yıl içerisinde;</a:t>
            </a:r>
          </a:p>
          <a:p>
            <a:pPr lvl="1" algn="just">
              <a:lnSpc>
                <a:spcPct val="160000"/>
              </a:lnSpc>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Fen, Mühendislik ve Sağlık Bilimleri: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Q1/Q2/Q3 (1 adet)</a:t>
            </a:r>
          </a:p>
          <a:p>
            <a:pPr lvl="1" algn="just">
              <a:buClr>
                <a:schemeClr val="accent3"/>
              </a:buClr>
              <a:buFont typeface="Wingdings" panose="05000000000000000000" pitchFamily="2" charset="2"/>
              <a:buChar char="Ø"/>
              <a:defRPr/>
            </a:pPr>
            <a:r>
              <a:rPr lang="tr-TR" b="1" dirty="0">
                <a:solidFill>
                  <a:schemeClr val="accent1">
                    <a:lumMod val="75000"/>
                  </a:schemeClr>
                </a:solidFill>
                <a:latin typeface="Times New Roman" panose="02020603050405020304" pitchFamily="18" charset="0"/>
                <a:cs typeface="Times New Roman" panose="02020603050405020304" pitchFamily="18" charset="0"/>
              </a:rPr>
              <a:t>Sosyal ve Beşeri Bilimler</a:t>
            </a:r>
            <a:r>
              <a:rPr lang="tr-TR" b="1" u="sng" dirty="0">
                <a:solidFill>
                  <a:schemeClr val="accent1">
                    <a:lumMod val="75000"/>
                  </a:schemeClr>
                </a:solidFill>
                <a:latin typeface="Times New Roman" panose="02020603050405020304" pitchFamily="18" charset="0"/>
                <a:cs typeface="Times New Roman" panose="02020603050405020304" pitchFamily="18" charset="0"/>
              </a:rPr>
              <a:t>: </a:t>
            </a:r>
            <a:r>
              <a:rPr lang="tr-TR" u="sng" dirty="0" err="1">
                <a:solidFill>
                  <a:schemeClr val="tx1"/>
                </a:solidFill>
                <a:latin typeface="Times New Roman" panose="02020603050405020304" pitchFamily="18" charset="0"/>
                <a:cs typeface="Times New Roman" panose="02020603050405020304" pitchFamily="18" charset="0"/>
              </a:rPr>
              <a:t>WoS</a:t>
            </a:r>
            <a:r>
              <a:rPr lang="tr-TR" u="sng" dirty="0">
                <a:solidFill>
                  <a:schemeClr val="tx1"/>
                </a:solidFill>
                <a:latin typeface="Times New Roman" panose="02020603050405020304" pitchFamily="18" charset="0"/>
                <a:cs typeface="Times New Roman" panose="02020603050405020304" pitchFamily="18" charset="0"/>
              </a:rPr>
              <a:t> veya </a:t>
            </a:r>
            <a:r>
              <a:rPr lang="tr-TR" u="sng" dirty="0" err="1">
                <a:solidFill>
                  <a:schemeClr val="tx1"/>
                </a:solidFill>
                <a:latin typeface="Times New Roman" panose="02020603050405020304" pitchFamily="18" charset="0"/>
                <a:cs typeface="Times New Roman" panose="02020603050405020304" pitchFamily="18" charset="0"/>
              </a:rPr>
              <a:t>SCOPUS’ta</a:t>
            </a:r>
            <a:r>
              <a:rPr lang="tr-TR" u="sng" dirty="0">
                <a:solidFill>
                  <a:schemeClr val="tx1"/>
                </a:solidFill>
                <a:latin typeface="Times New Roman" panose="02020603050405020304" pitchFamily="18" charset="0"/>
                <a:cs typeface="Times New Roman" panose="02020603050405020304" pitchFamily="18" charset="0"/>
              </a:rPr>
              <a:t> taranan indekslerde </a:t>
            </a:r>
            <a:r>
              <a:rPr lang="tr-TR" dirty="0">
                <a:solidFill>
                  <a:schemeClr val="tx1"/>
                </a:solidFill>
                <a:latin typeface="Times New Roman" panose="02020603050405020304" pitchFamily="18" charset="0"/>
                <a:cs typeface="Times New Roman" panose="02020603050405020304" pitchFamily="18" charset="0"/>
              </a:rPr>
              <a:t>(1 adet)</a:t>
            </a:r>
          </a:p>
          <a:p>
            <a:pPr marL="457200" lvl="1" indent="0" algn="just">
              <a:buClr>
                <a:schemeClr val="accent3"/>
              </a:buClr>
              <a:buNone/>
              <a:defRPr/>
            </a:pPr>
            <a:r>
              <a:rPr lang="tr-TR" dirty="0">
                <a:solidFill>
                  <a:schemeClr val="tx1"/>
                </a:solidFill>
                <a:latin typeface="Times New Roman" panose="02020603050405020304" pitchFamily="18" charset="0"/>
                <a:cs typeface="Times New Roman" panose="02020603050405020304" pitchFamily="18" charset="0"/>
              </a:rPr>
              <a:t>yayın yapılmalıdır.</a:t>
            </a:r>
          </a:p>
          <a:p>
            <a:pPr marL="457200" lvl="1" indent="0" algn="just">
              <a:buClr>
                <a:schemeClr val="accent3"/>
              </a:buClr>
              <a:buNone/>
              <a:defRPr/>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Hakem Gönderimi: </a:t>
            </a:r>
            <a:r>
              <a:rPr lang="tr-TR" dirty="0">
                <a:solidFill>
                  <a:schemeClr val="tx1"/>
                </a:solidFill>
                <a:latin typeface="Times New Roman" panose="02020603050405020304" pitchFamily="18" charset="0"/>
                <a:cs typeface="Times New Roman" panose="02020603050405020304" pitchFamily="18" charset="0"/>
              </a:rPr>
              <a:t>Kurum dışı en az 2 uzmana gönderilir ve ücret ödenir.</a:t>
            </a:r>
          </a:p>
          <a:p>
            <a:pPr marL="0" indent="0" algn="just">
              <a:buClr>
                <a:schemeClr val="accent3"/>
              </a:buClr>
              <a:buNone/>
              <a:defRPr/>
            </a:pPr>
            <a:r>
              <a:rPr lang="tr-TR" b="1" dirty="0">
                <a:solidFill>
                  <a:schemeClr val="accent1">
                    <a:lumMod val="75000"/>
                  </a:schemeClr>
                </a:solidFill>
                <a:latin typeface="Times New Roman" panose="02020603050405020304" pitchFamily="18" charset="0"/>
                <a:cs typeface="Times New Roman" panose="02020603050405020304" pitchFamily="18" charset="0"/>
              </a:rPr>
              <a:t>Rapor Sunumu: </a:t>
            </a:r>
            <a:r>
              <a:rPr lang="tr-TR" dirty="0">
                <a:solidFill>
                  <a:schemeClr val="tx1"/>
                </a:solidFill>
                <a:latin typeface="Times New Roman" panose="02020603050405020304" pitchFamily="18" charset="0"/>
                <a:cs typeface="Times New Roman" panose="02020603050405020304" pitchFamily="18" charset="0"/>
              </a:rPr>
              <a:t>6 ayda bir ara rapor, sonuçlandıktan sonra 3 ay içerisinde sonuç raporu </a:t>
            </a:r>
          </a:p>
        </p:txBody>
      </p:sp>
    </p:spTree>
    <p:extLst>
      <p:ext uri="{BB962C8B-B14F-4D97-AF65-F5344CB8AC3E}">
        <p14:creationId xmlns:p14="http://schemas.microsoft.com/office/powerpoint/2010/main" val="205106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10501</TotalTime>
  <Words>2744</Words>
  <Application>Microsoft Office PowerPoint</Application>
  <PresentationFormat>Ekran Gösterisi (4:3)</PresentationFormat>
  <Paragraphs>241</Paragraphs>
  <Slides>53</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53</vt:i4>
      </vt:variant>
    </vt:vector>
  </HeadingPairs>
  <TitlesOfParts>
    <vt:vector size="61" baseType="lpstr">
      <vt:lpstr>Arial</vt:lpstr>
      <vt:lpstr>Calibri</vt:lpstr>
      <vt:lpstr>Cambria</vt:lpstr>
      <vt:lpstr>Century Gothic</vt:lpstr>
      <vt:lpstr>Times New Roman</vt:lpstr>
      <vt:lpstr>Wingdings</vt:lpstr>
      <vt:lpstr>Wingdings 3</vt:lpstr>
      <vt:lpstr>Duman</vt:lpstr>
      <vt:lpstr>PowerPoint Sunusu</vt:lpstr>
      <vt:lpstr>Eğitimin İçeriği</vt:lpstr>
      <vt:lpstr>Mevzuat ve Tanımlar</vt:lpstr>
      <vt:lpstr>PowerPoint Sunusu</vt:lpstr>
      <vt:lpstr>Proje Ekibi</vt:lpstr>
      <vt:lpstr>Bartın Üniversitesi  Bilimsel Araştırma Projeleri Yönergesi</vt:lpstr>
      <vt:lpstr>2022 Yılı BAP Uygulama Usul ve Esasları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Genel Bilgiler</vt:lpstr>
      <vt:lpstr>Genel Bilgiler</vt:lpstr>
      <vt:lpstr>Genel Bilgiler</vt:lpstr>
      <vt:lpstr>Genel Bilgiler</vt:lpstr>
      <vt:lpstr>Genel Bilgiler</vt:lpstr>
      <vt:lpstr>PowerPoint Sunusu</vt:lpstr>
      <vt:lpstr>Bursiyer Genel Şartlar</vt:lpstr>
      <vt:lpstr>PowerPoint Sunusu</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UBYS BAP Başvuru Modülü</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vaio home</dc:creator>
  <cp:lastModifiedBy>DELL</cp:lastModifiedBy>
  <cp:revision>1382</cp:revision>
  <cp:lastPrinted>2014-12-04T15:25:03Z</cp:lastPrinted>
  <dcterms:created xsi:type="dcterms:W3CDTF">1601-01-01T00:00:00Z</dcterms:created>
  <dcterms:modified xsi:type="dcterms:W3CDTF">2022-03-22T10:12:27Z</dcterms:modified>
</cp:coreProperties>
</file>